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6" r:id="rId4"/>
  </p:sldMasterIdLst>
  <p:notesMasterIdLst>
    <p:notesMasterId r:id="rId49"/>
  </p:notesMasterIdLst>
  <p:sldIdLst>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258" r:id="rId18"/>
    <p:sldId id="301" r:id="rId19"/>
    <p:sldId id="260" r:id="rId20"/>
    <p:sldId id="302" r:id="rId21"/>
    <p:sldId id="262" r:id="rId22"/>
    <p:sldId id="303" r:id="rId23"/>
    <p:sldId id="304" r:id="rId24"/>
    <p:sldId id="305" r:id="rId25"/>
    <p:sldId id="306" r:id="rId26"/>
    <p:sldId id="307" r:id="rId27"/>
    <p:sldId id="268" r:id="rId28"/>
    <p:sldId id="308" r:id="rId29"/>
    <p:sldId id="309" r:id="rId30"/>
    <p:sldId id="310" r:id="rId31"/>
    <p:sldId id="311" r:id="rId32"/>
    <p:sldId id="312" r:id="rId33"/>
    <p:sldId id="274" r:id="rId34"/>
    <p:sldId id="315" r:id="rId35"/>
    <p:sldId id="314" r:id="rId36"/>
    <p:sldId id="313" r:id="rId37"/>
    <p:sldId id="278" r:id="rId38"/>
    <p:sldId id="316" r:id="rId39"/>
    <p:sldId id="317" r:id="rId40"/>
    <p:sldId id="319" r:id="rId41"/>
    <p:sldId id="282" r:id="rId42"/>
    <p:sldId id="318" r:id="rId43"/>
    <p:sldId id="284" r:id="rId44"/>
    <p:sldId id="320" r:id="rId45"/>
    <p:sldId id="286" r:id="rId46"/>
    <p:sldId id="321" r:id="rId47"/>
    <p:sldId id="322" r:id="rId48"/>
  </p:sldIdLst>
  <p:sldSz cx="9144000" cy="6858000" type="screen4x3"/>
  <p:notesSz cx="6858000" cy="9144000"/>
  <p:defaultText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CC"/>
    <a:srgbClr val="FF0066"/>
    <a:srgbClr val="FFCC66"/>
    <a:srgbClr val="FF6600"/>
    <a:srgbClr val="99FF33"/>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41CF8C-908C-45FA-9F51-DE8C689B0CD5}" type="datetimeFigureOut">
              <a:rPr lang="en-US" smtClean="0"/>
              <a:t>6/5/2017</a:t>
            </a:fld>
            <a:endParaRPr lang="sw-K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4586A-C18D-41D9-A610-58EA97BF6534}" type="slidenum">
              <a:rPr lang="en-US" smtClean="0"/>
              <a:t>‹#›</a:t>
            </a:fld>
            <a:endParaRPr lang="sw-KE"/>
          </a:p>
        </p:txBody>
      </p:sp>
    </p:spTree>
    <p:extLst>
      <p:ext uri="{BB962C8B-B14F-4D97-AF65-F5344CB8AC3E}">
        <p14:creationId xmlns:p14="http://schemas.microsoft.com/office/powerpoint/2010/main" val="916699770"/>
      </p:ext>
    </p:extLst>
  </p:cSld>
  <p:clrMap bg1="lt1" tx1="dk1" bg2="lt2" tx2="dk2" accent1="accent1" accent2="accent2" accent3="accent3" accent4="accent4" accent5="accent5" accent6="accent6" hlink="hlink" folHlink="folHlink"/>
  <p:notesStyle>
    <a:lvl1pPr marL="0" algn="l" defTabSz="913972" rtl="0" eaLnBrk="1" latinLnBrk="0" hangingPunct="1">
      <a:defRPr sz="1200" kern="1200">
        <a:solidFill>
          <a:schemeClr val="tx1"/>
        </a:solidFill>
        <a:latin typeface="+mn-lt"/>
        <a:ea typeface="+mn-ea"/>
        <a:cs typeface="+mn-cs"/>
      </a:defRPr>
    </a:lvl1pPr>
    <a:lvl2pPr marL="456986" algn="l" defTabSz="913972" rtl="0" eaLnBrk="1" latinLnBrk="0" hangingPunct="1">
      <a:defRPr sz="1200" kern="1200">
        <a:solidFill>
          <a:schemeClr val="tx1"/>
        </a:solidFill>
        <a:latin typeface="+mn-lt"/>
        <a:ea typeface="+mn-ea"/>
        <a:cs typeface="+mn-cs"/>
      </a:defRPr>
    </a:lvl2pPr>
    <a:lvl3pPr marL="913972" algn="l" defTabSz="913972" rtl="0" eaLnBrk="1" latinLnBrk="0" hangingPunct="1">
      <a:defRPr sz="1200" kern="1200">
        <a:solidFill>
          <a:schemeClr val="tx1"/>
        </a:solidFill>
        <a:latin typeface="+mn-lt"/>
        <a:ea typeface="+mn-ea"/>
        <a:cs typeface="+mn-cs"/>
      </a:defRPr>
    </a:lvl3pPr>
    <a:lvl4pPr marL="1370959" algn="l" defTabSz="913972" rtl="0" eaLnBrk="1" latinLnBrk="0" hangingPunct="1">
      <a:defRPr sz="1200" kern="1200">
        <a:solidFill>
          <a:schemeClr val="tx1"/>
        </a:solidFill>
        <a:latin typeface="+mn-lt"/>
        <a:ea typeface="+mn-ea"/>
        <a:cs typeface="+mn-cs"/>
      </a:defRPr>
    </a:lvl4pPr>
    <a:lvl5pPr marL="1827945" algn="l" defTabSz="913972" rtl="0" eaLnBrk="1" latinLnBrk="0" hangingPunct="1">
      <a:defRPr sz="1200" kern="1200">
        <a:solidFill>
          <a:schemeClr val="tx1"/>
        </a:solidFill>
        <a:latin typeface="+mn-lt"/>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4586A-C18D-41D9-A610-58EA97BF6534}" type="slidenum">
              <a:rPr lang="en-US" smtClean="0"/>
              <a:t>1</a:t>
            </a:fld>
            <a:endParaRPr lang="sw-KE"/>
          </a:p>
        </p:txBody>
      </p:sp>
    </p:spTree>
    <p:extLst>
      <p:ext uri="{BB962C8B-B14F-4D97-AF65-F5344CB8AC3E}">
        <p14:creationId xmlns:p14="http://schemas.microsoft.com/office/powerpoint/2010/main" val="127035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dirty="0" smtClean="0">
                <a:solidFill>
                  <a:srgbClr val="C00000"/>
                </a:solidFill>
              </a:rPr>
              <a:t>Nyekundu Iliyokoleza = Ziara ya kwanza </a:t>
            </a:r>
          </a:p>
          <a:p>
            <a:r>
              <a:rPr lang="en-US" b="0" baseline="0" dirty="0" smtClean="0">
                <a:solidFill>
                  <a:srgbClr val="C00000"/>
                </a:solidFill>
              </a:rPr>
              <a:t>Nyekundu = ziara ya kwanza na zinazofuatia</a:t>
            </a:r>
          </a:p>
          <a:p>
            <a:r>
              <a:rPr lang="en-US" b="0" baseline="0" dirty="0" smtClean="0">
                <a:solidFill>
                  <a:srgbClr val="C00000"/>
                </a:solidFill>
              </a:rPr>
              <a:t>Rangi ya Machungwa= Ya kujadiliwa nyakati tofauti katika ujauzito na huduma ya baada ya kujifungua</a:t>
            </a:r>
          </a:p>
          <a:p>
            <a:r>
              <a:rPr lang="en-US" b="0" baseline="0" dirty="0" smtClean="0">
                <a:solidFill>
                  <a:srgbClr val="C00000"/>
                </a:solidFill>
              </a:rPr>
              <a:t>Kijani kibichi	= Wakati wa kujifungua na ziara za mapema za baada ya kujifungua</a:t>
            </a:r>
          </a:p>
          <a:p>
            <a:r>
              <a:rPr lang="en-US" b="0" baseline="0" dirty="0" smtClean="0">
                <a:solidFill>
                  <a:srgbClr val="C00000"/>
                </a:solidFill>
              </a:rPr>
              <a:t>Bluu 	= Ziara za mapema za kumfuatilia mtoto</a:t>
            </a:r>
          </a:p>
          <a:p>
            <a:r>
              <a:rPr lang="en-US" b="0" baseline="0" dirty="0" smtClean="0">
                <a:solidFill>
                  <a:srgbClr val="C00000"/>
                </a:solidFill>
              </a:rPr>
              <a:t>Zambarau = Ziara za kumsaidia kumlisha mtoto mchanga</a:t>
            </a:r>
          </a:p>
          <a:p>
            <a:r>
              <a:rPr lang="en-US" b="0" baseline="0" dirty="0" smtClean="0">
                <a:solidFill>
                  <a:srgbClr val="C00000"/>
                </a:solidFill>
              </a:rPr>
              <a:t>Nevi =  Wakati mtoto anapojulikana kwamba ameambukizwa HIV </a:t>
            </a:r>
            <a:endParaRPr lang="sw-KE" b="0" dirty="0" smtClean="0">
              <a:solidFill>
                <a:srgbClr val="C00000"/>
              </a:solidFill>
            </a:endParaRPr>
          </a:p>
          <a:p>
            <a:endParaRPr lang="sw-KE" dirty="0"/>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3</a:t>
            </a:fld>
            <a:endParaRPr lang="sw-KE" dirty="0">
              <a:solidFill>
                <a:prstClr val="black"/>
              </a:solidFill>
            </a:endParaRPr>
          </a:p>
        </p:txBody>
      </p:sp>
    </p:spTree>
    <p:extLst>
      <p:ext uri="{BB962C8B-B14F-4D97-AF65-F5344CB8AC3E}">
        <p14:creationId xmlns:p14="http://schemas.microsoft.com/office/powerpoint/2010/main" val="364058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dirty="0" smtClean="0">
                <a:solidFill>
                  <a:srgbClr val="C00000"/>
                </a:solidFill>
              </a:rPr>
              <a:t>Nyekundu Iliyokoleza = Ziara ya kwanza </a:t>
            </a:r>
          </a:p>
          <a:p>
            <a:r>
              <a:rPr lang="en-US" b="0" baseline="0" dirty="0" smtClean="0">
                <a:solidFill>
                  <a:srgbClr val="C00000"/>
                </a:solidFill>
              </a:rPr>
              <a:t>Nyekundu = ziara ya kwanza na zinazofuatia</a:t>
            </a:r>
          </a:p>
          <a:p>
            <a:r>
              <a:rPr lang="en-US" b="0" baseline="0" dirty="0" smtClean="0">
                <a:solidFill>
                  <a:srgbClr val="C00000"/>
                </a:solidFill>
              </a:rPr>
              <a:t>Rangi ya Machungwa= Ya kujadiliwa nyakati tofauti katika ujauzito na huduma ya baada ya kujifungua</a:t>
            </a:r>
          </a:p>
          <a:p>
            <a:r>
              <a:rPr lang="en-US" b="0" baseline="0" dirty="0" smtClean="0">
                <a:solidFill>
                  <a:srgbClr val="C00000"/>
                </a:solidFill>
              </a:rPr>
              <a:t>Kijani kibichi	= Wakati wa kujifungua na ziara za mapema za baada ya kujifungua</a:t>
            </a:r>
          </a:p>
          <a:p>
            <a:r>
              <a:rPr lang="en-US" b="0" baseline="0" dirty="0" smtClean="0">
                <a:solidFill>
                  <a:srgbClr val="C00000"/>
                </a:solidFill>
              </a:rPr>
              <a:t>Bluu 	= Ziara za mapema za kumfuatilia mtoto</a:t>
            </a:r>
          </a:p>
          <a:p>
            <a:r>
              <a:rPr lang="en-US" b="0" baseline="0" dirty="0" smtClean="0">
                <a:solidFill>
                  <a:srgbClr val="C00000"/>
                </a:solidFill>
              </a:rPr>
              <a:t>Zambarau = Ziara za kumsaidia kumlisha mtoto mchanga</a:t>
            </a:r>
          </a:p>
          <a:p>
            <a:r>
              <a:rPr lang="en-US" b="0" baseline="0" dirty="0" smtClean="0">
                <a:solidFill>
                  <a:srgbClr val="C00000"/>
                </a:solidFill>
              </a:rPr>
              <a:t>Nevi =  Wakati mtoto anapojulikana kwamba ameambukizwa HIV </a:t>
            </a:r>
            <a:endParaRPr lang="sw-KE" b="0" dirty="0" smtClean="0">
              <a:solidFill>
                <a:srgbClr val="C00000"/>
              </a:solidFill>
            </a:endParaRPr>
          </a:p>
          <a:p>
            <a:endParaRPr lang="sw-KE" dirty="0"/>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5</a:t>
            </a:fld>
            <a:endParaRPr lang="sw-KE" dirty="0">
              <a:solidFill>
                <a:prstClr val="black"/>
              </a:solidFill>
            </a:endParaRPr>
          </a:p>
        </p:txBody>
      </p:sp>
    </p:spTree>
    <p:extLst>
      <p:ext uri="{BB962C8B-B14F-4D97-AF65-F5344CB8AC3E}">
        <p14:creationId xmlns:p14="http://schemas.microsoft.com/office/powerpoint/2010/main" val="364058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694BC-92DF-6D4F-8D29-1019AC2DD57F}" type="slidenum">
              <a:rPr lang="en-US" smtClean="0"/>
              <a:t>6</a:t>
            </a:fld>
            <a:endParaRPr lang="sw-KE" dirty="0"/>
          </a:p>
        </p:txBody>
      </p:sp>
    </p:spTree>
    <p:extLst>
      <p:ext uri="{BB962C8B-B14F-4D97-AF65-F5344CB8AC3E}">
        <p14:creationId xmlns:p14="http://schemas.microsoft.com/office/powerpoint/2010/main" val="210262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dirty="0" smtClean="0">
                <a:solidFill>
                  <a:srgbClr val="C00000"/>
                </a:solidFill>
              </a:rPr>
              <a:t>Nyekundu Iliyokoleza = Ziara ya kwanza </a:t>
            </a:r>
          </a:p>
          <a:p>
            <a:r>
              <a:rPr lang="en-US" b="0" baseline="0" dirty="0" smtClean="0">
                <a:solidFill>
                  <a:srgbClr val="C00000"/>
                </a:solidFill>
              </a:rPr>
              <a:t>Nyekundu = ziara ya kwanza na zinazofuatia</a:t>
            </a:r>
          </a:p>
          <a:p>
            <a:r>
              <a:rPr lang="en-US" b="0" baseline="0" dirty="0" smtClean="0">
                <a:solidFill>
                  <a:srgbClr val="C00000"/>
                </a:solidFill>
              </a:rPr>
              <a:t>Rangi ya Machungwa= Ya kujadiliwa nyakati tofauti katika ujauzito na huduma ya baada ya kujifungua</a:t>
            </a:r>
          </a:p>
          <a:p>
            <a:r>
              <a:rPr lang="en-US" b="0" baseline="0" dirty="0" smtClean="0">
                <a:solidFill>
                  <a:srgbClr val="C00000"/>
                </a:solidFill>
              </a:rPr>
              <a:t>Kijani kibichi	= Wakati wa kujifungua na ziara za mapema za baada ya kujifungua</a:t>
            </a:r>
          </a:p>
          <a:p>
            <a:r>
              <a:rPr lang="en-US" b="0" baseline="0" dirty="0" smtClean="0">
                <a:solidFill>
                  <a:srgbClr val="C00000"/>
                </a:solidFill>
              </a:rPr>
              <a:t>Bluu 	= Ziara za mapema za kumfuatilia mtoto</a:t>
            </a:r>
          </a:p>
          <a:p>
            <a:r>
              <a:rPr lang="en-US" b="0" baseline="0" dirty="0" smtClean="0">
                <a:solidFill>
                  <a:srgbClr val="C00000"/>
                </a:solidFill>
              </a:rPr>
              <a:t>Zambarau = Ziara za kumsaidia kumlisha mtoto mchanga</a:t>
            </a:r>
          </a:p>
          <a:p>
            <a:r>
              <a:rPr lang="en-US" b="0" baseline="0" dirty="0" smtClean="0">
                <a:solidFill>
                  <a:srgbClr val="C00000"/>
                </a:solidFill>
              </a:rPr>
              <a:t>Nevi =  Wakati mtoto anapojulikana kwamba ameambukizwa HIV </a:t>
            </a:r>
            <a:endParaRPr lang="sw-KE" b="0" dirty="0">
              <a:solidFill>
                <a:srgbClr val="C00000"/>
              </a:solidFill>
            </a:endParaRPr>
          </a:p>
        </p:txBody>
      </p:sp>
      <p:sp>
        <p:nvSpPr>
          <p:cNvPr id="4" name="Slide Number Placeholder 3"/>
          <p:cNvSpPr>
            <a:spLocks noGrp="1"/>
          </p:cNvSpPr>
          <p:nvPr>
            <p:ph type="sldNum" sz="quarter" idx="10"/>
          </p:nvPr>
        </p:nvSpPr>
        <p:spPr/>
        <p:txBody>
          <a:bodyPr/>
          <a:lstStyle/>
          <a:p>
            <a:fld id="{8E2694BC-92DF-6D4F-8D29-1019AC2DD57F}" type="slidenum">
              <a:rPr lang="en-US" smtClean="0"/>
              <a:t>7</a:t>
            </a:fld>
            <a:endParaRPr lang="sw-KE" dirty="0"/>
          </a:p>
        </p:txBody>
      </p:sp>
    </p:spTree>
    <p:extLst>
      <p:ext uri="{BB962C8B-B14F-4D97-AF65-F5344CB8AC3E}">
        <p14:creationId xmlns:p14="http://schemas.microsoft.com/office/powerpoint/2010/main" val="398384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4804E-6518-4375-B445-0C4B824B1B3A}"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357285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4804E-6518-4375-B445-0C4B824B1B3A}"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79128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4804E-6518-4375-B445-0C4B824B1B3A}"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273797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2"/>
            <a:ext cx="8229600" cy="848697"/>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099"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p:txBody>
      </p:sp>
      <p:sp>
        <p:nvSpPr>
          <p:cNvPr id="6" name="Slide Number Placeholder 5"/>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194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8"/>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4" name="Content Placeholder 3"/>
          <p:cNvSpPr>
            <a:spLocks noGrp="1"/>
          </p:cNvSpPr>
          <p:nvPr>
            <p:ph sz="half" idx="2"/>
          </p:nvPr>
        </p:nvSpPr>
        <p:spPr>
          <a:xfrm>
            <a:off x="4648200" y="1357368"/>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0" y="274642"/>
            <a:ext cx="8229600" cy="848697"/>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043474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5562600" cy="840896"/>
          </a:xfrm>
        </p:spPr>
        <p:txBody>
          <a:bodyPr>
            <a:normAutofit/>
          </a:bodyPr>
          <a:lstStyle>
            <a:lvl1pPr>
              <a:defRPr sz="29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9772"/>
            <a:ext cx="8229600" cy="4706394"/>
          </a:xfrm>
        </p:spPr>
        <p:txBody>
          <a:bodyPr>
            <a:normAutofit/>
          </a:bodyPr>
          <a:lstStyle>
            <a:lvl1pPr marL="0" marR="0" indent="0" algn="l" defTabSz="410099" rtl="0" eaLnBrk="1" fontAlgn="auto" latinLnBrk="0" hangingPunct="1">
              <a:lnSpc>
                <a:spcPct val="90000"/>
              </a:lnSpc>
              <a:spcBef>
                <a:spcPct val="20000"/>
              </a:spcBef>
              <a:spcAft>
                <a:spcPts val="0"/>
              </a:spcAft>
              <a:buClrTx/>
              <a:buSzTx/>
              <a:buFont typeface="Arial"/>
              <a:buNone/>
              <a:tabLst/>
              <a:defRPr sz="1000"/>
            </a:lvl1pPr>
            <a:lvl2pPr marL="410099" indent="0">
              <a:buNone/>
              <a:defRPr sz="1800"/>
            </a:lvl2pPr>
            <a:lvl3pPr marL="820199" indent="0">
              <a:buNone/>
              <a:defRPr sz="1800"/>
            </a:lvl3pPr>
            <a:lvl4pPr marL="1230298" indent="0">
              <a:buNone/>
              <a:defRPr sz="1800"/>
            </a:lvl4pPr>
            <a:lvl5pPr marL="1640397" indent="0">
              <a:buNone/>
              <a:defRPr sz="18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4" name="Content Placeholder 3"/>
          <p:cNvSpPr>
            <a:spLocks noGrp="1"/>
          </p:cNvSpPr>
          <p:nvPr>
            <p:ph sz="half" idx="2"/>
          </p:nvPr>
        </p:nvSpPr>
        <p:spPr>
          <a:xfrm>
            <a:off x="6208424" y="274643"/>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424696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5421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3"/>
            <a:ext cx="2133600" cy="365126"/>
          </a:xfrm>
          <a:prstGeom prst="rect">
            <a:avLst/>
          </a:prstGeom>
        </p:spPr>
        <p:txBody>
          <a:bodyPr lIns="82021" tIns="41010" rIns="82021" bIns="41010"/>
          <a:lstStyle/>
          <a:p>
            <a:pPr defTabSz="820199"/>
            <a:fld id="{FB786B77-D9B2-7446-A90C-4223681D8129}" type="datetimeFigureOut">
              <a:rPr lang="en-US" sz="1600" smtClean="0">
                <a:solidFill>
                  <a:prstClr val="black"/>
                </a:solidFill>
              </a:rPr>
              <a:pPr defTabSz="820199"/>
              <a:t>6/5/2017</a:t>
            </a:fld>
            <a:endParaRPr lang="en-US" sz="1600" dirty="0">
              <a:solidFill>
                <a:prstClr val="black"/>
              </a:solidFill>
            </a:endParaRPr>
          </a:p>
        </p:txBody>
      </p:sp>
      <p:sp>
        <p:nvSpPr>
          <p:cNvPr id="4" name="Footer Placeholder 3"/>
          <p:cNvSpPr>
            <a:spLocks noGrp="1"/>
          </p:cNvSpPr>
          <p:nvPr>
            <p:ph type="ftr" sz="quarter" idx="11"/>
          </p:nvPr>
        </p:nvSpPr>
        <p:spPr>
          <a:xfrm>
            <a:off x="3124200" y="6356353"/>
            <a:ext cx="2895600" cy="365126"/>
          </a:xfrm>
          <a:prstGeom prst="rect">
            <a:avLst/>
          </a:prstGeom>
        </p:spPr>
        <p:txBody>
          <a:bodyPr lIns="82021" tIns="41010" rIns="82021" bIns="41010"/>
          <a:lstStyle/>
          <a:p>
            <a:pPr defTabSz="820199"/>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916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6"/>
          </a:xfrm>
          <a:prstGeom prst="rect">
            <a:avLst/>
          </a:prstGeom>
        </p:spPr>
        <p:txBody>
          <a:bodyPr lIns="82021" tIns="41010" rIns="82021" bIns="41010"/>
          <a:lstStyle/>
          <a:p>
            <a:pPr defTabSz="820199"/>
            <a:fld id="{FB786B77-D9B2-7446-A90C-4223681D8129}" type="datetimeFigureOut">
              <a:rPr lang="en-US" sz="1600" smtClean="0">
                <a:solidFill>
                  <a:prstClr val="black"/>
                </a:solidFill>
              </a:rPr>
              <a:pPr defTabSz="820199"/>
              <a:t>6/5/2017</a:t>
            </a:fld>
            <a:endParaRPr lang="en-US" sz="1600" dirty="0">
              <a:solidFill>
                <a:prstClr val="black"/>
              </a:solidFill>
            </a:endParaRPr>
          </a:p>
        </p:txBody>
      </p:sp>
      <p:sp>
        <p:nvSpPr>
          <p:cNvPr id="3" name="Footer Placeholder 2"/>
          <p:cNvSpPr>
            <a:spLocks noGrp="1"/>
          </p:cNvSpPr>
          <p:nvPr>
            <p:ph type="ftr" sz="quarter" idx="11"/>
          </p:nvPr>
        </p:nvSpPr>
        <p:spPr>
          <a:xfrm>
            <a:off x="3124200" y="6356353"/>
            <a:ext cx="2895600" cy="365126"/>
          </a:xfrm>
          <a:prstGeom prst="rect">
            <a:avLst/>
          </a:prstGeom>
        </p:spPr>
        <p:txBody>
          <a:bodyPr lIns="82021" tIns="41010" rIns="82021" bIns="41010"/>
          <a:lstStyle/>
          <a:p>
            <a:pPr defTabSz="820199"/>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282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3"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300"/>
            </a:lvl1pPr>
            <a:lvl2pPr marL="410099" indent="0">
              <a:buNone/>
              <a:defRPr sz="1100"/>
            </a:lvl2pPr>
            <a:lvl3pPr marL="820199" indent="0">
              <a:buNone/>
              <a:defRPr sz="900"/>
            </a:lvl3pPr>
            <a:lvl4pPr marL="1230298" indent="0">
              <a:buNone/>
              <a:defRPr sz="800"/>
            </a:lvl4pPr>
            <a:lvl5pPr marL="1640397" indent="0">
              <a:buNone/>
              <a:defRPr sz="800"/>
            </a:lvl5pPr>
            <a:lvl6pPr marL="2050496" indent="0">
              <a:buNone/>
              <a:defRPr sz="800"/>
            </a:lvl6pPr>
            <a:lvl7pPr marL="2460597" indent="0">
              <a:buNone/>
              <a:defRPr sz="800"/>
            </a:lvl7pPr>
            <a:lvl8pPr marL="2870696" indent="0">
              <a:buNone/>
              <a:defRPr sz="800"/>
            </a:lvl8pPr>
            <a:lvl9pPr marL="3280795"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765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848697"/>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195"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p:txBody>
      </p:sp>
      <p:sp>
        <p:nvSpPr>
          <p:cNvPr id="6" name="Slide Number Placeholder 5"/>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73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4804E-6518-4375-B445-0C4B824B1B3A}"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4081982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6"/>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4" name="Content Placeholder 3"/>
          <p:cNvSpPr>
            <a:spLocks noGrp="1"/>
          </p:cNvSpPr>
          <p:nvPr>
            <p:ph sz="half" idx="2"/>
          </p:nvPr>
        </p:nvSpPr>
        <p:spPr>
          <a:xfrm>
            <a:off x="4648200" y="1357366"/>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0" y="274640"/>
            <a:ext cx="8229600" cy="848697"/>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19764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5562600" cy="840896"/>
          </a:xfrm>
        </p:spPr>
        <p:txBody>
          <a:bodyPr>
            <a:normAutofit/>
          </a:bodyPr>
          <a:lstStyle>
            <a:lvl1pPr>
              <a:defRPr sz="29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9772"/>
            <a:ext cx="8229600" cy="4706394"/>
          </a:xfrm>
        </p:spPr>
        <p:txBody>
          <a:bodyPr>
            <a:normAutofit/>
          </a:bodyPr>
          <a:lstStyle>
            <a:lvl1pPr marL="0" marR="0" indent="0" algn="l" defTabSz="410195" rtl="0" eaLnBrk="1" fontAlgn="auto" latinLnBrk="0" hangingPunct="1">
              <a:lnSpc>
                <a:spcPct val="90000"/>
              </a:lnSpc>
              <a:spcBef>
                <a:spcPct val="20000"/>
              </a:spcBef>
              <a:spcAft>
                <a:spcPts val="0"/>
              </a:spcAft>
              <a:buClrTx/>
              <a:buSzTx/>
              <a:buFont typeface="Arial"/>
              <a:buNone/>
              <a:tabLst/>
              <a:defRPr sz="1000"/>
            </a:lvl1pPr>
            <a:lvl2pPr marL="410195" indent="0">
              <a:buNone/>
              <a:defRPr sz="1800"/>
            </a:lvl2pPr>
            <a:lvl3pPr marL="820391" indent="0">
              <a:buNone/>
              <a:defRPr sz="1800"/>
            </a:lvl3pPr>
            <a:lvl4pPr marL="1230586" indent="0">
              <a:buNone/>
              <a:defRPr sz="1800"/>
            </a:lvl4pPr>
            <a:lvl5pPr marL="1640781" indent="0">
              <a:buNone/>
              <a:defRPr sz="18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4" name="Content Placeholder 3"/>
          <p:cNvSpPr>
            <a:spLocks noGrp="1"/>
          </p:cNvSpPr>
          <p:nvPr>
            <p:ph sz="half" idx="2"/>
          </p:nvPr>
        </p:nvSpPr>
        <p:spPr>
          <a:xfrm>
            <a:off x="6208422" y="274641"/>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56973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3807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3"/>
            <a:ext cx="2133600" cy="365126"/>
          </a:xfrm>
          <a:prstGeom prst="rect">
            <a:avLst/>
          </a:prstGeom>
        </p:spPr>
        <p:txBody>
          <a:bodyPr lIns="82039" tIns="41020" rIns="82039" bIns="41020"/>
          <a:lstStyle/>
          <a:p>
            <a:pPr defTabSz="820391"/>
            <a:fld id="{FB786B77-D9B2-7446-A90C-4223681D8129}" type="datetimeFigureOut">
              <a:rPr lang="en-US" sz="1600" smtClean="0">
                <a:solidFill>
                  <a:prstClr val="black"/>
                </a:solidFill>
              </a:rPr>
              <a:pPr defTabSz="820391"/>
              <a:t>6/5/2017</a:t>
            </a:fld>
            <a:endParaRPr lang="en-US" sz="1600" dirty="0">
              <a:solidFill>
                <a:prstClr val="black"/>
              </a:solidFill>
            </a:endParaRPr>
          </a:p>
        </p:txBody>
      </p:sp>
      <p:sp>
        <p:nvSpPr>
          <p:cNvPr id="4" name="Footer Placeholder 3"/>
          <p:cNvSpPr>
            <a:spLocks noGrp="1"/>
          </p:cNvSpPr>
          <p:nvPr>
            <p:ph type="ftr" sz="quarter" idx="11"/>
          </p:nvPr>
        </p:nvSpPr>
        <p:spPr>
          <a:xfrm>
            <a:off x="3124200" y="6356353"/>
            <a:ext cx="2895600" cy="365126"/>
          </a:xfrm>
          <a:prstGeom prst="rect">
            <a:avLst/>
          </a:prstGeom>
        </p:spPr>
        <p:txBody>
          <a:bodyPr lIns="82039" tIns="41020" rIns="82039" bIns="41020"/>
          <a:lstStyle/>
          <a:p>
            <a:pPr defTabSz="820391"/>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74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6"/>
          </a:xfrm>
          <a:prstGeom prst="rect">
            <a:avLst/>
          </a:prstGeom>
        </p:spPr>
        <p:txBody>
          <a:bodyPr lIns="82039" tIns="41020" rIns="82039" bIns="41020"/>
          <a:lstStyle/>
          <a:p>
            <a:pPr defTabSz="820391"/>
            <a:fld id="{FB786B77-D9B2-7446-A90C-4223681D8129}" type="datetimeFigureOut">
              <a:rPr lang="en-US" sz="1600" smtClean="0">
                <a:solidFill>
                  <a:prstClr val="black"/>
                </a:solidFill>
              </a:rPr>
              <a:pPr defTabSz="820391"/>
              <a:t>6/5/2017</a:t>
            </a:fld>
            <a:endParaRPr lang="en-US" sz="1600" dirty="0">
              <a:solidFill>
                <a:prstClr val="black"/>
              </a:solidFill>
            </a:endParaRPr>
          </a:p>
        </p:txBody>
      </p:sp>
      <p:sp>
        <p:nvSpPr>
          <p:cNvPr id="3" name="Footer Placeholder 2"/>
          <p:cNvSpPr>
            <a:spLocks noGrp="1"/>
          </p:cNvSpPr>
          <p:nvPr>
            <p:ph type="ftr" sz="quarter" idx="11"/>
          </p:nvPr>
        </p:nvSpPr>
        <p:spPr>
          <a:xfrm>
            <a:off x="3124200" y="6356353"/>
            <a:ext cx="2895600" cy="365126"/>
          </a:xfrm>
          <a:prstGeom prst="rect">
            <a:avLst/>
          </a:prstGeom>
        </p:spPr>
        <p:txBody>
          <a:bodyPr lIns="82039" tIns="41020" rIns="82039" bIns="41020"/>
          <a:lstStyle/>
          <a:p>
            <a:pPr defTabSz="820391"/>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9856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1"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922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8697"/>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291"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a:p>
            <a:pPr marL="0" marR="0">
              <a:spcBef>
                <a:spcPts val="0"/>
              </a:spcBef>
              <a:spcAft>
                <a:spcPts val="400"/>
              </a:spcAft>
            </a:pPr>
            <a:endParaRPr lang="en-US" sz="1100" dirty="0" smtClean="0">
              <a:effectLst/>
              <a:latin typeface="Times New Roman"/>
              <a:ea typeface="Times New Roman"/>
            </a:endParaRPr>
          </a:p>
        </p:txBody>
      </p:sp>
      <p:sp>
        <p:nvSpPr>
          <p:cNvPr id="6" name="Slide Number Placeholder 5"/>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5614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4"/>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4" name="Content Placeholder 3"/>
          <p:cNvSpPr>
            <a:spLocks noGrp="1"/>
          </p:cNvSpPr>
          <p:nvPr>
            <p:ph sz="half" idx="2"/>
          </p:nvPr>
        </p:nvSpPr>
        <p:spPr>
          <a:xfrm>
            <a:off x="4648200" y="1357364"/>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0" y="274638"/>
            <a:ext cx="8229600" cy="848697"/>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36359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5562600" cy="840896"/>
          </a:xfrm>
        </p:spPr>
        <p:txBody>
          <a:bodyPr>
            <a:normAutofit/>
          </a:bodyPr>
          <a:lstStyle>
            <a:lvl1pPr>
              <a:defRPr sz="29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9771"/>
            <a:ext cx="8229600" cy="4706394"/>
          </a:xfrm>
        </p:spPr>
        <p:txBody>
          <a:bodyPr>
            <a:normAutofit/>
          </a:bodyPr>
          <a:lstStyle>
            <a:lvl1pPr marL="0" marR="0" indent="0" algn="l" defTabSz="410291" rtl="0" eaLnBrk="1" fontAlgn="auto" latinLnBrk="0" hangingPunct="1">
              <a:lnSpc>
                <a:spcPct val="90000"/>
              </a:lnSpc>
              <a:spcBef>
                <a:spcPct val="20000"/>
              </a:spcBef>
              <a:spcAft>
                <a:spcPts val="0"/>
              </a:spcAft>
              <a:buClrTx/>
              <a:buSzTx/>
              <a:buFont typeface="Arial"/>
              <a:buNone/>
              <a:tabLst/>
              <a:defRPr sz="1000"/>
            </a:lvl1pPr>
            <a:lvl2pPr marL="410291" indent="0">
              <a:buNone/>
              <a:defRPr sz="1800"/>
            </a:lvl2pPr>
            <a:lvl3pPr marL="820583" indent="0">
              <a:buNone/>
              <a:defRPr sz="1800"/>
            </a:lvl3pPr>
            <a:lvl4pPr marL="1230874" indent="0">
              <a:buNone/>
              <a:defRPr sz="1800"/>
            </a:lvl4pPr>
            <a:lvl5pPr marL="1641165" indent="0">
              <a:buNone/>
              <a:defRPr sz="18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4" name="Content Placeholder 3"/>
          <p:cNvSpPr>
            <a:spLocks noGrp="1"/>
          </p:cNvSpPr>
          <p:nvPr>
            <p:ph sz="half" idx="2"/>
          </p:nvPr>
        </p:nvSpPr>
        <p:spPr>
          <a:xfrm>
            <a:off x="6208420" y="274639"/>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2360677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782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4804E-6518-4375-B445-0C4B824B1B3A}"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3637555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6"/>
          </a:xfrm>
          <a:prstGeom prst="rect">
            <a:avLst/>
          </a:prstGeom>
        </p:spPr>
        <p:txBody>
          <a:bodyPr lIns="82058" tIns="41029" rIns="82058" bIns="41029"/>
          <a:lstStyle/>
          <a:p>
            <a:pPr defTabSz="820583"/>
            <a:fld id="{FB786B77-D9B2-7446-A90C-4223681D8129}" type="datetimeFigureOut">
              <a:rPr lang="en-US" sz="1600">
                <a:solidFill>
                  <a:prstClr val="black"/>
                </a:solidFill>
              </a:rPr>
              <a:pPr defTabSz="820583"/>
              <a:t>6/5/2017</a:t>
            </a:fld>
            <a:endParaRPr lang="en-US" sz="1600" dirty="0">
              <a:solidFill>
                <a:prstClr val="black"/>
              </a:solidFill>
            </a:endParaRPr>
          </a:p>
        </p:txBody>
      </p:sp>
      <p:sp>
        <p:nvSpPr>
          <p:cNvPr id="4" name="Footer Placeholder 3"/>
          <p:cNvSpPr>
            <a:spLocks noGrp="1"/>
          </p:cNvSpPr>
          <p:nvPr>
            <p:ph type="ftr" sz="quarter" idx="11"/>
          </p:nvPr>
        </p:nvSpPr>
        <p:spPr>
          <a:xfrm>
            <a:off x="3124200" y="6356351"/>
            <a:ext cx="2895600" cy="365126"/>
          </a:xfrm>
          <a:prstGeom prst="rect">
            <a:avLst/>
          </a:prstGeom>
        </p:spPr>
        <p:txBody>
          <a:bodyPr lIns="82058" tIns="41029" rIns="82058" bIns="41029"/>
          <a:lstStyle/>
          <a:p>
            <a:pPr defTabSz="820583"/>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4207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lIns="82058" tIns="41029" rIns="82058" bIns="41029"/>
          <a:lstStyle/>
          <a:p>
            <a:pPr defTabSz="820583"/>
            <a:fld id="{FB786B77-D9B2-7446-A90C-4223681D8129}" type="datetimeFigureOut">
              <a:rPr lang="en-US" sz="1600">
                <a:solidFill>
                  <a:prstClr val="black"/>
                </a:solidFill>
              </a:rPr>
              <a:pPr defTabSz="820583"/>
              <a:t>6/5/2017</a:t>
            </a:fld>
            <a:endParaRPr lang="en-US" sz="1600" dirty="0">
              <a:solidFill>
                <a:prstClr val="black"/>
              </a:solidFill>
            </a:endParaRPr>
          </a:p>
        </p:txBody>
      </p:sp>
      <p:sp>
        <p:nvSpPr>
          <p:cNvPr id="3" name="Footer Placeholder 2"/>
          <p:cNvSpPr>
            <a:spLocks noGrp="1"/>
          </p:cNvSpPr>
          <p:nvPr>
            <p:ph type="ftr" sz="quarter" idx="11"/>
          </p:nvPr>
        </p:nvSpPr>
        <p:spPr>
          <a:xfrm>
            <a:off x="3124200" y="6356351"/>
            <a:ext cx="2895600" cy="365126"/>
          </a:xfrm>
          <a:prstGeom prst="rect">
            <a:avLst/>
          </a:prstGeom>
        </p:spPr>
        <p:txBody>
          <a:bodyPr lIns="82058" tIns="41029" rIns="82058" bIns="41029"/>
          <a:lstStyle/>
          <a:p>
            <a:pPr defTabSz="820583"/>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632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49"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932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4804E-6518-4375-B445-0C4B824B1B3A}"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102059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4804E-6518-4375-B445-0C4B824B1B3A}"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221282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4804E-6518-4375-B445-0C4B824B1B3A}"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124639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4804E-6518-4375-B445-0C4B824B1B3A}"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131163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4804E-6518-4375-B445-0C4B824B1B3A}"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192572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4804E-6518-4375-B445-0C4B824B1B3A}"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t>‹#›</a:t>
            </a:fld>
            <a:endParaRPr lang="en-US"/>
          </a:p>
        </p:txBody>
      </p:sp>
    </p:spTree>
    <p:extLst>
      <p:ext uri="{BB962C8B-B14F-4D97-AF65-F5344CB8AC3E}">
        <p14:creationId xmlns:p14="http://schemas.microsoft.com/office/powerpoint/2010/main" val="219365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97" tIns="45698" rIns="91397" bIns="45698" rtlCol="0" anchor="ctr"/>
          <a:lstStyle>
            <a:lvl1pPr algn="l">
              <a:defRPr sz="1200">
                <a:solidFill>
                  <a:schemeClr val="tx1">
                    <a:tint val="75000"/>
                  </a:schemeClr>
                </a:solidFill>
              </a:defRPr>
            </a:lvl1pPr>
          </a:lstStyle>
          <a:p>
            <a:fld id="{4F54804E-6518-4375-B445-0C4B824B1B3A}" type="datetimeFigureOut">
              <a:rPr lang="en-US" smtClean="0"/>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7" tIns="45698" rIns="91397" bIns="45698" rtlCol="0" anchor="ctr"/>
          <a:lstStyle>
            <a:lvl1pPr algn="r">
              <a:defRPr sz="1200">
                <a:solidFill>
                  <a:schemeClr val="tx1">
                    <a:tint val="75000"/>
                  </a:schemeClr>
                </a:solidFill>
              </a:defRPr>
            </a:lvl1pPr>
          </a:lstStyle>
          <a:p>
            <a:fld id="{61199A76-21B1-4735-9EB3-F045C660C787}" type="slidenum">
              <a:rPr lang="en-US" smtClean="0"/>
              <a:t>‹#›</a:t>
            </a:fld>
            <a:endParaRPr lang="en-US"/>
          </a:p>
        </p:txBody>
      </p:sp>
    </p:spTree>
    <p:extLst>
      <p:ext uri="{BB962C8B-B14F-4D97-AF65-F5344CB8AC3E}">
        <p14:creationId xmlns:p14="http://schemas.microsoft.com/office/powerpoint/2010/main" val="389451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2021" tIns="41010" rIns="82021" bIns="4101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5"/>
            <a:ext cx="8229600" cy="4525963"/>
          </a:xfrm>
          <a:prstGeom prst="rect">
            <a:avLst/>
          </a:prstGeom>
        </p:spPr>
        <p:txBody>
          <a:bodyPr vert="horz" lIns="82021" tIns="41010" rIns="82021" bIns="4101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82021" tIns="41010" rIns="82021" bIns="41010" rtlCol="0" anchor="ctr"/>
          <a:lstStyle>
            <a:lvl1pPr algn="r">
              <a:defRPr sz="1100">
                <a:solidFill>
                  <a:schemeClr val="tx1">
                    <a:tint val="75000"/>
                  </a:schemeClr>
                </a:solidFill>
              </a:defRPr>
            </a:lvl1pPr>
          </a:lstStyle>
          <a:p>
            <a:pPr defTabSz="820199"/>
            <a:fld id="{3D2DE450-F54E-7A42-9B45-9373FCBEFAD7}" type="slidenum">
              <a:rPr lang="en-US" smtClean="0">
                <a:solidFill>
                  <a:prstClr val="black">
                    <a:tint val="75000"/>
                  </a:prstClr>
                </a:solidFill>
              </a:rPr>
              <a:pPr defTabSz="820199"/>
              <a:t>‹#›</a:t>
            </a:fld>
            <a:endParaRPr lang="en-US" dirty="0">
              <a:solidFill>
                <a:prstClr val="black">
                  <a:tint val="75000"/>
                </a:prstClr>
              </a:solidFill>
            </a:endParaRPr>
          </a:p>
        </p:txBody>
      </p:sp>
    </p:spTree>
    <p:extLst>
      <p:ext uri="{BB962C8B-B14F-4D97-AF65-F5344CB8AC3E}">
        <p14:creationId xmlns:p14="http://schemas.microsoft.com/office/powerpoint/2010/main" val="1697161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10099" rtl="0" eaLnBrk="1" latinLnBrk="0" hangingPunct="1">
        <a:spcBef>
          <a:spcPct val="0"/>
        </a:spcBef>
        <a:buNone/>
        <a:defRPr sz="2900" kern="1200">
          <a:solidFill>
            <a:srgbClr val="000090"/>
          </a:solidFill>
          <a:latin typeface="+mj-lt"/>
          <a:ea typeface="+mj-ea"/>
          <a:cs typeface="+mj-cs"/>
        </a:defRPr>
      </a:lvl1pPr>
    </p:titleStyle>
    <p:bodyStyle>
      <a:lvl1pPr marL="0" indent="0" algn="l" defTabSz="410099" rtl="0" eaLnBrk="1" latinLnBrk="0" hangingPunct="1">
        <a:spcBef>
          <a:spcPct val="20000"/>
        </a:spcBef>
        <a:buFont typeface="Arial"/>
        <a:buNone/>
        <a:defRPr sz="2200" kern="1200">
          <a:solidFill>
            <a:schemeClr val="tx1"/>
          </a:solidFill>
          <a:latin typeface="+mn-lt"/>
          <a:ea typeface="+mn-ea"/>
          <a:cs typeface="+mn-cs"/>
        </a:defRPr>
      </a:lvl1pPr>
      <a:lvl2pPr marL="410099" indent="0" algn="l" defTabSz="410099" rtl="0" eaLnBrk="1" latinLnBrk="0" hangingPunct="1">
        <a:spcBef>
          <a:spcPct val="20000"/>
        </a:spcBef>
        <a:buFont typeface="Arial"/>
        <a:buNone/>
        <a:defRPr sz="2200" kern="1200">
          <a:solidFill>
            <a:schemeClr val="tx1"/>
          </a:solidFill>
          <a:latin typeface="+mn-lt"/>
          <a:ea typeface="+mn-ea"/>
          <a:cs typeface="+mn-cs"/>
        </a:defRPr>
      </a:lvl2pPr>
      <a:lvl3pPr marL="820199" indent="0" algn="l" defTabSz="410099" rtl="0" eaLnBrk="1" latinLnBrk="0" hangingPunct="1">
        <a:spcBef>
          <a:spcPct val="20000"/>
        </a:spcBef>
        <a:buFont typeface="Arial"/>
        <a:buNone/>
        <a:defRPr sz="2200" kern="1200">
          <a:solidFill>
            <a:schemeClr val="tx1"/>
          </a:solidFill>
          <a:latin typeface="+mn-lt"/>
          <a:ea typeface="+mn-ea"/>
          <a:cs typeface="+mn-cs"/>
        </a:defRPr>
      </a:lvl3pPr>
      <a:lvl4pPr marL="1230298" indent="0" algn="l" defTabSz="410099" rtl="0" eaLnBrk="1" latinLnBrk="0" hangingPunct="1">
        <a:spcBef>
          <a:spcPct val="20000"/>
        </a:spcBef>
        <a:buFont typeface="Arial"/>
        <a:buNone/>
        <a:defRPr sz="2200" kern="1200">
          <a:solidFill>
            <a:schemeClr val="tx1"/>
          </a:solidFill>
          <a:latin typeface="+mn-lt"/>
          <a:ea typeface="+mn-ea"/>
          <a:cs typeface="+mn-cs"/>
        </a:defRPr>
      </a:lvl4pPr>
      <a:lvl5pPr marL="1640397" indent="0" algn="l" defTabSz="410099" rtl="0" eaLnBrk="1" latinLnBrk="0" hangingPunct="1">
        <a:spcBef>
          <a:spcPct val="20000"/>
        </a:spcBef>
        <a:buFont typeface="Arial"/>
        <a:buNone/>
        <a:defRPr sz="2200" kern="1200">
          <a:solidFill>
            <a:schemeClr val="tx1"/>
          </a:solidFill>
          <a:latin typeface="+mn-lt"/>
          <a:ea typeface="+mn-ea"/>
          <a:cs typeface="+mn-cs"/>
        </a:defRPr>
      </a:lvl5pPr>
      <a:lvl6pPr marL="2255548" indent="-205050" algn="l" defTabSz="410099" rtl="0" eaLnBrk="1" latinLnBrk="0" hangingPunct="1">
        <a:spcBef>
          <a:spcPct val="20000"/>
        </a:spcBef>
        <a:buFont typeface="Arial"/>
        <a:buChar char="•"/>
        <a:defRPr sz="1800" kern="1200">
          <a:solidFill>
            <a:schemeClr val="tx1"/>
          </a:solidFill>
          <a:latin typeface="+mn-lt"/>
          <a:ea typeface="+mn-ea"/>
          <a:cs typeface="+mn-cs"/>
        </a:defRPr>
      </a:lvl6pPr>
      <a:lvl7pPr marL="2665646" indent="-205050" algn="l" defTabSz="410099" rtl="0" eaLnBrk="1" latinLnBrk="0" hangingPunct="1">
        <a:spcBef>
          <a:spcPct val="20000"/>
        </a:spcBef>
        <a:buFont typeface="Arial"/>
        <a:buChar char="•"/>
        <a:defRPr sz="1800" kern="1200">
          <a:solidFill>
            <a:schemeClr val="tx1"/>
          </a:solidFill>
          <a:latin typeface="+mn-lt"/>
          <a:ea typeface="+mn-ea"/>
          <a:cs typeface="+mn-cs"/>
        </a:defRPr>
      </a:lvl7pPr>
      <a:lvl8pPr marL="3075749" indent="-205050" algn="l" defTabSz="410099" rtl="0" eaLnBrk="1" latinLnBrk="0" hangingPunct="1">
        <a:spcBef>
          <a:spcPct val="20000"/>
        </a:spcBef>
        <a:buFont typeface="Arial"/>
        <a:buChar char="•"/>
        <a:defRPr sz="1800" kern="1200">
          <a:solidFill>
            <a:schemeClr val="tx1"/>
          </a:solidFill>
          <a:latin typeface="+mn-lt"/>
          <a:ea typeface="+mn-ea"/>
          <a:cs typeface="+mn-cs"/>
        </a:defRPr>
      </a:lvl8pPr>
      <a:lvl9pPr marL="3485845" indent="-205050" algn="l" defTabSz="41009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099" rtl="0" eaLnBrk="1" latinLnBrk="0" hangingPunct="1">
        <a:defRPr sz="1600" kern="1200">
          <a:solidFill>
            <a:schemeClr val="tx1"/>
          </a:solidFill>
          <a:latin typeface="+mn-lt"/>
          <a:ea typeface="+mn-ea"/>
          <a:cs typeface="+mn-cs"/>
        </a:defRPr>
      </a:lvl1pPr>
      <a:lvl2pPr marL="410099" algn="l" defTabSz="410099" rtl="0" eaLnBrk="1" latinLnBrk="0" hangingPunct="1">
        <a:defRPr sz="1600" kern="1200">
          <a:solidFill>
            <a:schemeClr val="tx1"/>
          </a:solidFill>
          <a:latin typeface="+mn-lt"/>
          <a:ea typeface="+mn-ea"/>
          <a:cs typeface="+mn-cs"/>
        </a:defRPr>
      </a:lvl2pPr>
      <a:lvl3pPr marL="820199" algn="l" defTabSz="410099" rtl="0" eaLnBrk="1" latinLnBrk="0" hangingPunct="1">
        <a:defRPr sz="1600" kern="1200">
          <a:solidFill>
            <a:schemeClr val="tx1"/>
          </a:solidFill>
          <a:latin typeface="+mn-lt"/>
          <a:ea typeface="+mn-ea"/>
          <a:cs typeface="+mn-cs"/>
        </a:defRPr>
      </a:lvl3pPr>
      <a:lvl4pPr marL="1230298" algn="l" defTabSz="410099" rtl="0" eaLnBrk="1" latinLnBrk="0" hangingPunct="1">
        <a:defRPr sz="1600" kern="1200">
          <a:solidFill>
            <a:schemeClr val="tx1"/>
          </a:solidFill>
          <a:latin typeface="+mn-lt"/>
          <a:ea typeface="+mn-ea"/>
          <a:cs typeface="+mn-cs"/>
        </a:defRPr>
      </a:lvl4pPr>
      <a:lvl5pPr marL="1640397" algn="l" defTabSz="410099" rtl="0" eaLnBrk="1" latinLnBrk="0" hangingPunct="1">
        <a:defRPr sz="1600" kern="1200">
          <a:solidFill>
            <a:schemeClr val="tx1"/>
          </a:solidFill>
          <a:latin typeface="+mn-lt"/>
          <a:ea typeface="+mn-ea"/>
          <a:cs typeface="+mn-cs"/>
        </a:defRPr>
      </a:lvl5pPr>
      <a:lvl6pPr marL="2050496" algn="l" defTabSz="410099" rtl="0" eaLnBrk="1" latinLnBrk="0" hangingPunct="1">
        <a:defRPr sz="1600" kern="1200">
          <a:solidFill>
            <a:schemeClr val="tx1"/>
          </a:solidFill>
          <a:latin typeface="+mn-lt"/>
          <a:ea typeface="+mn-ea"/>
          <a:cs typeface="+mn-cs"/>
        </a:defRPr>
      </a:lvl6pPr>
      <a:lvl7pPr marL="2460597" algn="l" defTabSz="410099" rtl="0" eaLnBrk="1" latinLnBrk="0" hangingPunct="1">
        <a:defRPr sz="1600" kern="1200">
          <a:solidFill>
            <a:schemeClr val="tx1"/>
          </a:solidFill>
          <a:latin typeface="+mn-lt"/>
          <a:ea typeface="+mn-ea"/>
          <a:cs typeface="+mn-cs"/>
        </a:defRPr>
      </a:lvl7pPr>
      <a:lvl8pPr marL="2870696" algn="l" defTabSz="410099" rtl="0" eaLnBrk="1" latinLnBrk="0" hangingPunct="1">
        <a:defRPr sz="1600" kern="1200">
          <a:solidFill>
            <a:schemeClr val="tx1"/>
          </a:solidFill>
          <a:latin typeface="+mn-lt"/>
          <a:ea typeface="+mn-ea"/>
          <a:cs typeface="+mn-cs"/>
        </a:defRPr>
      </a:lvl8pPr>
      <a:lvl9pPr marL="3280795" algn="l" defTabSz="41009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2039" tIns="41020" rIns="82039" bIns="410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82039" tIns="41020" rIns="82039" bIns="410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82039" tIns="41020" rIns="82039" bIns="41020" rtlCol="0" anchor="ctr"/>
          <a:lstStyle>
            <a:lvl1pPr algn="r">
              <a:defRPr sz="1100">
                <a:solidFill>
                  <a:schemeClr val="tx1">
                    <a:tint val="75000"/>
                  </a:schemeClr>
                </a:solidFill>
              </a:defRPr>
            </a:lvl1pPr>
          </a:lstStyle>
          <a:p>
            <a:pPr defTabSz="820391"/>
            <a:fld id="{3D2DE450-F54E-7A42-9B45-9373FCBEFAD7}" type="slidenum">
              <a:rPr lang="en-US" smtClean="0">
                <a:solidFill>
                  <a:prstClr val="black">
                    <a:tint val="75000"/>
                  </a:prstClr>
                </a:solidFill>
              </a:rPr>
              <a:pPr defTabSz="820391"/>
              <a:t>‹#›</a:t>
            </a:fld>
            <a:endParaRPr lang="en-US" dirty="0">
              <a:solidFill>
                <a:prstClr val="black">
                  <a:tint val="75000"/>
                </a:prstClr>
              </a:solidFill>
            </a:endParaRPr>
          </a:p>
        </p:txBody>
      </p:sp>
    </p:spTree>
    <p:extLst>
      <p:ext uri="{BB962C8B-B14F-4D97-AF65-F5344CB8AC3E}">
        <p14:creationId xmlns:p14="http://schemas.microsoft.com/office/powerpoint/2010/main" val="15538350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410195" rtl="0" eaLnBrk="1" latinLnBrk="0" hangingPunct="1">
        <a:spcBef>
          <a:spcPct val="0"/>
        </a:spcBef>
        <a:buNone/>
        <a:defRPr sz="2900" kern="1200">
          <a:solidFill>
            <a:srgbClr val="000090"/>
          </a:solidFill>
          <a:latin typeface="+mj-lt"/>
          <a:ea typeface="+mj-ea"/>
          <a:cs typeface="+mj-cs"/>
        </a:defRPr>
      </a:lvl1pPr>
    </p:titleStyle>
    <p:bodyStyle>
      <a:lvl1pPr marL="0" indent="0" algn="l" defTabSz="410195" rtl="0" eaLnBrk="1" latinLnBrk="0" hangingPunct="1">
        <a:spcBef>
          <a:spcPct val="20000"/>
        </a:spcBef>
        <a:buFont typeface="Arial"/>
        <a:buNone/>
        <a:defRPr sz="2200" kern="1200">
          <a:solidFill>
            <a:schemeClr val="tx1"/>
          </a:solidFill>
          <a:latin typeface="+mn-lt"/>
          <a:ea typeface="+mn-ea"/>
          <a:cs typeface="+mn-cs"/>
        </a:defRPr>
      </a:lvl1pPr>
      <a:lvl2pPr marL="410195" indent="0" algn="l" defTabSz="410195" rtl="0" eaLnBrk="1" latinLnBrk="0" hangingPunct="1">
        <a:spcBef>
          <a:spcPct val="20000"/>
        </a:spcBef>
        <a:buFont typeface="Arial"/>
        <a:buNone/>
        <a:defRPr sz="2200" kern="1200">
          <a:solidFill>
            <a:schemeClr val="tx1"/>
          </a:solidFill>
          <a:latin typeface="+mn-lt"/>
          <a:ea typeface="+mn-ea"/>
          <a:cs typeface="+mn-cs"/>
        </a:defRPr>
      </a:lvl2pPr>
      <a:lvl3pPr marL="820391" indent="0" algn="l" defTabSz="410195" rtl="0" eaLnBrk="1" latinLnBrk="0" hangingPunct="1">
        <a:spcBef>
          <a:spcPct val="20000"/>
        </a:spcBef>
        <a:buFont typeface="Arial"/>
        <a:buNone/>
        <a:defRPr sz="2200" kern="1200">
          <a:solidFill>
            <a:schemeClr val="tx1"/>
          </a:solidFill>
          <a:latin typeface="+mn-lt"/>
          <a:ea typeface="+mn-ea"/>
          <a:cs typeface="+mn-cs"/>
        </a:defRPr>
      </a:lvl3pPr>
      <a:lvl4pPr marL="1230586" indent="0" algn="l" defTabSz="410195" rtl="0" eaLnBrk="1" latinLnBrk="0" hangingPunct="1">
        <a:spcBef>
          <a:spcPct val="20000"/>
        </a:spcBef>
        <a:buFont typeface="Arial"/>
        <a:buNone/>
        <a:defRPr sz="2200" kern="1200">
          <a:solidFill>
            <a:schemeClr val="tx1"/>
          </a:solidFill>
          <a:latin typeface="+mn-lt"/>
          <a:ea typeface="+mn-ea"/>
          <a:cs typeface="+mn-cs"/>
        </a:defRPr>
      </a:lvl4pPr>
      <a:lvl5pPr marL="1640781" indent="0" algn="l" defTabSz="410195" rtl="0" eaLnBrk="1" latinLnBrk="0" hangingPunct="1">
        <a:spcBef>
          <a:spcPct val="20000"/>
        </a:spcBef>
        <a:buFont typeface="Arial"/>
        <a:buNone/>
        <a:defRPr sz="2200" kern="1200">
          <a:solidFill>
            <a:schemeClr val="tx1"/>
          </a:solidFill>
          <a:latin typeface="+mn-lt"/>
          <a:ea typeface="+mn-ea"/>
          <a:cs typeface="+mn-cs"/>
        </a:defRPr>
      </a:lvl5pPr>
      <a:lvl6pPr marL="2256074" indent="-205098" algn="l" defTabSz="410195" rtl="0" eaLnBrk="1" latinLnBrk="0" hangingPunct="1">
        <a:spcBef>
          <a:spcPct val="20000"/>
        </a:spcBef>
        <a:buFont typeface="Arial"/>
        <a:buChar char="•"/>
        <a:defRPr sz="1800" kern="1200">
          <a:solidFill>
            <a:schemeClr val="tx1"/>
          </a:solidFill>
          <a:latin typeface="+mn-lt"/>
          <a:ea typeface="+mn-ea"/>
          <a:cs typeface="+mn-cs"/>
        </a:defRPr>
      </a:lvl6pPr>
      <a:lvl7pPr marL="2666270" indent="-205098" algn="l" defTabSz="410195" rtl="0" eaLnBrk="1" latinLnBrk="0" hangingPunct="1">
        <a:spcBef>
          <a:spcPct val="20000"/>
        </a:spcBef>
        <a:buFont typeface="Arial"/>
        <a:buChar char="•"/>
        <a:defRPr sz="1800" kern="1200">
          <a:solidFill>
            <a:schemeClr val="tx1"/>
          </a:solidFill>
          <a:latin typeface="+mn-lt"/>
          <a:ea typeface="+mn-ea"/>
          <a:cs typeface="+mn-cs"/>
        </a:defRPr>
      </a:lvl7pPr>
      <a:lvl8pPr marL="3076467" indent="-205098" algn="l" defTabSz="410195" rtl="0" eaLnBrk="1" latinLnBrk="0" hangingPunct="1">
        <a:spcBef>
          <a:spcPct val="20000"/>
        </a:spcBef>
        <a:buFont typeface="Arial"/>
        <a:buChar char="•"/>
        <a:defRPr sz="1800" kern="1200">
          <a:solidFill>
            <a:schemeClr val="tx1"/>
          </a:solidFill>
          <a:latin typeface="+mn-lt"/>
          <a:ea typeface="+mn-ea"/>
          <a:cs typeface="+mn-cs"/>
        </a:defRPr>
      </a:lvl8pPr>
      <a:lvl9pPr marL="3486660" indent="-205098" algn="l" defTabSz="41019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195" rtl="0" eaLnBrk="1" latinLnBrk="0" hangingPunct="1">
        <a:defRPr sz="1600" kern="1200">
          <a:solidFill>
            <a:schemeClr val="tx1"/>
          </a:solidFill>
          <a:latin typeface="+mn-lt"/>
          <a:ea typeface="+mn-ea"/>
          <a:cs typeface="+mn-cs"/>
        </a:defRPr>
      </a:lvl1pPr>
      <a:lvl2pPr marL="410195" algn="l" defTabSz="410195" rtl="0" eaLnBrk="1" latinLnBrk="0" hangingPunct="1">
        <a:defRPr sz="1600" kern="1200">
          <a:solidFill>
            <a:schemeClr val="tx1"/>
          </a:solidFill>
          <a:latin typeface="+mn-lt"/>
          <a:ea typeface="+mn-ea"/>
          <a:cs typeface="+mn-cs"/>
        </a:defRPr>
      </a:lvl2pPr>
      <a:lvl3pPr marL="820391" algn="l" defTabSz="410195" rtl="0" eaLnBrk="1" latinLnBrk="0" hangingPunct="1">
        <a:defRPr sz="1600" kern="1200">
          <a:solidFill>
            <a:schemeClr val="tx1"/>
          </a:solidFill>
          <a:latin typeface="+mn-lt"/>
          <a:ea typeface="+mn-ea"/>
          <a:cs typeface="+mn-cs"/>
        </a:defRPr>
      </a:lvl3pPr>
      <a:lvl4pPr marL="1230586" algn="l" defTabSz="410195" rtl="0" eaLnBrk="1" latinLnBrk="0" hangingPunct="1">
        <a:defRPr sz="1600" kern="1200">
          <a:solidFill>
            <a:schemeClr val="tx1"/>
          </a:solidFill>
          <a:latin typeface="+mn-lt"/>
          <a:ea typeface="+mn-ea"/>
          <a:cs typeface="+mn-cs"/>
        </a:defRPr>
      </a:lvl4pPr>
      <a:lvl5pPr marL="1640781" algn="l" defTabSz="410195" rtl="0" eaLnBrk="1" latinLnBrk="0" hangingPunct="1">
        <a:defRPr sz="1600" kern="1200">
          <a:solidFill>
            <a:schemeClr val="tx1"/>
          </a:solidFill>
          <a:latin typeface="+mn-lt"/>
          <a:ea typeface="+mn-ea"/>
          <a:cs typeface="+mn-cs"/>
        </a:defRPr>
      </a:lvl5pPr>
      <a:lvl6pPr marL="2050976" algn="l" defTabSz="410195" rtl="0" eaLnBrk="1" latinLnBrk="0" hangingPunct="1">
        <a:defRPr sz="1600" kern="1200">
          <a:solidFill>
            <a:schemeClr val="tx1"/>
          </a:solidFill>
          <a:latin typeface="+mn-lt"/>
          <a:ea typeface="+mn-ea"/>
          <a:cs typeface="+mn-cs"/>
        </a:defRPr>
      </a:lvl6pPr>
      <a:lvl7pPr marL="2461173" algn="l" defTabSz="410195" rtl="0" eaLnBrk="1" latinLnBrk="0" hangingPunct="1">
        <a:defRPr sz="1600" kern="1200">
          <a:solidFill>
            <a:schemeClr val="tx1"/>
          </a:solidFill>
          <a:latin typeface="+mn-lt"/>
          <a:ea typeface="+mn-ea"/>
          <a:cs typeface="+mn-cs"/>
        </a:defRPr>
      </a:lvl7pPr>
      <a:lvl8pPr marL="2871367" algn="l" defTabSz="410195" rtl="0" eaLnBrk="1" latinLnBrk="0" hangingPunct="1">
        <a:defRPr sz="1600" kern="1200">
          <a:solidFill>
            <a:schemeClr val="tx1"/>
          </a:solidFill>
          <a:latin typeface="+mn-lt"/>
          <a:ea typeface="+mn-ea"/>
          <a:cs typeface="+mn-cs"/>
        </a:defRPr>
      </a:lvl8pPr>
      <a:lvl9pPr marL="3281562" algn="l" defTabSz="41019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2058" tIns="41029" rIns="82058" bIns="4102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82058" tIns="41029" rIns="82058" bIns="41029"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82058" tIns="41029" rIns="82058" bIns="41029" rtlCol="0" anchor="ctr"/>
          <a:lstStyle>
            <a:lvl1pPr algn="r">
              <a:defRPr sz="1100">
                <a:solidFill>
                  <a:schemeClr val="tx1">
                    <a:tint val="75000"/>
                  </a:schemeClr>
                </a:solidFill>
              </a:defRPr>
            </a:lvl1pPr>
          </a:lstStyle>
          <a:p>
            <a:pPr defTabSz="820583"/>
            <a:fld id="{3D2DE450-F54E-7A42-9B45-9373FCBEFAD7}" type="slidenum">
              <a:rPr lang="en-US" smtClean="0">
                <a:solidFill>
                  <a:prstClr val="black">
                    <a:tint val="75000"/>
                  </a:prstClr>
                </a:solidFill>
              </a:rPr>
              <a:pPr defTabSz="820583"/>
              <a:t>‹#›</a:t>
            </a:fld>
            <a:endParaRPr lang="en-US" dirty="0">
              <a:solidFill>
                <a:prstClr val="black">
                  <a:tint val="75000"/>
                </a:prstClr>
              </a:solidFill>
            </a:endParaRPr>
          </a:p>
        </p:txBody>
      </p:sp>
    </p:spTree>
    <p:extLst>
      <p:ext uri="{BB962C8B-B14F-4D97-AF65-F5344CB8AC3E}">
        <p14:creationId xmlns:p14="http://schemas.microsoft.com/office/powerpoint/2010/main" val="11966449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ctr" defTabSz="410291" rtl="0" eaLnBrk="1" latinLnBrk="0" hangingPunct="1">
        <a:spcBef>
          <a:spcPct val="0"/>
        </a:spcBef>
        <a:buNone/>
        <a:defRPr sz="2900" kern="1200">
          <a:solidFill>
            <a:srgbClr val="000090"/>
          </a:solidFill>
          <a:latin typeface="+mj-lt"/>
          <a:ea typeface="+mj-ea"/>
          <a:cs typeface="+mj-cs"/>
        </a:defRPr>
      </a:lvl1pPr>
    </p:titleStyle>
    <p:bodyStyle>
      <a:lvl1pPr marL="0" indent="0" algn="l" defTabSz="410291" rtl="0" eaLnBrk="1" latinLnBrk="0" hangingPunct="1">
        <a:spcBef>
          <a:spcPct val="20000"/>
        </a:spcBef>
        <a:buFont typeface="Arial"/>
        <a:buNone/>
        <a:defRPr sz="2200" kern="1200">
          <a:solidFill>
            <a:schemeClr val="tx1"/>
          </a:solidFill>
          <a:latin typeface="+mn-lt"/>
          <a:ea typeface="+mn-ea"/>
          <a:cs typeface="+mn-cs"/>
        </a:defRPr>
      </a:lvl1pPr>
      <a:lvl2pPr marL="410291" indent="0" algn="l" defTabSz="410291" rtl="0" eaLnBrk="1" latinLnBrk="0" hangingPunct="1">
        <a:spcBef>
          <a:spcPct val="20000"/>
        </a:spcBef>
        <a:buFont typeface="Arial"/>
        <a:buNone/>
        <a:defRPr sz="2200" kern="1200">
          <a:solidFill>
            <a:schemeClr val="tx1"/>
          </a:solidFill>
          <a:latin typeface="+mn-lt"/>
          <a:ea typeface="+mn-ea"/>
          <a:cs typeface="+mn-cs"/>
        </a:defRPr>
      </a:lvl2pPr>
      <a:lvl3pPr marL="820583" indent="0" algn="l" defTabSz="410291" rtl="0" eaLnBrk="1" latinLnBrk="0" hangingPunct="1">
        <a:spcBef>
          <a:spcPct val="20000"/>
        </a:spcBef>
        <a:buFont typeface="Arial"/>
        <a:buNone/>
        <a:defRPr sz="2200" kern="1200">
          <a:solidFill>
            <a:schemeClr val="tx1"/>
          </a:solidFill>
          <a:latin typeface="+mn-lt"/>
          <a:ea typeface="+mn-ea"/>
          <a:cs typeface="+mn-cs"/>
        </a:defRPr>
      </a:lvl3pPr>
      <a:lvl4pPr marL="1230874" indent="0" algn="l" defTabSz="410291" rtl="0" eaLnBrk="1" latinLnBrk="0" hangingPunct="1">
        <a:spcBef>
          <a:spcPct val="20000"/>
        </a:spcBef>
        <a:buFont typeface="Arial"/>
        <a:buNone/>
        <a:defRPr sz="2200" kern="1200">
          <a:solidFill>
            <a:schemeClr val="tx1"/>
          </a:solidFill>
          <a:latin typeface="+mn-lt"/>
          <a:ea typeface="+mn-ea"/>
          <a:cs typeface="+mn-cs"/>
        </a:defRPr>
      </a:lvl4pPr>
      <a:lvl5pPr marL="1641165" indent="0" algn="l" defTabSz="410291" rtl="0" eaLnBrk="1" latinLnBrk="0" hangingPunct="1">
        <a:spcBef>
          <a:spcPct val="20000"/>
        </a:spcBef>
        <a:buFont typeface="Arial"/>
        <a:buNone/>
        <a:defRPr sz="22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6.png"/><Relationship Id="rId1" Type="http://schemas.openxmlformats.org/officeDocument/2006/relationships/slideLayout" Target="../slideLayouts/slideLayout20.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792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 y="0"/>
            <a:ext cx="3505200" cy="5105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endParaRPr>
          </a:p>
        </p:txBody>
      </p:sp>
      <p:sp>
        <p:nvSpPr>
          <p:cNvPr id="6" name="Rectangle 5"/>
          <p:cNvSpPr/>
          <p:nvPr/>
        </p:nvSpPr>
        <p:spPr>
          <a:xfrm>
            <a:off x="152400" y="228600"/>
            <a:ext cx="3429000" cy="47482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endParaRPr>
          </a:p>
        </p:txBody>
      </p:sp>
      <p:sp>
        <p:nvSpPr>
          <p:cNvPr id="4" name="TextBox 3"/>
          <p:cNvSpPr txBox="1"/>
          <p:nvPr/>
        </p:nvSpPr>
        <p:spPr>
          <a:xfrm>
            <a:off x="457200" y="449282"/>
            <a:ext cx="2971800" cy="3970318"/>
          </a:xfrm>
          <a:prstGeom prst="rect">
            <a:avLst/>
          </a:prstGeom>
          <a:noFill/>
        </p:spPr>
        <p:txBody>
          <a:bodyPr wrap="square" rtlCol="0">
            <a:spAutoFit/>
          </a:bodyPr>
          <a:lstStyle/>
          <a:p>
            <a:r>
              <a:rPr lang="en-US" sz="2800" b="1" dirty="0" err="1" smtClean="0">
                <a:solidFill>
                  <a:schemeClr val="bg1"/>
                </a:solidFill>
              </a:rPr>
              <a:t>Bango</a:t>
            </a:r>
            <a:r>
              <a:rPr lang="en-US" sz="2800" b="1" dirty="0" smtClean="0">
                <a:solidFill>
                  <a:schemeClr val="bg1"/>
                </a:solidFill>
              </a:rPr>
              <a:t> la </a:t>
            </a:r>
            <a:r>
              <a:rPr lang="en-US" sz="2800" b="1" dirty="0" err="1" smtClean="0">
                <a:solidFill>
                  <a:schemeClr val="bg1"/>
                </a:solidFill>
              </a:rPr>
              <a:t>Ufuatiliaji</a:t>
            </a:r>
            <a:r>
              <a:rPr lang="en-US" sz="2800" b="1" dirty="0" smtClean="0">
                <a:solidFill>
                  <a:schemeClr val="bg1"/>
                </a:solidFill>
              </a:rPr>
              <a:t> </a:t>
            </a:r>
            <a:r>
              <a:rPr lang="en-US" sz="2800" b="1" dirty="0" err="1" smtClean="0">
                <a:solidFill>
                  <a:schemeClr val="bg1"/>
                </a:solidFill>
              </a:rPr>
              <a:t>wa</a:t>
            </a:r>
            <a:r>
              <a:rPr lang="en-US" sz="2800" b="1" dirty="0" smtClean="0">
                <a:solidFill>
                  <a:schemeClr val="bg1"/>
                </a:solidFill>
              </a:rPr>
              <a:t> </a:t>
            </a:r>
            <a:r>
              <a:rPr lang="en-US" sz="2800" b="1" dirty="0" err="1" smtClean="0">
                <a:solidFill>
                  <a:schemeClr val="bg1"/>
                </a:solidFill>
              </a:rPr>
              <a:t>Viwango</a:t>
            </a:r>
            <a:r>
              <a:rPr lang="en-US" sz="2800" b="1" dirty="0" smtClean="0">
                <a:solidFill>
                  <a:schemeClr val="bg1"/>
                </a:solidFill>
              </a:rPr>
              <a:t> </a:t>
            </a:r>
            <a:r>
              <a:rPr lang="en-US" sz="2800" b="1" dirty="0" err="1" smtClean="0">
                <a:solidFill>
                  <a:schemeClr val="bg1"/>
                </a:solidFill>
              </a:rPr>
              <a:t>vya</a:t>
            </a:r>
            <a:r>
              <a:rPr lang="en-US" sz="2800" b="1" dirty="0" smtClean="0">
                <a:solidFill>
                  <a:schemeClr val="bg1"/>
                </a:solidFill>
              </a:rPr>
              <a:t> </a:t>
            </a:r>
            <a:r>
              <a:rPr lang="en-US" sz="2800" b="1" dirty="0" err="1" smtClean="0">
                <a:solidFill>
                  <a:schemeClr val="bg1"/>
                </a:solidFill>
              </a:rPr>
              <a:t>Virusi</a:t>
            </a:r>
            <a:r>
              <a:rPr lang="en-US" sz="2800" b="1" dirty="0" smtClean="0">
                <a:solidFill>
                  <a:schemeClr val="bg1"/>
                </a:solidFill>
              </a:rPr>
              <a:t> na </a:t>
            </a:r>
            <a:r>
              <a:rPr lang="en-US" sz="2800" b="1" dirty="0" err="1" smtClean="0">
                <a:solidFill>
                  <a:schemeClr val="bg1"/>
                </a:solidFill>
              </a:rPr>
              <a:t>Ushauri</a:t>
            </a:r>
            <a:r>
              <a:rPr lang="en-US" sz="2800" b="1" dirty="0" smtClean="0">
                <a:solidFill>
                  <a:schemeClr val="bg1"/>
                </a:solidFill>
              </a:rPr>
              <a:t> </a:t>
            </a:r>
            <a:r>
              <a:rPr lang="en-US" sz="2800" b="1" dirty="0" err="1" smtClean="0">
                <a:solidFill>
                  <a:schemeClr val="bg1"/>
                </a:solidFill>
              </a:rPr>
              <a:t>Ulioimarishwa</a:t>
            </a:r>
            <a:r>
              <a:rPr lang="en-US" sz="2800" b="1" dirty="0" smtClean="0">
                <a:solidFill>
                  <a:schemeClr val="bg1"/>
                </a:solidFill>
              </a:rPr>
              <a:t> </a:t>
            </a:r>
            <a:r>
              <a:rPr lang="en-US" sz="2800" b="1" dirty="0" err="1" smtClean="0">
                <a:solidFill>
                  <a:schemeClr val="bg1"/>
                </a:solidFill>
              </a:rPr>
              <a:t>wa</a:t>
            </a:r>
            <a:r>
              <a:rPr lang="en-US" sz="2800" b="1" dirty="0" smtClean="0">
                <a:solidFill>
                  <a:schemeClr val="bg1"/>
                </a:solidFill>
              </a:rPr>
              <a:t> </a:t>
            </a:r>
            <a:r>
              <a:rPr lang="en-US" sz="2800" b="1" dirty="0" err="1" smtClean="0">
                <a:solidFill>
                  <a:schemeClr val="bg1"/>
                </a:solidFill>
              </a:rPr>
              <a:t>Utiifu</a:t>
            </a:r>
            <a:r>
              <a:rPr lang="en-US" sz="2800" b="1" dirty="0" smtClean="0">
                <a:solidFill>
                  <a:schemeClr val="bg1"/>
                </a:solidFill>
              </a:rPr>
              <a:t> </a:t>
            </a:r>
            <a:r>
              <a:rPr lang="en-US" sz="2800" b="1" dirty="0" err="1" smtClean="0">
                <a:solidFill>
                  <a:schemeClr val="bg1"/>
                </a:solidFill>
              </a:rPr>
              <a:t>kwa</a:t>
            </a:r>
            <a:r>
              <a:rPr lang="en-US" sz="2800" b="1" dirty="0" smtClean="0">
                <a:solidFill>
                  <a:schemeClr val="bg1"/>
                </a:solidFill>
              </a:rPr>
              <a:t> </a:t>
            </a:r>
            <a:r>
              <a:rPr lang="en-US" sz="2800" b="1" dirty="0" err="1" smtClean="0">
                <a:solidFill>
                  <a:schemeClr val="bg1"/>
                </a:solidFill>
              </a:rPr>
              <a:t>Watu</a:t>
            </a:r>
            <a:r>
              <a:rPr lang="en-US" sz="2800" b="1" dirty="0" smtClean="0">
                <a:solidFill>
                  <a:schemeClr val="bg1"/>
                </a:solidFill>
              </a:rPr>
              <a:t> </a:t>
            </a:r>
            <a:r>
              <a:rPr lang="en-US" sz="2800" b="1" dirty="0" err="1" smtClean="0">
                <a:solidFill>
                  <a:schemeClr val="bg1"/>
                </a:solidFill>
              </a:rPr>
              <a:t>wazima</a:t>
            </a:r>
            <a:r>
              <a:rPr lang="en-US" sz="2800" b="1" dirty="0" smtClean="0">
                <a:solidFill>
                  <a:schemeClr val="bg1"/>
                </a:solidFill>
              </a:rPr>
              <a:t>, </a:t>
            </a:r>
            <a:r>
              <a:rPr lang="en-US" sz="2800" b="1" dirty="0" err="1" smtClean="0">
                <a:solidFill>
                  <a:schemeClr val="bg1"/>
                </a:solidFill>
              </a:rPr>
              <a:t>wasio</a:t>
            </a:r>
            <a:r>
              <a:rPr lang="en-US" sz="2800" b="1" dirty="0" smtClean="0">
                <a:solidFill>
                  <a:schemeClr val="bg1"/>
                </a:solidFill>
              </a:rPr>
              <a:t> </a:t>
            </a:r>
            <a:r>
              <a:rPr lang="en-US" sz="2800" b="1" dirty="0" err="1" smtClean="0">
                <a:solidFill>
                  <a:schemeClr val="bg1"/>
                </a:solidFill>
              </a:rPr>
              <a:t>wajawazito</a:t>
            </a:r>
            <a:r>
              <a:rPr lang="en-US" sz="2800" b="1" dirty="0" smtClean="0">
                <a:solidFill>
                  <a:schemeClr val="bg1"/>
                </a:solidFill>
              </a:rPr>
              <a:t> au </a:t>
            </a:r>
            <a:r>
              <a:rPr lang="en-US" sz="2800" b="1" dirty="0" err="1" smtClean="0">
                <a:solidFill>
                  <a:schemeClr val="bg1"/>
                </a:solidFill>
              </a:rPr>
              <a:t>wasionyonyesha</a:t>
            </a:r>
            <a:endParaRPr lang="en-US" sz="2800" b="1" dirty="0">
              <a:solidFill>
                <a:schemeClr val="bg1"/>
              </a:solidFill>
            </a:endParaRPr>
          </a:p>
        </p:txBody>
      </p:sp>
    </p:spTree>
    <p:extLst>
      <p:ext uri="{BB962C8B-B14F-4D97-AF65-F5344CB8AC3E}">
        <p14:creationId xmlns:p14="http://schemas.microsoft.com/office/powerpoint/2010/main" val="341043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rgbClr val="00B050"/>
          </a:solidFill>
        </p:spPr>
        <p:txBody>
          <a:bodyPr>
            <a:noAutofit/>
          </a:bodyPr>
          <a:lstStyle/>
          <a:p>
            <a:pPr algn="l"/>
            <a:r>
              <a:rPr lang="en-US" sz="2800" dirty="0" smtClean="0">
                <a:solidFill>
                  <a:srgbClr val="FFFFFF"/>
                </a:solidFill>
                <a:latin typeface="Calibri" panose="020F0502020204030204" pitchFamily="34" charset="0"/>
              </a:rPr>
              <a:t>	2. Je, viwango vya virusi ni nini?</a:t>
            </a:r>
            <a:endParaRPr lang="sw-KE" sz="2800" dirty="0">
              <a:solidFill>
                <a:srgbClr val="FFFFFF"/>
              </a:solidFill>
              <a:latin typeface="Calibri" panose="020F0502020204030204" pitchFamily="34" charset="0"/>
            </a:endParaRPr>
          </a:p>
        </p:txBody>
      </p:sp>
      <p:sp>
        <p:nvSpPr>
          <p:cNvPr id="2" name="TextBox 1"/>
          <p:cNvSpPr txBox="1"/>
          <p:nvPr/>
        </p:nvSpPr>
        <p:spPr>
          <a:xfrm>
            <a:off x="6084888" y="1343085"/>
            <a:ext cx="2906714" cy="452431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latin typeface="Calibri" panose="020F0502020204030204" pitchFamily="34" charset="0"/>
              </a:rPr>
              <a:t>ARV hukomesha HIV dhidi ya kutengeneza virusi zaidi, inayokuwezesha kuwa mwenye afya zaidi na kuzuia virusi hivyo dhidi ya kukudhuru.</a:t>
            </a:r>
          </a:p>
          <a:p>
            <a:pPr marL="342900" indent="-342900">
              <a:buFont typeface="Arial" panose="020B0604020202020204" pitchFamily="34" charset="0"/>
              <a:buChar char="•"/>
            </a:pPr>
            <a:endParaRPr lang="sw-KE" sz="1600" dirty="0" smtClean="0">
              <a:latin typeface="Calibri" panose="020F0502020204030204" pitchFamily="34" charset="0"/>
            </a:endParaRPr>
          </a:p>
          <a:p>
            <a:pPr marL="285750" indent="-285750">
              <a:buFont typeface="Wingdings" panose="05000000000000000000" pitchFamily="2" charset="2"/>
              <a:buChar char="Ø"/>
            </a:pPr>
            <a:r>
              <a:rPr lang="en-US" sz="1600" dirty="0" smtClean="0">
                <a:latin typeface="Calibri" panose="020F0502020204030204" pitchFamily="34" charset="0"/>
              </a:rPr>
              <a:t>Viwango vya virusi hupima kiasi cha HIV kilicho kwenye damu na kama ARV inafanya kazi vizuri - lengo likiwa viwango vya chini vya virusi.</a:t>
            </a:r>
          </a:p>
          <a:p>
            <a:pPr marL="342900" indent="-342900">
              <a:buFont typeface="Arial" panose="020B0604020202020204" pitchFamily="34" charset="0"/>
              <a:buChar char="•"/>
            </a:pPr>
            <a:endParaRPr lang="sw-KE" sz="1600" dirty="0" smtClean="0">
              <a:latin typeface="Calibri" panose="020F0502020204030204" pitchFamily="34" charset="0"/>
            </a:endParaRPr>
          </a:p>
          <a:p>
            <a:pPr marL="285750" indent="-285750">
              <a:buFont typeface="Wingdings" panose="05000000000000000000" pitchFamily="2" charset="2"/>
              <a:buChar char="Ø"/>
            </a:pPr>
            <a:r>
              <a:rPr lang="en-US" sz="1600" dirty="0" smtClean="0">
                <a:latin typeface="Calibri" panose="020F0502020204030204" pitchFamily="34" charset="0"/>
              </a:rPr>
              <a:t>Ni muhimu sana kujua matokeo yako ya viwango vya virusi. Hakikisha umerudi tena na uulize matokeo yako ya viwango vya virusi.</a:t>
            </a:r>
            <a:endParaRPr lang="sw-KE" sz="1600" dirty="0">
              <a:latin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5932487" cy="587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84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191000"/>
            <a:ext cx="2514600" cy="23622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152400" y="1143001"/>
            <a:ext cx="2819400" cy="3200400"/>
          </a:xfrm>
        </p:spPr>
        <p:txBody>
          <a:bodyPr>
            <a:normAutofit fontScale="85000" lnSpcReduction="20000"/>
          </a:bodyPr>
          <a:lstStyle/>
          <a:p>
            <a:r>
              <a:rPr lang="en-US" sz="17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ARV hukomesha HIV dhidi ya kutengeneza virusi zaidi, inayokuwezesha kuwa mwenye afya zaidi na kuzuia virusi hivyo dhidi ya kukudhuru.</a:t>
            </a:r>
          </a:p>
          <a:p>
            <a:pPr marL="285750" indent="-285750">
              <a:buFont typeface="Wingdings" panose="05000000000000000000" pitchFamily="2" charset="2"/>
              <a:buChar char="Ø"/>
            </a:pPr>
            <a:r>
              <a:rPr lang="en-US" sz="1600" dirty="0" smtClean="0">
                <a:latin typeface="Calibri" panose="020F0502020204030204" pitchFamily="34" charset="0"/>
              </a:rPr>
              <a:t>Viwango vya virusi hupima kiasi cha HIV kilicho kwenye damu na kama ARV inafanya kazi vizuri - lengo likiwa viwango vya chini vya virusi.</a:t>
            </a:r>
          </a:p>
          <a:p>
            <a:pPr marL="285750" indent="-285750">
              <a:buFont typeface="Wingdings" panose="05000000000000000000" pitchFamily="2" charset="2"/>
              <a:buChar char="Ø"/>
            </a:pPr>
            <a:r>
              <a:rPr lang="en-US" sz="1600" dirty="0" smtClean="0">
                <a:latin typeface="Calibri" panose="020F0502020204030204" pitchFamily="34" charset="0"/>
              </a:rPr>
              <a:t>Ni muhimu sana kujua matokeo yako ya viwango vya virusi. Hakikisha umerudi tena na uulize matokeo yako ya viwango vya virusi.</a:t>
            </a:r>
            <a:endParaRPr lang="sw-KE" sz="1600" dirty="0">
              <a:latin typeface="Calibri" panose="020F0502020204030204" pitchFamily="34" charset="0"/>
            </a:endParaRPr>
          </a:p>
        </p:txBody>
      </p:sp>
      <p:sp>
        <p:nvSpPr>
          <p:cNvPr id="7" name="Content Placeholder 1"/>
          <p:cNvSpPr>
            <a:spLocks noGrp="1"/>
          </p:cNvSpPr>
          <p:nvPr>
            <p:ph sz="half" idx="1"/>
          </p:nvPr>
        </p:nvSpPr>
        <p:spPr>
          <a:xfrm>
            <a:off x="228600" y="4267200"/>
            <a:ext cx="2514600" cy="2438400"/>
          </a:xfrm>
        </p:spPr>
        <p:txBody>
          <a:bodyPr>
            <a:normAutofit fontScale="62500" lnSpcReduction="20000"/>
          </a:bodyPr>
          <a:lstStyle/>
          <a:p>
            <a:r>
              <a:rPr lang="en-US" sz="2100" b="1" dirty="0" smtClean="0">
                <a:latin typeface="Calibri" panose="020F0502020204030204" pitchFamily="34" charset="0"/>
              </a:rPr>
              <a:t>	 </a:t>
            </a:r>
            <a:r>
              <a:rPr lang="en-US" sz="2100" b="1" dirty="0" err="1" smtClean="0">
                <a:latin typeface="Calibri" panose="020F0502020204030204" pitchFamily="34" charset="0"/>
              </a:rPr>
              <a:t>Tupitie</a:t>
            </a:r>
            <a:r>
              <a:rPr lang="en-US" sz="2100" b="1" dirty="0" smtClean="0">
                <a:latin typeface="Calibri" panose="020F0502020204030204" pitchFamily="34" charset="0"/>
              </a:rPr>
              <a:t> kwa </a:t>
            </a:r>
            <a:r>
              <a:rPr lang="en-US" sz="2100" b="1" dirty="0" err="1" smtClean="0">
                <a:latin typeface="Calibri" panose="020F0502020204030204" pitchFamily="34" charset="0"/>
              </a:rPr>
              <a:t>Pamoja</a:t>
            </a:r>
            <a:r>
              <a:rPr lang="en-US" sz="2100" b="1" dirty="0" smtClean="0">
                <a:latin typeface="Calibri" panose="020F0502020204030204" pitchFamily="34" charset="0"/>
              </a:rPr>
              <a:t>:</a:t>
            </a:r>
          </a:p>
          <a:p>
            <a:endParaRPr lang="en-US" sz="2100" b="1" dirty="0">
              <a:latin typeface="Calibri" panose="020F0502020204030204" pitchFamily="34" charset="0"/>
            </a:endParaRPr>
          </a:p>
          <a:p>
            <a:endParaRPr lang="en-US" sz="2100" b="1"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Kwa maneno yako mwenyewe, je, viwango vya virusi ni nini?</a:t>
            </a:r>
          </a:p>
          <a:p>
            <a:pPr marL="285750" indent="-285750">
              <a:buFont typeface="Arial" panose="020B0604020202020204" pitchFamily="34" charset="0"/>
              <a:buChar char="•"/>
            </a:pPr>
            <a:r>
              <a:rPr lang="en-US" dirty="0" smtClean="0">
                <a:latin typeface="Calibri" panose="020F0502020204030204" pitchFamily="34" charset="0"/>
              </a:rPr>
              <a:t>Je, lengo ni kuwa na viwango vya juu au vya chini vya virusi? </a:t>
            </a:r>
          </a:p>
          <a:p>
            <a:pPr marL="285750" indent="-285750">
              <a:buFont typeface="Arial" panose="020B0604020202020204" pitchFamily="34" charset="0"/>
              <a:buChar char="•"/>
            </a:pPr>
            <a:r>
              <a:rPr lang="en-US" dirty="0" smtClean="0">
                <a:latin typeface="Calibri" panose="020F0502020204030204" pitchFamily="34" charset="0"/>
              </a:rPr>
              <a:t>Je, kuna faida gani za kufikia viwango vya chini vya virusi? </a:t>
            </a:r>
          </a:p>
          <a:p>
            <a:pPr marL="285750" indent="-285750">
              <a:buFont typeface="Arial" panose="020B0604020202020204" pitchFamily="34" charset="0"/>
              <a:buChar char="•"/>
            </a:pPr>
            <a:r>
              <a:rPr lang="en-US" dirty="0" smtClean="0">
                <a:latin typeface="Calibri" panose="020F0502020204030204" pitchFamily="34" charset="0"/>
              </a:rPr>
              <a:t>Uliagizwa lini kuchukua matokeo yako ya viwango vya virusi? Tunaweza kuwasiliana na wewe haraka ikiwa itahitajika.</a:t>
            </a:r>
            <a:endParaRPr lang="sw-KE" dirty="0">
              <a:latin typeface="Calibri" panose="020F0502020204030204" pitchFamily="34" charset="0"/>
            </a:endParaRP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370" y="4200005"/>
            <a:ext cx="407709" cy="600595"/>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124200" y="1143000"/>
            <a:ext cx="5791200" cy="5638800"/>
          </a:xfrm>
        </p:spPr>
        <p:txBody>
          <a:bodyPr>
            <a:normAutofit fontScale="70000" lnSpcReduction="20000"/>
          </a:bodyPr>
          <a:lstStyle/>
          <a:p>
            <a:r>
              <a:rPr lang="en-US" sz="2100" b="1" dirty="0" smtClean="0">
                <a:latin typeface="Calibri" panose="020F0502020204030204" pitchFamily="34" charset="0"/>
              </a:rPr>
              <a:t>VIPENGELE VYA KUZUNGUMZIA:</a:t>
            </a:r>
          </a:p>
          <a:p>
            <a:pPr marL="285750" indent="-285750">
              <a:buFont typeface="Arial" panose="020B0604020202020204" pitchFamily="34" charset="0"/>
              <a:buChar char="•"/>
            </a:pPr>
            <a:r>
              <a:rPr lang="en-US" dirty="0" smtClean="0">
                <a:latin typeface="Calibri" panose="020F0502020204030204" pitchFamily="34" charset="0"/>
              </a:rPr>
              <a:t>Wakati </a:t>
            </a:r>
            <a:r>
              <a:rPr lang="en-US" b="1" dirty="0" smtClean="0">
                <a:latin typeface="Calibri" panose="020F0502020204030204" pitchFamily="34" charset="0"/>
              </a:rPr>
              <a:t>HIV</a:t>
            </a:r>
            <a:r>
              <a:rPr lang="en-US" dirty="0" smtClean="0">
                <a:latin typeface="Calibri" panose="020F0502020204030204" pitchFamily="34" charset="0"/>
              </a:rPr>
              <a:t> </a:t>
            </a:r>
            <a:r>
              <a:rPr lang="en-US" b="1" dirty="0" smtClean="0">
                <a:latin typeface="Calibri" panose="020F0502020204030204" pitchFamily="34" charset="0"/>
              </a:rPr>
              <a:t>iko </a:t>
            </a:r>
            <a:r>
              <a:rPr lang="en-US" dirty="0" smtClean="0">
                <a:latin typeface="Calibri" panose="020F0502020204030204" pitchFamily="34" charset="0"/>
              </a:rPr>
              <a:t>mwilini bila ARV, huzalisha                                                         </a:t>
            </a:r>
            <a:r>
              <a:rPr lang="en-US" b="1" dirty="0" smtClean="0">
                <a:latin typeface="Calibri" panose="020F0502020204030204" pitchFamily="34" charset="0"/>
              </a:rPr>
              <a:t>virusi ving</a:t>
            </a:r>
            <a:r>
              <a:rPr lang="en-US" dirty="0" smtClean="0">
                <a:latin typeface="Calibri" panose="020F0502020204030204" pitchFamily="34" charset="0"/>
              </a:rPr>
              <a:t>i, ambavyo hukufanya uwe </a:t>
            </a:r>
            <a:r>
              <a:rPr lang="en-US" dirty="0" err="1" smtClean="0">
                <a:latin typeface="Calibri" panose="020F0502020204030204" pitchFamily="34" charset="0"/>
              </a:rPr>
              <a:t>mgonjwa</a:t>
            </a:r>
            <a:r>
              <a:rPr lang="en-US" dirty="0" smtClean="0">
                <a:latin typeface="Calibri" panose="020F0502020204030204" pitchFamily="34" charset="0"/>
              </a:rPr>
              <a:t>                                                           na uwe na uwezo zaidi wa </a:t>
            </a:r>
            <a:r>
              <a:rPr lang="en-US" b="1" dirty="0" err="1" smtClean="0">
                <a:latin typeface="Calibri" panose="020F0502020204030204" pitchFamily="34" charset="0"/>
              </a:rPr>
              <a:t>kuwaambukiza</a:t>
            </a:r>
            <a:r>
              <a:rPr lang="en-US" b="1" dirty="0" smtClean="0">
                <a:latin typeface="Calibri" panose="020F0502020204030204" pitchFamily="34" charset="0"/>
              </a:rPr>
              <a:t>                                                             </a:t>
            </a:r>
            <a:r>
              <a:rPr lang="en-US" b="1" dirty="0" err="1" smtClean="0">
                <a:latin typeface="Calibri" panose="020F0502020204030204" pitchFamily="34" charset="0"/>
              </a:rPr>
              <a:t>wapenzi</a:t>
            </a:r>
            <a:r>
              <a:rPr lang="en-US" b="1" dirty="0" smtClean="0">
                <a:latin typeface="Calibri" panose="020F0502020204030204" pitchFamily="34" charset="0"/>
              </a:rPr>
              <a:t> unaoshiriki nao ngono </a:t>
            </a:r>
            <a:r>
              <a:rPr lang="en-US" dirty="0" smtClean="0">
                <a:latin typeface="Calibri" panose="020F0502020204030204" pitchFamily="34" charset="0"/>
              </a:rPr>
              <a:t>na kutoka kwa </a:t>
            </a:r>
            <a:r>
              <a:rPr lang="en-US" b="1" dirty="0" smtClean="0">
                <a:latin typeface="Calibri" panose="020F0502020204030204" pitchFamily="34" charset="0"/>
              </a:rPr>
              <a:t>mama hadi mtoto</a:t>
            </a:r>
            <a:r>
              <a:rPr lang="en-US" dirty="0" smtClean="0">
                <a:latin typeface="Calibri" panose="020F0502020204030204" pitchFamily="34" charset="0"/>
              </a:rPr>
              <a:t> </a:t>
            </a:r>
            <a:r>
              <a:rPr lang="en-US" b="1" dirty="0" smtClean="0">
                <a:latin typeface="Calibri" panose="020F0502020204030204" pitchFamily="34" charset="0"/>
              </a:rPr>
              <a:t>(MTCT) </a:t>
            </a:r>
            <a:r>
              <a:rPr lang="en-US" dirty="0" smtClean="0">
                <a:latin typeface="Calibri" panose="020F0502020204030204" pitchFamily="34" charset="0"/>
              </a:rPr>
              <a:t>wakati wa ujauzito na unyonyeshaji.</a:t>
            </a:r>
          </a:p>
          <a:p>
            <a:pPr marL="285750" indent="-285750">
              <a:buFont typeface="Arial" panose="020B0604020202020204" pitchFamily="34" charset="0"/>
              <a:buChar char="•"/>
            </a:pPr>
            <a:r>
              <a:rPr lang="en-US" dirty="0" smtClean="0">
                <a:latin typeface="Calibri" panose="020F0502020204030204" pitchFamily="34" charset="0"/>
              </a:rPr>
              <a:t>Kipimo cha </a:t>
            </a:r>
            <a:r>
              <a:rPr lang="en-US" b="1" dirty="0" smtClean="0">
                <a:latin typeface="Calibri" panose="020F0502020204030204" pitchFamily="34" charset="0"/>
              </a:rPr>
              <a:t>“viwango vya virusi”</a:t>
            </a:r>
            <a:r>
              <a:rPr lang="en-US" dirty="0" smtClean="0">
                <a:latin typeface="Calibri" panose="020F0502020204030204" pitchFamily="34" charset="0"/>
              </a:rPr>
              <a:t> hupima </a:t>
            </a:r>
            <a:r>
              <a:rPr lang="en-US" b="1" dirty="0" smtClean="0">
                <a:latin typeface="Calibri" panose="020F0502020204030204" pitchFamily="34" charset="0"/>
              </a:rPr>
              <a:t>kiasi cha virusi </a:t>
            </a:r>
            <a:r>
              <a:rPr lang="en-US" dirty="0" smtClean="0">
                <a:latin typeface="Calibri" panose="020F0502020204030204" pitchFamily="34" charset="0"/>
              </a:rPr>
              <a:t>kilicho katika tone moja la damu.</a:t>
            </a:r>
          </a:p>
          <a:p>
            <a:pPr marL="285750" indent="-285750">
              <a:buFont typeface="Arial" panose="020B0604020202020204" pitchFamily="34" charset="0"/>
              <a:buChar char="•"/>
            </a:pPr>
            <a:r>
              <a:rPr lang="en-US" b="1" dirty="0" smtClean="0">
                <a:latin typeface="Calibri" panose="020F0502020204030204" pitchFamily="34" charset="0"/>
              </a:rPr>
              <a:t>ARV hukomesha HIV</a:t>
            </a:r>
            <a:r>
              <a:rPr lang="en-US" dirty="0" smtClean="0">
                <a:latin typeface="Calibri" panose="020F0502020204030204" pitchFamily="34" charset="0"/>
              </a:rPr>
              <a:t> dhidi ya kutengeneza virusi zaidi na huleta chini viwango vya virusi.</a:t>
            </a:r>
          </a:p>
          <a:p>
            <a:pPr marL="285750" indent="-285750">
              <a:buFont typeface="Arial" panose="020B0604020202020204" pitchFamily="34" charset="0"/>
              <a:buChar char="•"/>
            </a:pPr>
            <a:r>
              <a:rPr lang="en-US" dirty="0" smtClean="0">
                <a:latin typeface="Calibri" panose="020F0502020204030204" pitchFamily="34" charset="0"/>
              </a:rPr>
              <a:t>Ikiwa una viwango vya juu vya virusi, huenda usionekane mgonjwa, lakini virusi hivyo vinadhuru mwili wako (na kusababisha seli za CD4 kupungua), na baada ya muda huzalisha virusi zaidi za kukufanya uwe mgonjwa.</a:t>
            </a:r>
          </a:p>
          <a:p>
            <a:pPr marL="285750" indent="-285750">
              <a:buFont typeface="Arial" panose="020B0604020202020204" pitchFamily="34" charset="0"/>
              <a:buChar char="•"/>
            </a:pPr>
            <a:r>
              <a:rPr lang="en-US" b="1" dirty="0" smtClean="0">
                <a:latin typeface="Calibri" panose="020F0502020204030204" pitchFamily="34" charset="0"/>
              </a:rPr>
              <a:t>ARV</a:t>
            </a:r>
            <a:r>
              <a:rPr lang="en-US" dirty="0" smtClean="0">
                <a:latin typeface="Calibri" panose="020F0502020204030204" pitchFamily="34" charset="0"/>
              </a:rPr>
              <a:t> </a:t>
            </a:r>
            <a:r>
              <a:rPr lang="en-US" b="1" dirty="0" smtClean="0">
                <a:latin typeface="Calibri" panose="020F0502020204030204" pitchFamily="34" charset="0"/>
              </a:rPr>
              <a:t>sio tiba ya</a:t>
            </a:r>
            <a:r>
              <a:rPr lang="en-US" dirty="0" smtClean="0">
                <a:latin typeface="Calibri" panose="020F0502020204030204" pitchFamily="34" charset="0"/>
              </a:rPr>
              <a:t> HIV, hiyo ndio maana ni lazima uendelee kuzitumia.</a:t>
            </a:r>
          </a:p>
          <a:p>
            <a:pPr marL="285750" indent="-285750">
              <a:buFont typeface="Arial" panose="020B0604020202020204" pitchFamily="34" charset="0"/>
              <a:buChar char="•"/>
            </a:pPr>
            <a:r>
              <a:rPr lang="en-US" dirty="0" smtClean="0">
                <a:latin typeface="Calibri" panose="020F0502020204030204" pitchFamily="34" charset="0"/>
              </a:rPr>
              <a:t>Ikiwa ARV zinafanya kazi vizuri, na unazitumia kila siku, viwango vya virusi kwa kawaida vitakuwa chini (chini ya 1000) baada ya miezi sita.</a:t>
            </a:r>
          </a:p>
          <a:p>
            <a:pPr marL="285750" indent="-285750">
              <a:buFont typeface="Arial" panose="020B0604020202020204" pitchFamily="34" charset="0"/>
              <a:buChar char="•"/>
            </a:pPr>
            <a:r>
              <a:rPr lang="en-US" dirty="0" smtClean="0">
                <a:latin typeface="Calibri" panose="020F0502020204030204" pitchFamily="34" charset="0"/>
              </a:rPr>
              <a:t>Lengo ni kuwa na viwango vya chini vya virusi lakini kuwa na idadi ya juu ya CD4.</a:t>
            </a:r>
          </a:p>
          <a:p>
            <a:pPr marL="285750" indent="-285750">
              <a:buFont typeface="Arial" panose="020B0604020202020204" pitchFamily="34" charset="0"/>
              <a:buChar char="•"/>
            </a:pPr>
            <a:r>
              <a:rPr lang="en-US" dirty="0" smtClean="0">
                <a:latin typeface="Calibri" panose="020F0502020204030204" pitchFamily="34" charset="0"/>
              </a:rPr>
              <a:t>Idadi ya CD4 hutumika pia kuona kama ARV inafanya kazi, lakini viwango vya virusi ni sahihi zaidi. Kwa sababu ya hii, huenda katika mustakabali vipimo vya CD4 visifanywe tena.</a:t>
            </a:r>
          </a:p>
          <a:p>
            <a:pPr marL="285750" indent="-285750">
              <a:buFont typeface="Arial" panose="020B0604020202020204" pitchFamily="34" charset="0"/>
              <a:buChar char="•"/>
            </a:pPr>
            <a:r>
              <a:rPr lang="en-US" b="1" dirty="0" smtClean="0">
                <a:latin typeface="Calibri" panose="020F0502020204030204" pitchFamily="34" charset="0"/>
              </a:rPr>
              <a:t>Kudumisha viwango vya virusi vikiwa chini katika mwili wako ina faida nyingi: </a:t>
            </a:r>
            <a:r>
              <a:rPr lang="en-US" dirty="0" smtClean="0">
                <a:latin typeface="Calibri" panose="020F0502020204030204" pitchFamily="34" charset="0"/>
              </a:rPr>
              <a:t>Kudumisha ubongo wako ukiwa wenye afya, kuzuia magonjwa mabaya, kutoenda kliniki, na kuwaweka wapenzi wako unaoshiriki nao ngono wakiwa salama.</a:t>
            </a:r>
          </a:p>
          <a:p>
            <a:pPr marL="285750" indent="-285750">
              <a:buFont typeface="Arial" panose="020B0604020202020204" pitchFamily="34" charset="0"/>
              <a:buChar char="•"/>
            </a:pPr>
            <a:r>
              <a:rPr lang="en-US" dirty="0" smtClean="0">
                <a:latin typeface="Calibri" panose="020F0502020204030204" pitchFamily="34" charset="0"/>
              </a:rPr>
              <a:t>Tafadhali rudi tena baada ya wiki _____ kwa matokeo ya viwango vya virusi. Tutawasiliana na wewe haraka ikiwa itahitajika.</a:t>
            </a:r>
          </a:p>
          <a:p>
            <a:pPr marL="285750" indent="-285750">
              <a:buFont typeface="Arial" panose="020B0604020202020204" pitchFamily="34" charset="0"/>
              <a:buChar char="•"/>
            </a:pPr>
            <a:r>
              <a:rPr lang="en-US" dirty="0" smtClean="0">
                <a:latin typeface="Calibri" panose="020F0502020204030204" pitchFamily="34" charset="0"/>
              </a:rPr>
              <a:t>Ikiwa matokeo ya viwango vya virusi viko chini (chini ya 1000) utaweza basi kuja kwenye kituo cha afya mara chache mradi uendelee kutumia ARV zako.</a:t>
            </a:r>
          </a:p>
          <a:p>
            <a:pPr marL="285750" indent="-285750">
              <a:buFont typeface="Arial" panose="020B0604020202020204" pitchFamily="34" charset="0"/>
              <a:buChar char="•"/>
            </a:pPr>
            <a:endParaRPr lang="sw-KE" b="1" dirty="0" smtClean="0">
              <a:latin typeface="Calibri" panose="020F0502020204030204" pitchFamily="34" charset="0"/>
            </a:endParaRPr>
          </a:p>
          <a:p>
            <a:pPr marL="285750" indent="-285750">
              <a:buFont typeface="Arial" panose="020B0604020202020204" pitchFamily="34" charset="0"/>
              <a:buChar char="•"/>
            </a:pPr>
            <a:endParaRPr lang="sw-KE" b="1" dirty="0">
              <a:latin typeface="Calibri" panose="020F0502020204030204" pitchFamily="34" charset="0"/>
            </a:endParaRPr>
          </a:p>
        </p:txBody>
      </p:sp>
      <p:sp>
        <p:nvSpPr>
          <p:cNvPr id="9" name="TextBox 8"/>
          <p:cNvSpPr txBox="1"/>
          <p:nvPr/>
        </p:nvSpPr>
        <p:spPr>
          <a:xfrm>
            <a:off x="7162800" y="457200"/>
            <a:ext cx="1752600"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sw-KE" b="1" dirty="0">
              <a:solidFill>
                <a:prstClr val="black"/>
              </a:solidFill>
              <a:latin typeface="Calibri" panose="020F0502020204030204" pitchFamily="34" charset="0"/>
            </a:endParaRPr>
          </a:p>
          <a:p>
            <a:pPr algn="ctr"/>
            <a:r>
              <a:rPr lang="en-US" b="1" dirty="0">
                <a:solidFill>
                  <a:prstClr val="black"/>
                </a:solidFill>
                <a:latin typeface="Calibri" panose="020F0502020204030204" pitchFamily="34" charset="0"/>
              </a:rPr>
              <a:t>Picha kutoka mbele ya kadi</a:t>
            </a:r>
          </a:p>
          <a:p>
            <a:pPr algn="ctr"/>
            <a:endParaRPr lang="sw-KE" b="1" dirty="0">
              <a:solidFill>
                <a:prstClr val="black"/>
              </a:solidFill>
              <a:latin typeface="Calibri" panose="020F0502020204030204" pitchFamily="34" charset="0"/>
            </a:endParaRPr>
          </a:p>
        </p:txBody>
      </p:sp>
      <p:cxnSp>
        <p:nvCxnSpPr>
          <p:cNvPr id="15" name="Straight Connector 14"/>
          <p:cNvCxnSpPr/>
          <p:nvPr/>
        </p:nvCxnSpPr>
        <p:spPr>
          <a:xfrm>
            <a:off x="30480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675"/>
            <a:ext cx="9144000" cy="848697"/>
          </a:xfrm>
          <a:prstGeom prst="rect">
            <a:avLst/>
          </a:prstGeom>
          <a:solidFill>
            <a:srgbClr val="00B050"/>
          </a:solidFill>
        </p:spPr>
        <p:txBody>
          <a:bodyPr vert="horz" lIns="82058" tIns="41029" rIns="82058" bIns="41029"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800" dirty="0" smtClean="0">
                <a:solidFill>
                  <a:srgbClr val="FFFFFF"/>
                </a:solidFill>
                <a:latin typeface="Calibri" panose="020F0502020204030204" pitchFamily="34" charset="0"/>
              </a:rPr>
              <a:t>	2. Je, viwango vya virusi ni nini?</a:t>
            </a:r>
            <a:endParaRPr lang="sw-KE" sz="2800" dirty="0">
              <a:solidFill>
                <a:srgbClr val="FFFFFF"/>
              </a:solidFill>
              <a:latin typeface="Calibri" panose="020F0502020204030204"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094" y="457200"/>
            <a:ext cx="1878012" cy="1302792"/>
          </a:xfrm>
          <a:prstGeom prst="rect">
            <a:avLst/>
          </a:prstGeom>
          <a:noFill/>
          <a:ln>
            <a:noFill/>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094" y="457201"/>
            <a:ext cx="1878012" cy="13027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373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a:noAutofit/>
          </a:bodyPr>
          <a:lstStyle/>
          <a:p>
            <a:pPr algn="l"/>
            <a:r>
              <a:rPr lang="en-US" sz="2800" dirty="0" smtClean="0">
                <a:solidFill>
                  <a:srgbClr val="FFFFFF"/>
                </a:solidFill>
                <a:latin typeface="Calibri" panose="020F0502020204030204" pitchFamily="34" charset="0"/>
              </a:rPr>
              <a:t>	3. Viwango vya virusi viko CHINI</a:t>
            </a:r>
            <a:endParaRPr lang="sw-KE" sz="2800" dirty="0">
              <a:solidFill>
                <a:srgbClr val="FFFFFF"/>
              </a:solidFill>
              <a:latin typeface="Calibri" panose="020F0502020204030204" pitchFamily="34" charset="0"/>
            </a:endParaRPr>
          </a:p>
        </p:txBody>
      </p:sp>
      <p:sp>
        <p:nvSpPr>
          <p:cNvPr id="2" name="TextBox 1"/>
          <p:cNvSpPr txBox="1"/>
          <p:nvPr/>
        </p:nvSpPr>
        <p:spPr>
          <a:xfrm>
            <a:off x="6829778" y="1524000"/>
            <a:ext cx="2161824" cy="440120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Viwango vya chini vya virusi humaanisha unatumia ARV zako vizuri na zinafanya kazi.</a:t>
            </a:r>
          </a:p>
          <a:p>
            <a:endParaRPr lang="sw-KE" sz="2000" dirty="0" smtClean="0">
              <a:latin typeface="Calibri" panose="020F0502020204030204" pitchFamily="34" charset="0"/>
            </a:endParaRPr>
          </a:p>
          <a:p>
            <a:pPr marL="285750" indent="-285750">
              <a:buFont typeface="Wingdings" panose="05000000000000000000" pitchFamily="2" charset="2"/>
              <a:buChar char="Ø"/>
            </a:pPr>
            <a:r>
              <a:rPr lang="en-US" sz="2000" dirty="0" smtClean="0">
                <a:latin typeface="Calibri" panose="020F0502020204030204" pitchFamily="34" charset="0"/>
              </a:rPr>
              <a:t>Hii haimaanishi unaweza kukomesha ARV.</a:t>
            </a:r>
          </a:p>
          <a:p>
            <a:endParaRPr lang="sw-KE" sz="2000" dirty="0" smtClean="0">
              <a:latin typeface="Calibri" panose="020F0502020204030204" pitchFamily="34" charset="0"/>
            </a:endParaRPr>
          </a:p>
          <a:p>
            <a:pPr marL="285750" indent="-285750">
              <a:buFont typeface="Wingdings" panose="05000000000000000000" pitchFamily="2" charset="2"/>
              <a:buChar char="Ø"/>
            </a:pPr>
            <a:r>
              <a:rPr lang="en-US" sz="2000" dirty="0" smtClean="0">
                <a:latin typeface="Calibri" panose="020F0502020204030204" pitchFamily="34" charset="0"/>
              </a:rPr>
              <a:t>Endelea kutumia ARV zako kila siku.</a:t>
            </a:r>
            <a:endParaRPr lang="sw-KE" sz="2000" dirty="0">
              <a:latin typeface="Calibri" panose="020F050202020403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44" y="1524000"/>
            <a:ext cx="6455256" cy="473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37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505200"/>
            <a:ext cx="2971800" cy="32004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228600" y="1143001"/>
            <a:ext cx="2971800"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Viwango vya chini vya virusi humaanisha unatumia ARV zako vizuri na zinafanya kazi.</a:t>
            </a:r>
          </a:p>
          <a:p>
            <a:pPr marL="285750" indent="-285750">
              <a:buFont typeface="Wingdings" panose="05000000000000000000" pitchFamily="2" charset="2"/>
              <a:buChar char="Ø"/>
            </a:pPr>
            <a:r>
              <a:rPr lang="en-US" sz="1600" dirty="0" smtClean="0">
                <a:latin typeface="Calibri" panose="020F0502020204030204" pitchFamily="34" charset="0"/>
              </a:rPr>
              <a:t>Hii haimaanishi unaweza kukomesha ARV.</a:t>
            </a:r>
          </a:p>
          <a:p>
            <a:pPr marL="285750" indent="-285750">
              <a:buFont typeface="Wingdings" panose="05000000000000000000" pitchFamily="2" charset="2"/>
              <a:buChar char="Ø"/>
            </a:pPr>
            <a:r>
              <a:rPr lang="en-US" sz="1600" dirty="0" smtClean="0">
                <a:latin typeface="Calibri" panose="020F0502020204030204" pitchFamily="34" charset="0"/>
              </a:rPr>
              <a:t>Endelea kutumia ARV zako kila siku.</a:t>
            </a:r>
            <a:endParaRPr lang="sw-KE" sz="1600" dirty="0">
              <a:latin typeface="Calibri" panose="020F0502020204030204" pitchFamily="34" charset="0"/>
            </a:endParaRPr>
          </a:p>
        </p:txBody>
      </p:sp>
      <p:sp>
        <p:nvSpPr>
          <p:cNvPr id="7" name="Content Placeholder 1"/>
          <p:cNvSpPr>
            <a:spLocks noGrp="1"/>
          </p:cNvSpPr>
          <p:nvPr>
            <p:ph sz="half" idx="1"/>
          </p:nvPr>
        </p:nvSpPr>
        <p:spPr>
          <a:xfrm>
            <a:off x="914400" y="3657600"/>
            <a:ext cx="2286000" cy="3048000"/>
          </a:xfrm>
        </p:spPr>
        <p:txBody>
          <a:bodyPr>
            <a:normAutofit lnSpcReduction="10000"/>
          </a:bodyPr>
          <a:lstStyle/>
          <a:p>
            <a:r>
              <a:rPr lang="en-US" sz="1500" b="1" dirty="0" smtClean="0">
                <a:latin typeface="Calibri" panose="020F0502020204030204" pitchFamily="34" charset="0"/>
              </a:rPr>
              <a:t>Tupitie kwa Pamoja:</a:t>
            </a:r>
          </a:p>
          <a:p>
            <a:pPr marL="285750" indent="-285750">
              <a:buFont typeface="Arial" panose="020B0604020202020204" pitchFamily="34" charset="0"/>
              <a:buChar char="•"/>
            </a:pPr>
            <a:r>
              <a:rPr lang="en-US" sz="1500" dirty="0" smtClean="0">
                <a:latin typeface="Calibri" panose="020F0502020204030204" pitchFamily="34" charset="0"/>
              </a:rPr>
              <a:t>Je, viwango vya chini vya virusi humaanisha nini?</a:t>
            </a:r>
          </a:p>
          <a:p>
            <a:pPr marL="285750" indent="-285750">
              <a:buFont typeface="Arial" panose="020B0604020202020204" pitchFamily="34" charset="0"/>
              <a:buChar char="•"/>
            </a:pPr>
            <a:r>
              <a:rPr lang="en-US" sz="1500" dirty="0" smtClean="0">
                <a:latin typeface="Calibri" panose="020F0502020204030204" pitchFamily="34" charset="0"/>
              </a:rPr>
              <a:t>Je, kwa nini ni muhimu kuendelea kutumia ARV zako kila siku?</a:t>
            </a:r>
          </a:p>
          <a:p>
            <a:pPr marL="285750" indent="-285750">
              <a:buFont typeface="Arial" panose="020B0604020202020204" pitchFamily="34" charset="0"/>
              <a:buChar char="•"/>
            </a:pPr>
            <a:r>
              <a:rPr lang="en-US" sz="1500" dirty="0" smtClean="0">
                <a:latin typeface="Calibri" panose="020F0502020204030204" pitchFamily="34" charset="0"/>
              </a:rPr>
              <a:t>Je, ni lini viwango vinavyofuata vya virusi vitaangaliwa?</a:t>
            </a:r>
          </a:p>
          <a:p>
            <a:pPr marL="285750" indent="-285750">
              <a:buFont typeface="Arial" panose="020B0604020202020204" pitchFamily="34" charset="0"/>
              <a:buChar char="•"/>
            </a:pPr>
            <a:r>
              <a:rPr lang="en-US" sz="1500" dirty="0" smtClean="0">
                <a:latin typeface="Calibri" panose="020F0502020204030204" pitchFamily="34" charset="0"/>
              </a:rPr>
              <a:t>Ni dawa gani unazotumia na unazitumia lini?</a:t>
            </a:r>
            <a:endParaRPr lang="sw-KE" sz="1500" dirty="0">
              <a:latin typeface="Calibri" panose="020F0502020204030204" pitchFamily="34" charset="0"/>
            </a:endParaRP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70" y="3581400"/>
            <a:ext cx="468630" cy="690338"/>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429000" y="1143000"/>
            <a:ext cx="5562600" cy="5638800"/>
          </a:xfrm>
        </p:spPr>
        <p:txBody>
          <a:bodyPr>
            <a:normAutofit fontScale="77500" lnSpcReduction="20000"/>
          </a:bodyPr>
          <a:lstStyle/>
          <a:p>
            <a:r>
              <a:rPr lang="en-US" sz="2100" b="1" dirty="0" smtClean="0">
                <a:latin typeface="Calibri" panose="020F0502020204030204" pitchFamily="34" charset="0"/>
              </a:rPr>
              <a:t>VIPENGELE VYA KUZUNGUMZIA:</a:t>
            </a:r>
          </a:p>
          <a:p>
            <a:pPr marL="285750" indent="-285750">
              <a:buFont typeface="Arial" panose="020B0604020202020204" pitchFamily="34" charset="0"/>
              <a:buChar char="•"/>
            </a:pPr>
            <a:r>
              <a:rPr lang="en-US" b="1" dirty="0" smtClean="0">
                <a:latin typeface="Calibri" panose="020F0502020204030204" pitchFamily="34" charset="0"/>
              </a:rPr>
              <a:t>Viwango vya chini vya virusi </a:t>
            </a:r>
            <a:r>
              <a:rPr lang="en-US" dirty="0" smtClean="0">
                <a:latin typeface="Calibri" panose="020F0502020204030204" pitchFamily="34" charset="0"/>
              </a:rPr>
              <a:t>(chini ya 1000)</a:t>
            </a:r>
            <a:r>
              <a:rPr dirty="0" smtClean="0"/>
              <a:t>                                                              </a:t>
            </a:r>
            <a:r>
              <a:rPr lang="en-US" i="1" dirty="0" smtClean="0">
                <a:latin typeface="Calibri" panose="020F0502020204030204" pitchFamily="34" charset="0"/>
              </a:rPr>
              <a:t>[ingiza matokeo ya mgonjwa hapa]</a:t>
            </a:r>
            <a:r>
              <a:rPr lang="en-US" dirty="0" smtClean="0">
                <a:latin typeface="Calibri" panose="020F0502020204030204" pitchFamily="34" charset="0"/>
              </a:rPr>
              <a:t> ni ishara                                                    kwamba </a:t>
            </a:r>
            <a:r>
              <a:rPr lang="en-US" b="1" dirty="0" smtClean="0">
                <a:latin typeface="Calibri" panose="020F0502020204030204" pitchFamily="34" charset="0"/>
              </a:rPr>
              <a:t>unatumia ARV zako </a:t>
            </a:r>
            <a:r>
              <a:rPr lang="en-US" b="1" dirty="0" err="1" smtClean="0">
                <a:latin typeface="Calibri" panose="020F0502020204030204" pitchFamily="34" charset="0"/>
              </a:rPr>
              <a:t>vizuri</a:t>
            </a:r>
            <a:r>
              <a:rPr lang="en-US" dirty="0" smtClean="0">
                <a:latin typeface="Calibri" panose="020F0502020204030204" pitchFamily="34" charset="0"/>
              </a:rPr>
              <a:t>  na </a:t>
            </a:r>
            <a:r>
              <a:rPr lang="en-US" dirty="0" err="1" smtClean="0">
                <a:latin typeface="Calibri" panose="020F0502020204030204" pitchFamily="34" charset="0"/>
              </a:rPr>
              <a:t>dawa</a:t>
            </a:r>
            <a:r>
              <a:rPr lang="en-US" dirty="0" smtClean="0">
                <a:latin typeface="Calibri" panose="020F0502020204030204" pitchFamily="34" charset="0"/>
              </a:rPr>
              <a:t>                                            </a:t>
            </a:r>
            <a:r>
              <a:rPr lang="en-US" dirty="0" err="1" smtClean="0">
                <a:latin typeface="Calibri" panose="020F0502020204030204" pitchFamily="34" charset="0"/>
              </a:rPr>
              <a:t>zinafanya</a:t>
            </a:r>
            <a:r>
              <a:rPr lang="en-US" dirty="0" smtClean="0">
                <a:latin typeface="Calibri" panose="020F0502020204030204" pitchFamily="34" charset="0"/>
              </a:rPr>
              <a:t> kazi.</a:t>
            </a:r>
          </a:p>
          <a:p>
            <a:pPr marL="285750" indent="-285750">
              <a:buFont typeface="Arial" panose="020B0604020202020204" pitchFamily="34" charset="0"/>
              <a:buChar char="•"/>
            </a:pPr>
            <a:r>
              <a:rPr lang="en-US" dirty="0" smtClean="0">
                <a:latin typeface="Calibri" panose="020F0502020204030204" pitchFamily="34" charset="0"/>
              </a:rPr>
              <a:t>Hii haimaanishi unaweza kukomesha kutumia ARV zako au kutumia kondomu. </a:t>
            </a:r>
          </a:p>
          <a:p>
            <a:pPr marL="285750" indent="-285750">
              <a:buFont typeface="Arial" panose="020B0604020202020204" pitchFamily="34" charset="0"/>
              <a:buChar char="•"/>
            </a:pPr>
            <a:r>
              <a:rPr lang="en-US" dirty="0" smtClean="0">
                <a:latin typeface="Calibri" panose="020F0502020204030204" pitchFamily="34" charset="0"/>
              </a:rPr>
              <a:t>Ni muhimu </a:t>
            </a:r>
            <a:r>
              <a:rPr lang="en-US" b="1" dirty="0" smtClean="0">
                <a:latin typeface="Calibri" panose="020F0502020204030204" pitchFamily="34" charset="0"/>
              </a:rPr>
              <a:t>kuendelea</a:t>
            </a:r>
            <a:r>
              <a:rPr lang="en-US" dirty="0" smtClean="0">
                <a:latin typeface="Calibri" panose="020F0502020204030204" pitchFamily="34" charset="0"/>
              </a:rPr>
              <a:t> kutumia </a:t>
            </a:r>
            <a:r>
              <a:rPr lang="en-US" b="1" dirty="0" smtClean="0">
                <a:latin typeface="Calibri" panose="020F0502020204030204" pitchFamily="34" charset="0"/>
              </a:rPr>
              <a:t>ARV</a:t>
            </a:r>
            <a:r>
              <a:rPr lang="en-US" dirty="0" smtClean="0">
                <a:latin typeface="Calibri" panose="020F0502020204030204" pitchFamily="34" charset="0"/>
              </a:rPr>
              <a:t> kila siku kama ulivyoagizwa ili kuzuia HIV kutengeneza virusi zaidi, uwe mwenye afya, na kuzuia kusambaza kwa wapenzi unaoshiriki ngono nao au mtoto wako.</a:t>
            </a:r>
          </a:p>
          <a:p>
            <a:pPr marL="285750" indent="-285750">
              <a:buFont typeface="Arial" panose="020B0604020202020204" pitchFamily="34" charset="0"/>
              <a:buChar char="•"/>
            </a:pPr>
            <a:r>
              <a:rPr lang="en-US" dirty="0" smtClean="0">
                <a:latin typeface="Calibri" panose="020F0502020204030204" pitchFamily="34" charset="0"/>
              </a:rPr>
              <a:t>Kuchelewa kumeza dozi ni bora kuliko kukosa dozi.</a:t>
            </a:r>
          </a:p>
          <a:p>
            <a:pPr marL="285750" indent="-285750">
              <a:buFont typeface="Arial" panose="020B0604020202020204" pitchFamily="34" charset="0"/>
              <a:buChar char="•"/>
            </a:pPr>
            <a:r>
              <a:rPr lang="en-US" dirty="0" smtClean="0">
                <a:latin typeface="Calibri" panose="020F0502020204030204" pitchFamily="34" charset="0"/>
              </a:rPr>
              <a:t>Ni nini kilichokusaidia kukumbuka kutumia ARV zako?</a:t>
            </a:r>
          </a:p>
          <a:p>
            <a:pPr marL="285750" indent="-285750">
              <a:buFont typeface="Arial" panose="020B0604020202020204" pitchFamily="34" charset="0"/>
              <a:buChar char="•"/>
            </a:pPr>
            <a:r>
              <a:rPr lang="en-US" dirty="0" smtClean="0">
                <a:latin typeface="Calibri" panose="020F0502020204030204" pitchFamily="34" charset="0"/>
              </a:rPr>
              <a:t>Je, kuna mambo ambayo yalifanya iwe vigumu wakati mwingine kutumia ARV zako?</a:t>
            </a:r>
          </a:p>
          <a:p>
            <a:endParaRPr lang="sw-KE" dirty="0" smtClean="0">
              <a:latin typeface="Calibri" panose="020F0502020204030204" pitchFamily="34" charset="0"/>
            </a:endParaRPr>
          </a:p>
          <a:p>
            <a:r>
              <a:rPr lang="en-US" dirty="0" smtClean="0">
                <a:latin typeface="Calibri" panose="020F0502020204030204" pitchFamily="34" charset="0"/>
              </a:rPr>
              <a:t>Makumbusho machache:</a:t>
            </a:r>
          </a:p>
          <a:p>
            <a:pPr marL="285750" indent="-285750">
              <a:buFont typeface="Arial" panose="020B0604020202020204" pitchFamily="34" charset="0"/>
              <a:buChar char="•"/>
            </a:pPr>
            <a:r>
              <a:rPr lang="en-US" dirty="0" smtClean="0">
                <a:latin typeface="Calibri" panose="020F0502020204030204" pitchFamily="34" charset="0"/>
              </a:rPr>
              <a:t>Ni muhimu </a:t>
            </a:r>
            <a:r>
              <a:rPr lang="en-US" b="1" dirty="0" smtClean="0">
                <a:latin typeface="Calibri" panose="020F0502020204030204" pitchFamily="34" charset="0"/>
              </a:rPr>
              <a:t>uzingatie miadi zako zote.</a:t>
            </a:r>
          </a:p>
          <a:p>
            <a:pPr marL="285750" indent="-285750">
              <a:buFont typeface="Arial" panose="020B0604020202020204" pitchFamily="34" charset="0"/>
              <a:buChar char="•"/>
            </a:pPr>
            <a:r>
              <a:rPr lang="en-US" dirty="0" smtClean="0">
                <a:latin typeface="Calibri" panose="020F0502020204030204" pitchFamily="34" charset="0"/>
              </a:rPr>
              <a:t>Ukigundua kwamba </a:t>
            </a:r>
            <a:r>
              <a:rPr lang="en-US" b="1" dirty="0" smtClean="0">
                <a:latin typeface="Calibri" panose="020F0502020204030204" pitchFamily="34" charset="0"/>
              </a:rPr>
              <a:t>ARV zako zinaisha, njoo kwenye kliniki</a:t>
            </a:r>
            <a:r>
              <a:rPr lang="en-US" dirty="0" smtClean="0">
                <a:latin typeface="Calibri" panose="020F0502020204030204" pitchFamily="34" charset="0"/>
              </a:rPr>
              <a:t> hata kama huna miadi.</a:t>
            </a:r>
          </a:p>
          <a:p>
            <a:pPr marL="285750" indent="-285750">
              <a:buFont typeface="Arial" panose="020B0604020202020204" pitchFamily="34" charset="0"/>
              <a:buChar char="•"/>
            </a:pPr>
            <a:r>
              <a:rPr lang="en-US" b="1" dirty="0" smtClean="0">
                <a:latin typeface="Calibri" panose="020F0502020204030204" pitchFamily="34" charset="0"/>
              </a:rPr>
              <a:t>Tutaangalia tena viwango vya virusi </a:t>
            </a:r>
            <a:r>
              <a:rPr lang="en-US" dirty="0" smtClean="0">
                <a:latin typeface="Calibri" panose="020F0502020204030204" pitchFamily="34" charset="0"/>
              </a:rPr>
              <a:t>katika ____ [miezi sita kwa wale walioanzishwa upya na haya ndio matokeo ya kwanza ya viwango vya virusi, au mwaka mmoja kwa wale walio na zaidi ya kiwango kimoja cha chini cha virusi] ikiwa hakuna matatizo yoyote ya kliniki ua matatizo ya kutumia ARV.</a:t>
            </a:r>
          </a:p>
          <a:p>
            <a:pPr marL="285750" indent="-285750">
              <a:buFont typeface="Arial" panose="020B0604020202020204" pitchFamily="34" charset="0"/>
              <a:buChar char="•"/>
            </a:pPr>
            <a:r>
              <a:rPr lang="en-US" dirty="0" smtClean="0">
                <a:latin typeface="Calibri" panose="020F0502020204030204" pitchFamily="34" charset="0"/>
              </a:rPr>
              <a:t>Tafadhali mfahamishe mtoa huduma ikiwa kuna matatizo yoyote ya kutumia ARV baadaye, ili aweze kukusaidia kuyashughulikia.</a:t>
            </a:r>
          </a:p>
          <a:p>
            <a:pPr marL="285750" indent="-285750">
              <a:buFont typeface="Arial" panose="020B0604020202020204" pitchFamily="34" charset="0"/>
              <a:buChar char="•"/>
            </a:pPr>
            <a:r>
              <a:rPr lang="en-US" dirty="0" smtClean="0">
                <a:latin typeface="Calibri" panose="020F0502020204030204" pitchFamily="34" charset="0"/>
              </a:rPr>
              <a:t>Miadi yako inayofuata itakuwa ____________. Hata kama bado una dawa, ni muhimu kwako kuja kwenye miadi.</a:t>
            </a:r>
          </a:p>
          <a:p>
            <a:pPr marL="285750" indent="-285750">
              <a:buFont typeface="Arial" panose="020B0604020202020204" pitchFamily="34" charset="0"/>
              <a:buChar char="•"/>
            </a:pPr>
            <a:endParaRPr lang="sw-KE" b="1" dirty="0">
              <a:latin typeface="Calibri" panose="020F0502020204030204" pitchFamily="34" charset="0"/>
            </a:endParaRPr>
          </a:p>
        </p:txBody>
      </p:sp>
      <p:sp>
        <p:nvSpPr>
          <p:cNvPr id="9" name="TextBox 8"/>
          <p:cNvSpPr txBox="1"/>
          <p:nvPr/>
        </p:nvSpPr>
        <p:spPr>
          <a:xfrm>
            <a:off x="7162800" y="457200"/>
            <a:ext cx="1752600"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sw-KE" b="1" dirty="0">
              <a:solidFill>
                <a:prstClr val="black"/>
              </a:solidFill>
              <a:latin typeface="Calibri" panose="020F0502020204030204" pitchFamily="34" charset="0"/>
            </a:endParaRPr>
          </a:p>
          <a:p>
            <a:pPr algn="ctr"/>
            <a:r>
              <a:rPr lang="en-US" b="1" dirty="0">
                <a:solidFill>
                  <a:prstClr val="black"/>
                </a:solidFill>
                <a:latin typeface="Calibri" panose="020F0502020204030204" pitchFamily="34" charset="0"/>
              </a:rPr>
              <a:t>Picha kutoka mbele ya kadi</a:t>
            </a:r>
          </a:p>
          <a:p>
            <a:pPr algn="ctr"/>
            <a:endParaRPr lang="sw-KE" b="1" dirty="0">
              <a:solidFill>
                <a:prstClr val="black"/>
              </a:solidFill>
              <a:latin typeface="Calibri" panose="020F0502020204030204" pitchFamily="34" charset="0"/>
            </a:endParaRPr>
          </a:p>
        </p:txBody>
      </p:sp>
      <p:cxnSp>
        <p:nvCxnSpPr>
          <p:cNvPr id="15" name="Straight Connector 14"/>
          <p:cNvCxnSpPr/>
          <p:nvPr/>
        </p:nvCxnSpPr>
        <p:spPr>
          <a:xfrm>
            <a:off x="3352800" y="12097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675"/>
            <a:ext cx="9144000" cy="848697"/>
          </a:xfrm>
          <a:prstGeom prst="rect">
            <a:avLst/>
          </a:prstGeom>
          <a:solidFill>
            <a:schemeClr val="accent3"/>
          </a:solidFill>
        </p:spPr>
        <p:txBody>
          <a:bodyPr vert="horz" lIns="82058" tIns="41029" rIns="82058" bIns="41029"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800" dirty="0" smtClean="0">
                <a:solidFill>
                  <a:srgbClr val="FFFFFF"/>
                </a:solidFill>
                <a:latin typeface="Calibri" panose="020F0502020204030204" pitchFamily="34" charset="0"/>
              </a:rPr>
              <a:t>	3. Viwango vya virusi viko CHINI</a:t>
            </a:r>
            <a:endParaRPr lang="sw-KE" sz="2800" dirty="0">
              <a:solidFill>
                <a:srgbClr val="FFFFFF"/>
              </a:solidFill>
              <a:latin typeface="Calibri" panose="020F050202020403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807055" cy="12954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771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6"/>
          </a:solidFill>
        </p:spPr>
        <p:txBody>
          <a:bodyPr>
            <a:noAutofit/>
          </a:bodyPr>
          <a:lstStyle/>
          <a:p>
            <a:pPr algn="l"/>
            <a:r>
              <a:rPr lang="en-US" sz="2800" dirty="0" smtClean="0">
                <a:solidFill>
                  <a:srgbClr val="FFFFFF"/>
                </a:solidFill>
                <a:latin typeface="Calibri" panose="020F0502020204030204" pitchFamily="34" charset="0"/>
              </a:rPr>
              <a:t>	4. Viwango vya virusi viko JUU</a:t>
            </a:r>
            <a:endParaRPr lang="sw-KE" sz="2800" dirty="0">
              <a:solidFill>
                <a:srgbClr val="FFFFFF"/>
              </a:solidFill>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2226"/>
            <a:ext cx="6172200" cy="542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0" y="1384042"/>
            <a:ext cx="2514602" cy="5016758"/>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Hii ina maana kwamba HIV inatengeneza virusi zaidi na vinadhuru mwili wako.</a:t>
            </a:r>
          </a:p>
          <a:p>
            <a:endParaRPr lang="sw-KE" sz="2000" dirty="0" smtClean="0">
              <a:latin typeface="Calibri" panose="020F0502020204030204" pitchFamily="34" charset="0"/>
            </a:endParaRPr>
          </a:p>
          <a:p>
            <a:pPr marL="285750" indent="-285750">
              <a:buFont typeface="Wingdings" panose="05000000000000000000" pitchFamily="2" charset="2"/>
              <a:buChar char="Ø"/>
            </a:pPr>
            <a:r>
              <a:rPr lang="en-US" sz="2000" dirty="0" smtClean="0">
                <a:latin typeface="Calibri" panose="020F0502020204030204" pitchFamily="34" charset="0"/>
              </a:rPr>
              <a:t>Huenda unakosa dozi za ARV zako.</a:t>
            </a:r>
          </a:p>
          <a:p>
            <a:endParaRPr lang="sw-KE" sz="2000" dirty="0" smtClean="0">
              <a:latin typeface="Calibri" panose="020F0502020204030204" pitchFamily="34" charset="0"/>
            </a:endParaRPr>
          </a:p>
          <a:p>
            <a:pPr marL="285750" indent="-285750">
              <a:buFont typeface="Wingdings" panose="05000000000000000000" pitchFamily="2" charset="2"/>
              <a:buChar char="Ø"/>
            </a:pPr>
            <a:r>
              <a:rPr lang="en-US" sz="2000" dirty="0" smtClean="0">
                <a:latin typeface="Calibri" panose="020F0502020204030204" pitchFamily="34" charset="0"/>
              </a:rPr>
              <a:t>Huenda virusi havikubali dawa, ambayo ina maana kwamba lazima zibadilishwe na ARV hazifanyi kazi tena.</a:t>
            </a:r>
            <a:endParaRPr lang="sw-KE" sz="2000" dirty="0">
              <a:latin typeface="Calibri" panose="020F0502020204030204" pitchFamily="34" charset="0"/>
            </a:endParaRPr>
          </a:p>
        </p:txBody>
      </p:sp>
      <p:sp>
        <p:nvSpPr>
          <p:cNvPr id="2" name="TextBox 1"/>
          <p:cNvSpPr txBox="1"/>
          <p:nvPr/>
        </p:nvSpPr>
        <p:spPr>
          <a:xfrm>
            <a:off x="5105400" y="4419600"/>
            <a:ext cx="1219200" cy="707886"/>
          </a:xfrm>
          <a:prstGeom prst="rect">
            <a:avLst/>
          </a:prstGeom>
          <a:solidFill>
            <a:schemeClr val="bg1"/>
          </a:solidFill>
        </p:spPr>
        <p:txBody>
          <a:bodyPr wrap="square" rtlCol="0">
            <a:spAutoFit/>
          </a:bodyPr>
          <a:lstStyle/>
          <a:p>
            <a:r>
              <a:rPr lang="en-US" sz="2000" dirty="0" smtClean="0">
                <a:latin typeface="Calibri" panose="020F0502020204030204" pitchFamily="34" charset="0"/>
              </a:rPr>
              <a:t>Sugu virusi</a:t>
            </a:r>
            <a:endParaRPr lang="en-US" sz="2000" dirty="0">
              <a:latin typeface="Calibri" panose="020F0502020204030204" pitchFamily="34" charset="0"/>
            </a:endParaRPr>
          </a:p>
        </p:txBody>
      </p:sp>
    </p:spTree>
    <p:extLst>
      <p:ext uri="{BB962C8B-B14F-4D97-AF65-F5344CB8AC3E}">
        <p14:creationId xmlns:p14="http://schemas.microsoft.com/office/powerpoint/2010/main" val="15791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99554"/>
            <a:ext cx="5257800" cy="195364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228600" y="1143000"/>
            <a:ext cx="2362200" cy="3352799"/>
          </a:xfrm>
        </p:spPr>
        <p:txBody>
          <a:bodyPr>
            <a:normAutofit lnSpcReduction="10000"/>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Hii ina maana kwamba HIV inatengeneza virusi zaidi na vinadhuru mwili wako.</a:t>
            </a:r>
          </a:p>
          <a:p>
            <a:pPr marL="285750" indent="-285750">
              <a:buFont typeface="Wingdings" panose="05000000000000000000" pitchFamily="2" charset="2"/>
              <a:buChar char="Ø"/>
            </a:pPr>
            <a:r>
              <a:rPr lang="en-US" sz="1600" dirty="0" smtClean="0">
                <a:latin typeface="Calibri" panose="020F0502020204030204" pitchFamily="34" charset="0"/>
              </a:rPr>
              <a:t>Huenda unakosa dozi za ARV zako.</a:t>
            </a:r>
          </a:p>
          <a:p>
            <a:pPr marL="285750" indent="-285750">
              <a:buFont typeface="Wingdings" panose="05000000000000000000" pitchFamily="2" charset="2"/>
              <a:buChar char="Ø"/>
            </a:pPr>
            <a:r>
              <a:rPr lang="en-US" sz="1600" dirty="0" smtClean="0">
                <a:latin typeface="Calibri" panose="020F0502020204030204" pitchFamily="34" charset="0"/>
              </a:rPr>
              <a:t>Huenda virusi havikubali dawa, ambayo ina maana kwamba lazima zibadilishwe na ARV hazifanyi kazi tena.</a:t>
            </a:r>
            <a:endParaRPr lang="sw-KE" sz="1600" dirty="0">
              <a:latin typeface="Calibri" panose="020F0502020204030204" pitchFamily="34" charset="0"/>
            </a:endParaRPr>
          </a:p>
        </p:txBody>
      </p:sp>
      <p:sp>
        <p:nvSpPr>
          <p:cNvPr id="7" name="Content Placeholder 1"/>
          <p:cNvSpPr>
            <a:spLocks noGrp="1"/>
          </p:cNvSpPr>
          <p:nvPr>
            <p:ph sz="half" idx="1"/>
          </p:nvPr>
        </p:nvSpPr>
        <p:spPr>
          <a:xfrm>
            <a:off x="914400" y="4648200"/>
            <a:ext cx="4419600" cy="1905000"/>
          </a:xfrm>
        </p:spPr>
        <p:txBody>
          <a:bodyPr>
            <a:normAutofit fontScale="85000" lnSpcReduction="10000"/>
          </a:bodyPr>
          <a:lstStyle/>
          <a:p>
            <a:r>
              <a:rPr lang="en-US" sz="1600" b="1" dirty="0" smtClean="0">
                <a:latin typeface="Calibri" panose="020F0502020204030204" pitchFamily="34" charset="0"/>
              </a:rPr>
              <a:t>Tupitie kwa Pamoja:</a:t>
            </a:r>
          </a:p>
          <a:p>
            <a:pPr marL="285750" indent="-285750">
              <a:buFont typeface="Arial" panose="020B0604020202020204" pitchFamily="34" charset="0"/>
              <a:buChar char="•"/>
            </a:pPr>
            <a:r>
              <a:rPr lang="en-US" sz="1500" dirty="0" smtClean="0">
                <a:latin typeface="Calibri" panose="020F0502020204030204" pitchFamily="34" charset="0"/>
              </a:rPr>
              <a:t>Je, ni sababu gani zinazowezekana za viwango vya juu vya virusi?</a:t>
            </a:r>
          </a:p>
          <a:p>
            <a:pPr marL="285750" indent="-285750">
              <a:buFont typeface="Arial" panose="020B0604020202020204" pitchFamily="34" charset="0"/>
              <a:buChar char="•"/>
            </a:pPr>
            <a:r>
              <a:rPr lang="en-US" sz="1500" dirty="0" smtClean="0">
                <a:latin typeface="Calibri" panose="020F0502020204030204" pitchFamily="34" charset="0"/>
              </a:rPr>
              <a:t>Ni nini kinachoweza kufanyika wakati viwango vyako vya virusi viko juu?</a:t>
            </a:r>
          </a:p>
          <a:p>
            <a:pPr marL="285750" indent="-285750">
              <a:buFont typeface="Arial" panose="020B0604020202020204" pitchFamily="34" charset="0"/>
              <a:buChar char="•"/>
            </a:pPr>
            <a:r>
              <a:rPr lang="en-US" sz="1500" dirty="0" smtClean="0">
                <a:latin typeface="Calibri" panose="020F0502020204030204" pitchFamily="34" charset="0"/>
              </a:rPr>
              <a:t>Ni nini kizuri kuhusu viwango vya chini vya virusi?</a:t>
            </a:r>
          </a:p>
          <a:p>
            <a:pPr marL="285750" indent="-285750">
              <a:buFont typeface="Arial" panose="020B0604020202020204" pitchFamily="34" charset="0"/>
              <a:buChar char="•"/>
            </a:pPr>
            <a:r>
              <a:rPr lang="en-US" sz="1500" dirty="0" smtClean="0">
                <a:latin typeface="Calibri" panose="020F0502020204030204" pitchFamily="34" charset="0"/>
              </a:rPr>
              <a:t>Unafikiria ni muhimu aje kwa afya yako ya muda mrefu?</a:t>
            </a:r>
          </a:p>
          <a:p>
            <a:pPr marL="285750" indent="-285750">
              <a:buFont typeface="Arial" panose="020B0604020202020204" pitchFamily="34" charset="0"/>
              <a:buChar char="•"/>
            </a:pPr>
            <a:r>
              <a:rPr lang="en-US" sz="1500" dirty="0" smtClean="0">
                <a:latin typeface="Calibri" panose="020F0502020204030204" pitchFamily="34" charset="0"/>
              </a:rPr>
              <a:t>Unafikia ni nini hufanyika ukikosa kutumia ARV mara kwa mara?</a:t>
            </a:r>
            <a:endParaRPr lang="sw-KE" sz="1500" dirty="0">
              <a:latin typeface="Calibri" panose="020F0502020204030204" pitchFamily="34" charset="0"/>
            </a:endParaRPr>
          </a:p>
        </p:txBody>
      </p:sp>
      <p:sp>
        <p:nvSpPr>
          <p:cNvPr id="21" name="Content Placeholder 1"/>
          <p:cNvSpPr>
            <a:spLocks noGrp="1"/>
          </p:cNvSpPr>
          <p:nvPr>
            <p:ph sz="half" idx="1"/>
          </p:nvPr>
        </p:nvSpPr>
        <p:spPr>
          <a:xfrm>
            <a:off x="2667000" y="1143000"/>
            <a:ext cx="6248400" cy="3276600"/>
          </a:xfrm>
        </p:spPr>
        <p:txBody>
          <a:bodyPr>
            <a:normAutofit fontScale="77500" lnSpcReduction="20000"/>
          </a:bodyPr>
          <a:lstStyle/>
          <a:p>
            <a:r>
              <a:rPr lang="en-US" sz="2100" b="1" dirty="0" smtClean="0">
                <a:latin typeface="Calibri" panose="020F0502020204030204" pitchFamily="34" charset="0"/>
              </a:rPr>
              <a:t>VIPENGELE VYA KUZUNGUMZIA:</a:t>
            </a:r>
          </a:p>
          <a:p>
            <a:pPr marL="285750" indent="-285750">
              <a:buFont typeface="Arial" panose="020B0604020202020204" pitchFamily="34" charset="0"/>
              <a:buChar char="•"/>
            </a:pPr>
            <a:r>
              <a:rPr lang="en-US" dirty="0" smtClean="0">
                <a:latin typeface="Calibri" panose="020F0502020204030204" pitchFamily="34" charset="0"/>
              </a:rPr>
              <a:t>Matokeo ya kipimo cha </a:t>
            </a:r>
            <a:r>
              <a:rPr lang="en-US" b="1" dirty="0" smtClean="0">
                <a:latin typeface="Calibri" panose="020F0502020204030204" pitchFamily="34" charset="0"/>
              </a:rPr>
              <a:t>viwango vya virusi</a:t>
            </a:r>
            <a:r>
              <a:rPr lang="en-US" dirty="0" smtClean="0">
                <a:latin typeface="Calibri" panose="020F0502020204030204" pitchFamily="34" charset="0"/>
              </a:rPr>
              <a:t> </a:t>
            </a:r>
            <a:r>
              <a:rPr lang="en-US" dirty="0" err="1" smtClean="0">
                <a:latin typeface="Calibri" panose="020F0502020204030204" pitchFamily="34" charset="0"/>
              </a:rPr>
              <a:t>viko</a:t>
            </a:r>
            <a:r>
              <a:rPr lang="en-US" dirty="0" smtClean="0">
                <a:latin typeface="Calibri" panose="020F0502020204030204" pitchFamily="34" charset="0"/>
              </a:rPr>
              <a:t> </a:t>
            </a:r>
            <a:r>
              <a:rPr lang="en-US" b="1" i="1" dirty="0" err="1" smtClean="0">
                <a:latin typeface="Calibri" panose="020F0502020204030204" pitchFamily="34" charset="0"/>
              </a:rPr>
              <a:t>juu</a:t>
            </a:r>
            <a:r>
              <a:rPr lang="en-US" b="1" i="1" dirty="0" smtClean="0">
                <a:latin typeface="Calibri" panose="020F0502020204030204" pitchFamily="34" charset="0"/>
              </a:rPr>
              <a:t>                                                          </a:t>
            </a:r>
            <a:r>
              <a:rPr lang="en-US" i="1" dirty="0" smtClean="0">
                <a:latin typeface="Calibri" panose="020F0502020204030204" pitchFamily="34" charset="0"/>
              </a:rPr>
              <a:t>[ingiza matokeo ya mgonjwa],</a:t>
            </a:r>
            <a:r>
              <a:rPr lang="en-US" dirty="0" smtClean="0">
                <a:latin typeface="Calibri" panose="020F0502020204030204" pitchFamily="34" charset="0"/>
              </a:rPr>
              <a:t> lengo </a:t>
            </a:r>
            <a:r>
              <a:rPr lang="en-US" dirty="0" err="1" smtClean="0">
                <a:latin typeface="Calibri" panose="020F0502020204030204" pitchFamily="34" charset="0"/>
              </a:rPr>
              <a:t>ni</a:t>
            </a:r>
            <a:r>
              <a:rPr lang="en-US" dirty="0" smtClean="0">
                <a:latin typeface="Calibri" panose="020F0502020204030204" pitchFamily="34" charset="0"/>
              </a:rPr>
              <a:t> </a:t>
            </a:r>
            <a:r>
              <a:rPr lang="en-US" dirty="0" err="1" smtClean="0">
                <a:latin typeface="Calibri" panose="020F0502020204030204" pitchFamily="34" charset="0"/>
              </a:rPr>
              <a:t>kuiweka</a:t>
            </a:r>
            <a:r>
              <a:rPr lang="en-US" dirty="0" smtClean="0">
                <a:latin typeface="Calibri" panose="020F0502020204030204" pitchFamily="34" charset="0"/>
              </a:rPr>
              <a:t>                                                                   </a:t>
            </a:r>
            <a:r>
              <a:rPr lang="en-US" dirty="0" err="1" smtClean="0">
                <a:latin typeface="Calibri" panose="020F0502020204030204" pitchFamily="34" charset="0"/>
              </a:rPr>
              <a:t>chini</a:t>
            </a:r>
            <a:r>
              <a:rPr lang="en-US" dirty="0" smtClean="0">
                <a:latin typeface="Calibri" panose="020F0502020204030204" pitchFamily="34" charset="0"/>
              </a:rPr>
              <a:t> ya 1000.</a:t>
            </a:r>
          </a:p>
          <a:p>
            <a:pPr marL="285750" indent="-285750">
              <a:buFont typeface="Arial" panose="020B0604020202020204" pitchFamily="34" charset="0"/>
              <a:buChar char="•"/>
            </a:pPr>
            <a:r>
              <a:rPr lang="en-US" dirty="0" smtClean="0">
                <a:latin typeface="Calibri" panose="020F0502020204030204" pitchFamily="34" charset="0"/>
              </a:rPr>
              <a:t>Hii ina maana kwamba </a:t>
            </a:r>
            <a:r>
              <a:rPr lang="en-US" b="1" dirty="0" smtClean="0">
                <a:latin typeface="Calibri" panose="020F0502020204030204" pitchFamily="34" charset="0"/>
              </a:rPr>
              <a:t>HIV</a:t>
            </a:r>
            <a:r>
              <a:rPr lang="en-US" dirty="0" smtClean="0">
                <a:latin typeface="Calibri" panose="020F0502020204030204" pitchFamily="34" charset="0"/>
              </a:rPr>
              <a:t> inatengeneza virusi zaidi mwilini.</a:t>
            </a:r>
          </a:p>
          <a:p>
            <a:pPr marL="285750" indent="-285750">
              <a:buFont typeface="Arial" panose="020B0604020202020204" pitchFamily="34" charset="0"/>
              <a:buChar char="•"/>
            </a:pPr>
            <a:r>
              <a:rPr lang="en-US" dirty="0" smtClean="0">
                <a:latin typeface="Calibri" panose="020F0502020204030204" pitchFamily="34" charset="0"/>
              </a:rPr>
              <a:t>Hii inaweza kuwa kwa sababu </a:t>
            </a:r>
            <a:r>
              <a:rPr lang="en-US" b="1" dirty="0" smtClean="0">
                <a:latin typeface="Calibri" panose="020F0502020204030204" pitchFamily="34" charset="0"/>
              </a:rPr>
              <a:t>hautumii</a:t>
            </a:r>
            <a:r>
              <a:rPr lang="en-US" dirty="0" smtClean="0">
                <a:latin typeface="Calibri" panose="020F0502020204030204" pitchFamily="34" charset="0"/>
              </a:rPr>
              <a:t> ARV kama ulivyoagizwa.</a:t>
            </a:r>
          </a:p>
          <a:p>
            <a:pPr marL="285750" indent="-285750">
              <a:buFont typeface="Arial" panose="020B0604020202020204" pitchFamily="34" charset="0"/>
              <a:buChar char="•"/>
            </a:pPr>
            <a:r>
              <a:rPr lang="en-US" dirty="0" smtClean="0">
                <a:latin typeface="Calibri" panose="020F0502020204030204" pitchFamily="34" charset="0"/>
              </a:rPr>
              <a:t>Kwa kuwa kuna virusi vingi kwenye damu, mfumo wako wa kinga (ulinzi) hudhoofika na seli zako za CD4 hupungua. Hii inaweza kuathiri ubongo, moyo, ini na figo, na </a:t>
            </a:r>
            <a:r>
              <a:rPr lang="en-US" b="1" dirty="0" smtClean="0">
                <a:latin typeface="Calibri" panose="020F0502020204030204" pitchFamily="34" charset="0"/>
              </a:rPr>
              <a:t>kukufanya uwe mgonjwa.</a:t>
            </a:r>
          </a:p>
          <a:p>
            <a:pPr marL="285750" indent="-285750">
              <a:buFont typeface="Arial" panose="020B0604020202020204" pitchFamily="34" charset="0"/>
              <a:buChar char="•"/>
            </a:pPr>
            <a:r>
              <a:rPr lang="en-US" dirty="0" smtClean="0">
                <a:latin typeface="Calibri" panose="020F0502020204030204" pitchFamily="34" charset="0"/>
              </a:rPr>
              <a:t>Ikiwa ARV hazitatumiwa vizuri,</a:t>
            </a:r>
            <a:r>
              <a:rPr lang="en-US" b="1" dirty="0" smtClean="0">
                <a:latin typeface="Calibri" panose="020F0502020204030204" pitchFamily="34" charset="0"/>
              </a:rPr>
              <a:t> virusi hivi vinaweza kubadilika</a:t>
            </a:r>
            <a:r>
              <a:rPr lang="en-US" dirty="0" smtClean="0">
                <a:latin typeface="Calibri" panose="020F0502020204030204" pitchFamily="34" charset="0"/>
              </a:rPr>
              <a:t> na kuwa "</a:t>
            </a:r>
            <a:r>
              <a:rPr lang="en-US" b="1" dirty="0" smtClean="0">
                <a:latin typeface="Calibri" panose="020F0502020204030204" pitchFamily="34" charset="0"/>
              </a:rPr>
              <a:t>sugu" kwa ARV</a:t>
            </a:r>
            <a:r>
              <a:rPr lang="en-US" dirty="0" smtClean="0">
                <a:latin typeface="Calibri" panose="020F0502020204030204" pitchFamily="34" charset="0"/>
              </a:rPr>
              <a:t>, ambayo ina maana kwamba hata kama zitatumiwa vizuri, hazitafanya kazi tena.</a:t>
            </a:r>
          </a:p>
          <a:p>
            <a:pPr marL="285750" indent="-285750">
              <a:buFont typeface="Arial" panose="020B0604020202020204" pitchFamily="34" charset="0"/>
              <a:buChar char="•"/>
            </a:pPr>
            <a:r>
              <a:rPr lang="en-US" dirty="0" smtClean="0">
                <a:latin typeface="Calibri" panose="020F0502020204030204" pitchFamily="34" charset="0"/>
              </a:rPr>
              <a:t>Ukiwa na viwango vya juu vya virusi ni rahisi kumwambukiza mpenzi wako, kwa hivyo ni muhimu sana utumie kondomu kila wakati.</a:t>
            </a:r>
          </a:p>
          <a:p>
            <a:pPr marL="285750" indent="-285750">
              <a:buFont typeface="Arial" panose="020B0604020202020204" pitchFamily="34" charset="0"/>
              <a:buChar char="•"/>
            </a:pPr>
            <a:r>
              <a:rPr lang="en-US" dirty="0" smtClean="0">
                <a:latin typeface="Calibri" panose="020F0502020204030204" pitchFamily="34" charset="0"/>
              </a:rPr>
              <a:t>Kutumia ARV kupunguza viwango vyako vya virusi kunaweza pia kuzuia kusambaza HIV wakati wa ujauzito na unyonyeshaji.</a:t>
            </a:r>
            <a:endParaRPr lang="sw-KE" dirty="0">
              <a:latin typeface="Calibri" panose="020F0502020204030204" pitchFamily="34" charset="0"/>
            </a:endParaRPr>
          </a:p>
        </p:txBody>
      </p:sp>
      <p:cxnSp>
        <p:nvCxnSpPr>
          <p:cNvPr id="15" name="Straight Connector 14"/>
          <p:cNvCxnSpPr/>
          <p:nvPr/>
        </p:nvCxnSpPr>
        <p:spPr>
          <a:xfrm>
            <a:off x="2667000" y="1104037"/>
            <a:ext cx="0" cy="3209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6"/>
          </a:solidFill>
        </p:spPr>
        <p:txBody>
          <a:bodyPr>
            <a:noAutofit/>
          </a:bodyPr>
          <a:lstStyle/>
          <a:p>
            <a:pPr algn="l"/>
            <a:r>
              <a:rPr lang="en-US" sz="2800" dirty="0" smtClean="0">
                <a:solidFill>
                  <a:srgbClr val="FFFFFF"/>
                </a:solidFill>
                <a:latin typeface="Calibri" panose="020F0502020204030204" pitchFamily="34" charset="0"/>
              </a:rPr>
              <a:t>	4. Viwango vya virusi viko JUU</a:t>
            </a:r>
            <a:endParaRPr lang="sw-KE" sz="2800" dirty="0">
              <a:solidFill>
                <a:srgbClr val="FFFFFF"/>
              </a:solidFill>
              <a:latin typeface="Calibri" panose="020F0502020204030204" pitchFamily="34" charset="0"/>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732" y="434651"/>
            <a:ext cx="1790123" cy="1317949"/>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791200" y="4599554"/>
            <a:ext cx="3124200" cy="199739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1"/>
          <p:cNvSpPr>
            <a:spLocks noGrp="1"/>
          </p:cNvSpPr>
          <p:nvPr>
            <p:ph sz="half" idx="1"/>
          </p:nvPr>
        </p:nvSpPr>
        <p:spPr>
          <a:xfrm>
            <a:off x="6386214" y="4648199"/>
            <a:ext cx="2605386" cy="1948745"/>
          </a:xfrm>
        </p:spPr>
        <p:txBody>
          <a:bodyPr>
            <a:normAutofit fontScale="77500" lnSpcReduction="20000"/>
          </a:bodyPr>
          <a:lstStyle/>
          <a:p>
            <a:r>
              <a:rPr lang="en-US" b="1" dirty="0" smtClean="0">
                <a:latin typeface="Calibri" panose="020F0502020204030204" pitchFamily="34" charset="0"/>
              </a:rPr>
              <a:t>Maagizo kwa Watoa Huduma:</a:t>
            </a:r>
          </a:p>
          <a:p>
            <a:r>
              <a:rPr lang="en-US" dirty="0" smtClean="0">
                <a:latin typeface="Calibri" panose="020F0502020204030204" pitchFamily="34" charset="0"/>
              </a:rPr>
              <a:t>Kumbuka utumie lugha isio ya kuhukumu na yenye heshima - usilaumu au kukosoa:</a:t>
            </a:r>
          </a:p>
          <a:p>
            <a:r>
              <a:rPr lang="en-US" i="1" dirty="0" smtClean="0">
                <a:latin typeface="Calibri" panose="020F0502020204030204" pitchFamily="34" charset="0"/>
              </a:rPr>
              <a:t>"Ninafuraha kwamba ulikuja kupata matokeo yako ya kipimo cha viwango vya virusi. Sasa tunaweza kukusaidia kushughulikia kupunguza viwango vya virusi."</a:t>
            </a:r>
            <a:endParaRPr lang="sw-KE" i="1" dirty="0">
              <a:latin typeface="Calibri" panose="020F0502020204030204" pitchFamily="34" charset="0"/>
            </a:endParaRPr>
          </a:p>
        </p:txBody>
      </p:sp>
      <p:pic>
        <p:nvPicPr>
          <p:cNvPr id="20" name="Picture 4" descr="C:\Users\rlw2177\AppData\Local\Microsoft\Windows\Temporary Internet Files\Content.IE5\BZGY2YB0\1371714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11" y="4648200"/>
            <a:ext cx="544830" cy="8025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rlw2177\AppData\Local\Microsoft\Windows\Temporary Internet Files\Content.IE5\S2UJGMDA\Symbol_list_clas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648200"/>
            <a:ext cx="51881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731" y="434651"/>
            <a:ext cx="1790123" cy="13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33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en-US" dirty="0" smtClean="0"/>
              <a:t>	</a:t>
            </a:r>
            <a:r>
              <a:rPr lang="en-US" sz="2800" dirty="0" smtClean="0">
                <a:solidFill>
                  <a:srgbClr val="FFFFFF"/>
                </a:solidFill>
                <a:latin typeface="Calibri" panose="020F0502020204030204" pitchFamily="34" charset="0"/>
              </a:rPr>
              <a:t>5. Unatumia aje ARV?</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1951"/>
            <a:ext cx="6326372" cy="575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8772" y="1307842"/>
            <a:ext cx="2541052" cy="5016758"/>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Inaweza kuwa vigumu kutumia ARV kila siku.</a:t>
            </a:r>
          </a:p>
          <a:p>
            <a:endParaRPr lang="sw-KE" sz="2000" dirty="0" smtClean="0">
              <a:latin typeface="Calibri" panose="020F0502020204030204" pitchFamily="34" charset="0"/>
            </a:endParaRPr>
          </a:p>
          <a:p>
            <a:pPr marL="285750" indent="-285750">
              <a:buFont typeface="Wingdings" panose="05000000000000000000" pitchFamily="2" charset="2"/>
              <a:buChar char="Ø"/>
            </a:pPr>
            <a:r>
              <a:rPr lang="en-US" sz="2000" dirty="0" smtClean="0">
                <a:latin typeface="Calibri" panose="020F0502020204030204" pitchFamily="34" charset="0"/>
              </a:rPr>
              <a:t>Kwa pamoja tutapitia ni mara ngapi unavyotumia ARV zako na tuone jinsi tunavyoweza kuimarisha.</a:t>
            </a:r>
          </a:p>
          <a:p>
            <a:endParaRPr lang="sw-KE" sz="2000" dirty="0" smtClean="0">
              <a:latin typeface="Calibri" panose="020F0502020204030204" pitchFamily="34" charset="0"/>
            </a:endParaRPr>
          </a:p>
          <a:p>
            <a:pPr marL="285750" indent="-285750">
              <a:buFont typeface="Wingdings" panose="05000000000000000000" pitchFamily="2" charset="2"/>
              <a:buChar char="Ø"/>
            </a:pPr>
            <a:r>
              <a:rPr lang="en-US" sz="2000" dirty="0" smtClean="0">
                <a:latin typeface="Calibri" panose="020F0502020204030204" pitchFamily="34" charset="0"/>
              </a:rPr>
              <a:t>Je, unaweza kusema ni mara ngapi umekosa dozi ya ARV zako katika mwezi uliopita?</a:t>
            </a:r>
            <a:endParaRPr lang="sw-KE" sz="2000" dirty="0">
              <a:latin typeface="Calibri" panose="020F0502020204030204" pitchFamily="34" charset="0"/>
            </a:endParaRPr>
          </a:p>
        </p:txBody>
      </p:sp>
      <p:sp>
        <p:nvSpPr>
          <p:cNvPr id="2" name="TextBox 1"/>
          <p:cNvSpPr txBox="1"/>
          <p:nvPr/>
        </p:nvSpPr>
        <p:spPr>
          <a:xfrm>
            <a:off x="457200" y="1073290"/>
            <a:ext cx="685800"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Jumatatu</a:t>
            </a:r>
            <a:endParaRPr lang="en-US" sz="1000" b="1" dirty="0">
              <a:latin typeface="Calibri" panose="020F0502020204030204" pitchFamily="34" charset="0"/>
            </a:endParaRPr>
          </a:p>
        </p:txBody>
      </p:sp>
      <p:sp>
        <p:nvSpPr>
          <p:cNvPr id="7" name="TextBox 6"/>
          <p:cNvSpPr txBox="1"/>
          <p:nvPr/>
        </p:nvSpPr>
        <p:spPr>
          <a:xfrm>
            <a:off x="1818167" y="1066800"/>
            <a:ext cx="685800"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Jumanne</a:t>
            </a:r>
            <a:endParaRPr lang="en-US" sz="1000" b="1" dirty="0">
              <a:latin typeface="Calibri" panose="020F0502020204030204" pitchFamily="34" charset="0"/>
            </a:endParaRPr>
          </a:p>
        </p:txBody>
      </p:sp>
      <p:sp>
        <p:nvSpPr>
          <p:cNvPr id="8" name="TextBox 7"/>
          <p:cNvSpPr txBox="1"/>
          <p:nvPr/>
        </p:nvSpPr>
        <p:spPr>
          <a:xfrm>
            <a:off x="3200400" y="1066797"/>
            <a:ext cx="762000"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Jumatano</a:t>
            </a:r>
            <a:endParaRPr lang="en-US" sz="1000" b="1" dirty="0">
              <a:latin typeface="Calibri" panose="020F0502020204030204" pitchFamily="34" charset="0"/>
            </a:endParaRPr>
          </a:p>
        </p:txBody>
      </p:sp>
      <p:sp>
        <p:nvSpPr>
          <p:cNvPr id="9" name="TextBox 8"/>
          <p:cNvSpPr txBox="1"/>
          <p:nvPr/>
        </p:nvSpPr>
        <p:spPr>
          <a:xfrm>
            <a:off x="457200" y="2286000"/>
            <a:ext cx="685800"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Alhamisi</a:t>
            </a:r>
            <a:endParaRPr lang="en-US" sz="1000" b="1" dirty="0">
              <a:latin typeface="Calibri" panose="020F0502020204030204" pitchFamily="34" charset="0"/>
            </a:endParaRPr>
          </a:p>
        </p:txBody>
      </p:sp>
      <p:sp>
        <p:nvSpPr>
          <p:cNvPr id="10" name="TextBox 9"/>
          <p:cNvSpPr txBox="1"/>
          <p:nvPr/>
        </p:nvSpPr>
        <p:spPr>
          <a:xfrm>
            <a:off x="1752600" y="2286000"/>
            <a:ext cx="609600"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Ijumaa</a:t>
            </a:r>
            <a:endParaRPr lang="en-US" sz="1000" b="1" dirty="0">
              <a:latin typeface="Calibri" panose="020F0502020204030204" pitchFamily="34" charset="0"/>
            </a:endParaRPr>
          </a:p>
        </p:txBody>
      </p:sp>
      <p:sp>
        <p:nvSpPr>
          <p:cNvPr id="11" name="TextBox 10"/>
          <p:cNvSpPr txBox="1"/>
          <p:nvPr/>
        </p:nvSpPr>
        <p:spPr>
          <a:xfrm>
            <a:off x="457200" y="3581400"/>
            <a:ext cx="838200"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Jumamosi</a:t>
            </a:r>
            <a:endParaRPr lang="en-US" sz="1000" b="1" dirty="0">
              <a:latin typeface="Calibri" panose="020F0502020204030204" pitchFamily="34" charset="0"/>
            </a:endParaRPr>
          </a:p>
        </p:txBody>
      </p:sp>
      <p:sp>
        <p:nvSpPr>
          <p:cNvPr id="12" name="TextBox 11"/>
          <p:cNvSpPr txBox="1"/>
          <p:nvPr/>
        </p:nvSpPr>
        <p:spPr>
          <a:xfrm>
            <a:off x="1752600" y="3581400"/>
            <a:ext cx="838200"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Jumapili</a:t>
            </a:r>
            <a:endParaRPr lang="en-US" sz="1000" b="1"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771775"/>
            <a:ext cx="25908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51951"/>
            <a:ext cx="5791200" cy="5823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57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3001"/>
            <a:ext cx="3048000" cy="2666999"/>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Inaweza kuwa vigumu kutumia ARV kila siku.</a:t>
            </a:r>
          </a:p>
          <a:p>
            <a:pPr marL="285750" indent="-285750">
              <a:buFont typeface="Wingdings" panose="05000000000000000000" pitchFamily="2" charset="2"/>
              <a:buChar char="Ø"/>
            </a:pPr>
            <a:r>
              <a:rPr lang="en-US" sz="1600" dirty="0" smtClean="0">
                <a:latin typeface="Calibri" panose="020F0502020204030204" pitchFamily="34" charset="0"/>
              </a:rPr>
              <a:t>Kwa pamoja tutapitia ni mara ngapi unavyotumia ARV zako na tuone jinsi tunavyoweza kuimarisha.</a:t>
            </a:r>
          </a:p>
          <a:p>
            <a:pPr marL="285750" indent="-285750">
              <a:buFont typeface="Wingdings" panose="05000000000000000000" pitchFamily="2" charset="2"/>
              <a:buChar char="Ø"/>
            </a:pPr>
            <a:r>
              <a:rPr lang="en-US" sz="1600" dirty="0" smtClean="0">
                <a:latin typeface="Calibri" panose="020F0502020204030204" pitchFamily="34" charset="0"/>
              </a:rPr>
              <a:t>Je, unaweza kusema ni mara ngapi umekosa dozi ya ARV zako katika mwezi uliopita?</a:t>
            </a:r>
            <a:endParaRPr lang="sw-KE" sz="1600" dirty="0">
              <a:latin typeface="Calibri" panose="020F0502020204030204" pitchFamily="34" charset="0"/>
            </a:endParaRPr>
          </a:p>
        </p:txBody>
      </p:sp>
      <p:sp>
        <p:nvSpPr>
          <p:cNvPr id="21" name="Content Placeholder 1"/>
          <p:cNvSpPr>
            <a:spLocks noGrp="1"/>
          </p:cNvSpPr>
          <p:nvPr>
            <p:ph sz="half" idx="1"/>
          </p:nvPr>
        </p:nvSpPr>
        <p:spPr>
          <a:xfrm>
            <a:off x="3688644" y="1143000"/>
            <a:ext cx="5226756" cy="2057400"/>
          </a:xfrm>
        </p:spPr>
        <p:txBody>
          <a:bodyPr>
            <a:normAutofit fontScale="85000" lnSpcReduction="20000"/>
          </a:bodyPr>
          <a:lstStyle/>
          <a:p>
            <a:r>
              <a:rPr lang="en-US" sz="1900" b="1" dirty="0" smtClean="0">
                <a:latin typeface="Calibri" panose="020F0502020204030204" pitchFamily="34" charset="0"/>
              </a:rPr>
              <a:t>VIPENGELE VYA KUZUNGUMZIA:</a:t>
            </a:r>
          </a:p>
          <a:p>
            <a:pPr marL="285750" indent="-285750">
              <a:buFont typeface="Arial" panose="020B0604020202020204" pitchFamily="34" charset="0"/>
              <a:buChar char="•"/>
            </a:pPr>
            <a:r>
              <a:rPr lang="en-US" dirty="0" smtClean="0">
                <a:latin typeface="Calibri" panose="020F0502020204030204" pitchFamily="34" charset="0"/>
              </a:rPr>
              <a:t>Watu wengi huona ni vigumu                                          kutumia ARV kila siku.</a:t>
            </a:r>
          </a:p>
          <a:p>
            <a:pPr marL="285750" indent="-285750">
              <a:buFont typeface="Arial" panose="020B0604020202020204" pitchFamily="34" charset="0"/>
              <a:buChar char="•"/>
            </a:pPr>
            <a:r>
              <a:rPr lang="en-US" dirty="0" smtClean="0">
                <a:latin typeface="Calibri" panose="020F0502020204030204" pitchFamily="34" charset="0"/>
              </a:rPr>
              <a:t>Watu wengi wana matatizo ya kutumia vidonge vyao wakati fulani.</a:t>
            </a:r>
          </a:p>
          <a:p>
            <a:pPr marL="285750" indent="-285750">
              <a:buFont typeface="Arial" panose="020B0604020202020204" pitchFamily="34" charset="0"/>
              <a:buChar char="•"/>
            </a:pPr>
            <a:r>
              <a:rPr lang="en-US" dirty="0" smtClean="0">
                <a:latin typeface="Calibri" panose="020F0502020204030204" pitchFamily="34" charset="0"/>
              </a:rPr>
              <a:t>Tafadhali fikiria kipindi cha nyuma kama WIKI moja iliyopita, unafikiria ni dozi ngapi (siku) za ARV ulizokosa?</a:t>
            </a:r>
          </a:p>
          <a:p>
            <a:pPr marL="695849" lvl="1" indent="-285750">
              <a:buFont typeface="Arial" panose="020B0604020202020204" pitchFamily="34" charset="0"/>
              <a:buChar char="•"/>
            </a:pPr>
            <a:r>
              <a:rPr lang="en-US" dirty="0" smtClean="0">
                <a:latin typeface="Calibri" panose="020F0502020204030204" pitchFamily="34" charset="0"/>
              </a:rPr>
              <a:t>Hii ilikuwa wiki ya kawaida?</a:t>
            </a:r>
          </a:p>
          <a:p>
            <a:pPr marL="695849" lvl="1" indent="-285750">
              <a:buFont typeface="Arial" panose="020B0604020202020204" pitchFamily="34" charset="0"/>
              <a:buChar char="•"/>
            </a:pPr>
            <a:r>
              <a:rPr lang="en-US" dirty="0" smtClean="0">
                <a:latin typeface="Calibri" panose="020F0502020204030204" pitchFamily="34" charset="0"/>
              </a:rPr>
              <a:t>Na kuhusu mwezi uliopita?</a:t>
            </a:r>
            <a:endParaRPr lang="sw-KE" dirty="0">
              <a:latin typeface="Calibri" panose="020F0502020204030204" pitchFamily="34" charset="0"/>
            </a:endParaRPr>
          </a:p>
        </p:txBody>
      </p:sp>
      <p:cxnSp>
        <p:nvCxnSpPr>
          <p:cNvPr id="15" name="Straight Connector 14"/>
          <p:cNvCxnSpPr/>
          <p:nvPr/>
        </p:nvCxnSpPr>
        <p:spPr>
          <a:xfrm>
            <a:off x="3429000" y="1057364"/>
            <a:ext cx="0" cy="21430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smtClean="0">
                <a:solidFill>
                  <a:srgbClr val="FFFFFF"/>
                </a:solidFill>
                <a:latin typeface="Calibri" panose="020F0502020204030204" pitchFamily="34" charset="0"/>
              </a:rPr>
              <a:t>	5. Unatumia aje ARV?</a:t>
            </a:r>
            <a:endParaRPr lang="sw-KE" sz="2800" dirty="0">
              <a:solidFill>
                <a:srgbClr val="FFFFFF"/>
              </a:solidFill>
              <a:latin typeface="Calibri" panose="020F0502020204030204" pitchFamily="34" charset="0"/>
            </a:endParaRPr>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731" y="434650"/>
            <a:ext cx="1790123" cy="1333077"/>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4" name="Rectangle 23"/>
          <p:cNvSpPr/>
          <p:nvPr/>
        </p:nvSpPr>
        <p:spPr>
          <a:xfrm>
            <a:off x="3429000" y="3352800"/>
            <a:ext cx="5638799" cy="3244145"/>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443405"/>
            <a:ext cx="495073" cy="38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1544643004"/>
              </p:ext>
            </p:extLst>
          </p:nvPr>
        </p:nvGraphicFramePr>
        <p:xfrm>
          <a:off x="5181600" y="3581397"/>
          <a:ext cx="3733800" cy="2895603"/>
        </p:xfrm>
        <a:graphic>
          <a:graphicData uri="http://schemas.openxmlformats.org/drawingml/2006/table">
            <a:tbl>
              <a:tblPr firstRow="1" bandRow="1">
                <a:tableStyleId>{8EC20E35-A176-4012-BC5E-935CFFF8708E}</a:tableStyleId>
              </a:tblPr>
              <a:tblGrid>
                <a:gridCol w="2610806"/>
                <a:gridCol w="1122994"/>
              </a:tblGrid>
              <a:tr h="436881">
                <a:tc>
                  <a:txBody>
                    <a:bodyPr/>
                    <a:lstStyle/>
                    <a:p>
                      <a:pPr algn="ctr"/>
                      <a:r>
                        <a:rPr lang="en-US" sz="1000" dirty="0" smtClean="0">
                          <a:latin typeface="Calibri" panose="020F0502020204030204" pitchFamily="34" charset="0"/>
                        </a:rPr>
                        <a:t>Idadi ya dozi zilizokosekana kwa mwezi</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Kategoria ya utiifu</a:t>
                      </a:r>
                      <a:endParaRPr lang="sw-KE" sz="1000" dirty="0">
                        <a:latin typeface="Calibri" panose="020F0502020204030204" pitchFamily="34" charset="0"/>
                      </a:endParaRPr>
                    </a:p>
                  </a:txBody>
                  <a:tcPr marL="83127" marR="83127" marT="40341" marB="40341"/>
                </a:tc>
              </a:tr>
              <a:tr h="436881">
                <a:tc>
                  <a:txBody>
                    <a:bodyPr/>
                    <a:lstStyle/>
                    <a:p>
                      <a:pPr algn="ctr"/>
                      <a:r>
                        <a:rPr lang="en-US" sz="1000" dirty="0" smtClean="0">
                          <a:latin typeface="Calibri" panose="020F0502020204030204" pitchFamily="34" charset="0"/>
                        </a:rPr>
                        <a:t>Nidhamu ya wagonjwa kutumia dawa mara moja kila siku</a:t>
                      </a:r>
                      <a:endParaRPr lang="sw-KE"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tr>
              <a:tr h="264160">
                <a:tc>
                  <a:txBody>
                    <a:bodyPr/>
                    <a:lstStyle/>
                    <a:p>
                      <a:pPr algn="ctr"/>
                      <a:r>
                        <a:rPr lang="en-US" sz="1000" dirty="0" smtClean="0">
                          <a:latin typeface="Calibri" panose="020F0502020204030204" pitchFamily="34" charset="0"/>
                        </a:rPr>
                        <a:t>&lt; dozi 2</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Mzuri</a:t>
                      </a:r>
                      <a:endParaRPr lang="sw-KE" sz="1000" dirty="0">
                        <a:latin typeface="Calibri" panose="020F0502020204030204" pitchFamily="34" charset="0"/>
                      </a:endParaRPr>
                    </a:p>
                  </a:txBody>
                  <a:tcPr marL="83127" marR="83127" marT="40341" marB="40341"/>
                </a:tc>
              </a:tr>
              <a:tr h="264160">
                <a:tc>
                  <a:txBody>
                    <a:bodyPr/>
                    <a:lstStyle/>
                    <a:p>
                      <a:pPr algn="ctr"/>
                      <a:r>
                        <a:rPr lang="en-US" sz="1000" dirty="0" smtClean="0">
                          <a:latin typeface="Calibri" panose="020F0502020204030204" pitchFamily="34" charset="0"/>
                        </a:rPr>
                        <a:t>dozi 2-4</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Wastani</a:t>
                      </a:r>
                      <a:endParaRPr lang="sw-KE" sz="1000" dirty="0">
                        <a:latin typeface="Calibri" panose="020F0502020204030204" pitchFamily="34" charset="0"/>
                      </a:endParaRPr>
                    </a:p>
                  </a:txBody>
                  <a:tcPr marL="83127" marR="83127" marT="40341" marB="40341"/>
                </a:tc>
              </a:tr>
              <a:tr h="264160">
                <a:tc>
                  <a:txBody>
                    <a:bodyPr/>
                    <a:lstStyle/>
                    <a:p>
                      <a:pPr algn="ctr"/>
                      <a:r>
                        <a:rPr lang="en-US" sz="1000" dirty="0" smtClean="0">
                          <a:latin typeface="Calibri" panose="020F0502020204030204" pitchFamily="34" charset="0"/>
                        </a:rPr>
                        <a:t>&gt; dozi 4</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Mbaya</a:t>
                      </a:r>
                      <a:endParaRPr lang="sw-KE" sz="1000" dirty="0">
                        <a:latin typeface="Calibri" panose="020F0502020204030204" pitchFamily="34" charset="0"/>
                      </a:endParaRPr>
                    </a:p>
                  </a:txBody>
                  <a:tcPr marL="83127" marR="83127" marT="40341" marB="40341"/>
                </a:tc>
              </a:tr>
              <a:tr h="436881">
                <a:tc>
                  <a:txBody>
                    <a:bodyPr/>
                    <a:lstStyle/>
                    <a:p>
                      <a:pPr algn="ctr"/>
                      <a:r>
                        <a:rPr lang="en-US" sz="1000" dirty="0" smtClean="0">
                          <a:latin typeface="Calibri" panose="020F0502020204030204" pitchFamily="34" charset="0"/>
                        </a:rPr>
                        <a:t>Nidhamu ya wagonjwa kutumia dawa mara mbili kila siku</a:t>
                      </a:r>
                      <a:endParaRPr lang="sw-KE"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tr>
              <a:tr h="264160">
                <a:tc>
                  <a:txBody>
                    <a:bodyPr/>
                    <a:lstStyle/>
                    <a:p>
                      <a:pPr algn="ctr"/>
                      <a:r>
                        <a:rPr lang="en-US" sz="1000" dirty="0" smtClean="0">
                          <a:latin typeface="Calibri" panose="020F0502020204030204" pitchFamily="34" charset="0"/>
                        </a:rPr>
                        <a:t>&lt; dozi 4</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Mzuri </a:t>
                      </a:r>
                      <a:endParaRPr lang="sw-KE" sz="1000" dirty="0">
                        <a:latin typeface="Calibri" panose="020F0502020204030204" pitchFamily="34" charset="0"/>
                      </a:endParaRPr>
                    </a:p>
                  </a:txBody>
                  <a:tcPr marL="83127" marR="83127" marT="40341" marB="40341"/>
                </a:tc>
              </a:tr>
              <a:tr h="264160">
                <a:tc>
                  <a:txBody>
                    <a:bodyPr/>
                    <a:lstStyle/>
                    <a:p>
                      <a:pPr algn="ctr"/>
                      <a:r>
                        <a:rPr lang="en-US" sz="1000" dirty="0" smtClean="0">
                          <a:latin typeface="Calibri" panose="020F0502020204030204" pitchFamily="34" charset="0"/>
                        </a:rPr>
                        <a:t>dozi 4-8</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Wastani</a:t>
                      </a:r>
                      <a:endParaRPr lang="sw-KE" sz="1000" dirty="0">
                        <a:latin typeface="Calibri" panose="020F0502020204030204" pitchFamily="34" charset="0"/>
                      </a:endParaRPr>
                    </a:p>
                  </a:txBody>
                  <a:tcPr marL="83127" marR="83127" marT="40341" marB="40341"/>
                </a:tc>
              </a:tr>
              <a:tr h="264160">
                <a:tc>
                  <a:txBody>
                    <a:bodyPr/>
                    <a:lstStyle/>
                    <a:p>
                      <a:pPr algn="ctr"/>
                      <a:r>
                        <a:rPr lang="en-US" sz="1000" dirty="0" smtClean="0">
                          <a:latin typeface="Calibri" panose="020F0502020204030204" pitchFamily="34" charset="0"/>
                        </a:rPr>
                        <a:t>&gt; dozi 8</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Mbaya</a:t>
                      </a:r>
                      <a:endParaRPr lang="sw-KE" sz="1000" dirty="0">
                        <a:latin typeface="Calibri" panose="020F0502020204030204" pitchFamily="34" charset="0"/>
                      </a:endParaRPr>
                    </a:p>
                  </a:txBody>
                  <a:tcPr marL="83127" marR="83127" marT="40341" marB="40341"/>
                </a:tc>
              </a:tr>
            </a:tbl>
          </a:graphicData>
        </a:graphic>
      </p:graphicFrame>
      <p:sp>
        <p:nvSpPr>
          <p:cNvPr id="27" name="Content Placeholder 1"/>
          <p:cNvSpPr>
            <a:spLocks noGrp="1"/>
          </p:cNvSpPr>
          <p:nvPr>
            <p:ph sz="half" idx="1"/>
          </p:nvPr>
        </p:nvSpPr>
        <p:spPr>
          <a:xfrm>
            <a:off x="3505200" y="3423355"/>
            <a:ext cx="1600200" cy="1752601"/>
          </a:xfrm>
        </p:spPr>
        <p:txBody>
          <a:bodyPr>
            <a:noAutofit/>
          </a:bodyPr>
          <a:lstStyle/>
          <a:p>
            <a:r>
              <a:rPr lang="en-US" sz="1100" dirty="0" smtClean="0"/>
              <a:t>	</a:t>
            </a:r>
            <a:r>
              <a:rPr sz="1100" dirty="0" smtClean="0"/>
              <a:t>    </a:t>
            </a:r>
            <a:r>
              <a:rPr lang="en-US" sz="1100" dirty="0" smtClean="0"/>
              <a:t>  </a:t>
            </a:r>
            <a:r>
              <a:rPr lang="en-US" sz="1400" b="1" dirty="0" err="1" smtClean="0">
                <a:latin typeface="Calibri" panose="020F0502020204030204" pitchFamily="34" charset="0"/>
              </a:rPr>
              <a:t>Hati</a:t>
            </a:r>
            <a:endParaRPr lang="en-US" sz="1400" b="1" dirty="0" smtClean="0">
              <a:latin typeface="Calibri" panose="020F0502020204030204" pitchFamily="34" charset="0"/>
            </a:endParaRPr>
          </a:p>
          <a:p>
            <a:endParaRPr lang="sw-KE" sz="1200" b="1" dirty="0" smtClean="0">
              <a:latin typeface="Calibri" panose="020F0502020204030204" pitchFamily="34" charset="0"/>
            </a:endParaRPr>
          </a:p>
          <a:p>
            <a:r>
              <a:rPr lang="en-US" sz="1200" dirty="0" smtClean="0">
                <a:latin typeface="Calibri" panose="020F0502020204030204" pitchFamily="34" charset="0"/>
              </a:rPr>
              <a:t>Kamilisha safuwima ya kwanza ya kikao cha 1 kilichoimarishwa cha utiifu kwenye </a:t>
            </a:r>
            <a:r>
              <a:rPr lang="en-US" sz="1200" b="1" dirty="0" smtClean="0">
                <a:latin typeface="Calibri" panose="020F0502020204030204" pitchFamily="34" charset="0"/>
              </a:rPr>
              <a:t>Zana Iliyoimarishwa ya Mpango wa Utiifu</a:t>
            </a:r>
            <a:r>
              <a:rPr lang="en-US" sz="1200" dirty="0" smtClean="0">
                <a:latin typeface="Calibri" panose="020F0502020204030204" pitchFamily="34" charset="0"/>
              </a:rPr>
              <a:t> na uweke alama utiifu kama mzuri, wastani, au mbaya, kulingana na idadi ya dozi zilizokosekana kwa mwezi (kulingana na jedwali).</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730" y="420673"/>
            <a:ext cx="1790123" cy="134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28600" y="3956755"/>
            <a:ext cx="2971800" cy="267264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1"/>
          <p:cNvSpPr>
            <a:spLocks noGrp="1"/>
          </p:cNvSpPr>
          <p:nvPr>
            <p:ph sz="half" idx="1"/>
          </p:nvPr>
        </p:nvSpPr>
        <p:spPr>
          <a:xfrm>
            <a:off x="304800" y="4038600"/>
            <a:ext cx="2895600" cy="2438400"/>
          </a:xfrm>
        </p:spPr>
        <p:txBody>
          <a:bodyPr>
            <a:normAutofit fontScale="70000" lnSpcReduction="20000"/>
          </a:bodyPr>
          <a:lstStyle/>
          <a:p>
            <a:r>
              <a:rPr lang="en-US" sz="2100" b="1" dirty="0" smtClean="0">
                <a:latin typeface="Calibri" panose="020F0502020204030204" pitchFamily="34" charset="0"/>
              </a:rPr>
              <a:t>                                              		</a:t>
            </a:r>
            <a:r>
              <a:rPr lang="en-US" sz="2100" b="1" dirty="0" err="1" smtClean="0">
                <a:latin typeface="Calibri" panose="020F0502020204030204" pitchFamily="34" charset="0"/>
              </a:rPr>
              <a:t>Maagizo</a:t>
            </a:r>
            <a:r>
              <a:rPr lang="en-US" sz="2100" b="1" dirty="0" smtClean="0">
                <a:latin typeface="Calibri" panose="020F0502020204030204" pitchFamily="34" charset="0"/>
              </a:rPr>
              <a:t> kwa </a:t>
            </a:r>
            <a:r>
              <a:rPr lang="en-US" sz="2100" b="1" dirty="0" err="1" smtClean="0">
                <a:latin typeface="Calibri" panose="020F0502020204030204" pitchFamily="34" charset="0"/>
              </a:rPr>
              <a:t>Watoa</a:t>
            </a:r>
            <a:r>
              <a:rPr lang="en-US" sz="2100" b="1" dirty="0" smtClean="0">
                <a:latin typeface="Calibri" panose="020F0502020204030204" pitchFamily="34" charset="0"/>
              </a:rPr>
              <a:t>    	</a:t>
            </a:r>
            <a:r>
              <a:rPr lang="en-US" sz="2100" b="1" dirty="0" err="1" smtClean="0">
                <a:latin typeface="Calibri" panose="020F0502020204030204" pitchFamily="34" charset="0"/>
              </a:rPr>
              <a:t>Huduma</a:t>
            </a:r>
            <a:r>
              <a:rPr lang="en-US" sz="2100" b="1" dirty="0" smtClean="0">
                <a:latin typeface="Calibri" panose="020F0502020204030204" pitchFamily="34" charset="0"/>
              </a:rPr>
              <a:t>:</a:t>
            </a:r>
          </a:p>
          <a:p>
            <a:pPr marL="342900" indent="-342900">
              <a:buAutoNum type="arabicPeriod"/>
            </a:pPr>
            <a:r>
              <a:rPr lang="en-US" dirty="0" smtClean="0">
                <a:latin typeface="Calibri" panose="020F0502020204030204" pitchFamily="34" charset="0"/>
              </a:rPr>
              <a:t>Muulize mgonjwa kukumbuka wiki iliyopita na ni dozi ngapi alizokosa. </a:t>
            </a:r>
          </a:p>
          <a:p>
            <a:pPr marL="342900" indent="-342900">
              <a:buAutoNum type="arabicPeriod"/>
            </a:pPr>
            <a:r>
              <a:rPr lang="en-US" dirty="0" smtClean="0">
                <a:latin typeface="Calibri" panose="020F0502020204030204" pitchFamily="34" charset="0"/>
              </a:rPr>
              <a:t>Ulika kama hii ni kawaida.</a:t>
            </a:r>
          </a:p>
          <a:p>
            <a:pPr marL="342900" indent="-342900">
              <a:buAutoNum type="arabicPeriod"/>
            </a:pPr>
            <a:r>
              <a:rPr lang="en-US" dirty="0" smtClean="0">
                <a:latin typeface="Calibri" panose="020F0502020204030204" pitchFamily="34" charset="0"/>
              </a:rPr>
              <a:t>Bainisha ni dozi ngapi alizokoza katika mwezi uliopita. </a:t>
            </a:r>
          </a:p>
          <a:p>
            <a:pPr marL="342900" indent="-342900">
              <a:buAutoNum type="arabicPeriod"/>
            </a:pPr>
            <a:r>
              <a:rPr lang="en-US" dirty="0" smtClean="0">
                <a:latin typeface="Calibri" panose="020F0502020204030204" pitchFamily="34" charset="0"/>
              </a:rPr>
              <a:t>Kwa kutumia jedwali upande wa kushoto, bainisha kama utiifu wa mgonjwa ni mzuri, wastani au mbaya.</a:t>
            </a:r>
            <a:endParaRPr lang="sw-KE" dirty="0">
              <a:latin typeface="Calibri" panose="020F0502020204030204" pitchFamily="34" charset="0"/>
            </a:endParaRPr>
          </a:p>
        </p:txBody>
      </p:sp>
      <p:pic>
        <p:nvPicPr>
          <p:cNvPr id="20" name="Picture 8" descr="C:\Users\rlw2177\AppData\Local\Microsoft\Windows\Temporary Internet Files\Content.IE5\S2UJGMDA\Symbol_list_class.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038600"/>
            <a:ext cx="518814"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en-US" sz="2800" dirty="0" smtClean="0">
                <a:solidFill>
                  <a:srgbClr val="FFFFFF"/>
                </a:solidFill>
                <a:latin typeface="Calibri" panose="020F0502020204030204" pitchFamily="34" charset="0"/>
              </a:rPr>
              <a:t>	6. Je, kuna changamoto gani za kutumia ARV zako?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89" y="1899402"/>
            <a:ext cx="8768355" cy="389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4206" y="6019800"/>
            <a:ext cx="5743224"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Kwa pamoja tutapitia jinsi unavyotumia ARV.</a:t>
            </a:r>
            <a:endParaRPr lang="sw-KE" sz="2000" dirty="0">
              <a:latin typeface="Calibri" panose="020F0502020204030204" pitchFamily="34" charset="0"/>
            </a:endParaRPr>
          </a:p>
        </p:txBody>
      </p:sp>
    </p:spTree>
    <p:extLst>
      <p:ext uri="{BB962C8B-B14F-4D97-AF65-F5344CB8AC3E}">
        <p14:creationId xmlns:p14="http://schemas.microsoft.com/office/powerpoint/2010/main" val="315982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90600"/>
            <a:ext cx="2971800"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Kwa pamoja tutapitia jinsi unavyotumia ARV.</a:t>
            </a:r>
            <a:endParaRPr lang="sw-KE" sz="1600" dirty="0">
              <a:latin typeface="Calibri" panose="020F0502020204030204" pitchFamily="34" charset="0"/>
            </a:endParaRPr>
          </a:p>
        </p:txBody>
      </p:sp>
      <p:sp>
        <p:nvSpPr>
          <p:cNvPr id="21" name="Content Placeholder 1"/>
          <p:cNvSpPr>
            <a:spLocks noGrp="1"/>
          </p:cNvSpPr>
          <p:nvPr>
            <p:ph sz="half" idx="1"/>
          </p:nvPr>
        </p:nvSpPr>
        <p:spPr>
          <a:xfrm>
            <a:off x="3124200" y="914400"/>
            <a:ext cx="5791200" cy="2057400"/>
          </a:xfrm>
        </p:spPr>
        <p:txBody>
          <a:bodyPr>
            <a:noAutofit/>
          </a:bodyPr>
          <a:lstStyle/>
          <a:p>
            <a:r>
              <a:rPr lang="en-US" sz="1600" b="1" dirty="0" smtClean="0">
                <a:latin typeface="Calibri" panose="020F0502020204030204" pitchFamily="34" charset="0"/>
              </a:rPr>
              <a:t>VIPENGELE VYA KUZUNGUMZIA:</a:t>
            </a:r>
          </a:p>
          <a:p>
            <a:pPr marL="285750" indent="-285750">
              <a:buFont typeface="Arial" panose="020B0604020202020204" pitchFamily="34" charset="0"/>
              <a:buChar char="•"/>
            </a:pPr>
            <a:r>
              <a:rPr lang="en-US" sz="1400" dirty="0" smtClean="0">
                <a:latin typeface="Calibri" panose="020F0502020204030204" pitchFamily="34" charset="0"/>
              </a:rPr>
              <a:t>Tuchunguze changamoto zozote                                                      unazoweza kuwa unazipitia wakati unatumia ARV.</a:t>
            </a:r>
          </a:p>
          <a:p>
            <a:pPr marL="285750" indent="-285750">
              <a:buFont typeface="Arial" panose="020B0604020202020204" pitchFamily="34" charset="0"/>
              <a:buChar char="•"/>
            </a:pPr>
            <a:r>
              <a:rPr lang="en-US" sz="1400" dirty="0" smtClean="0">
                <a:latin typeface="Calibri" panose="020F0502020204030204" pitchFamily="34" charset="0"/>
              </a:rPr>
              <a:t>Tafadhali jihisi huru kunieleza </a:t>
            </a:r>
            <a:r>
              <a:rPr lang="en-US" sz="1400" dirty="0" err="1" smtClean="0">
                <a:latin typeface="Calibri" panose="020F0502020204030204" pitchFamily="34" charset="0"/>
              </a:rPr>
              <a:t>kuhusu</a:t>
            </a:r>
            <a:r>
              <a:rPr lang="en-US" sz="1400" dirty="0" smtClean="0">
                <a:latin typeface="Calibri" panose="020F0502020204030204" pitchFamily="34" charset="0"/>
              </a:rPr>
              <a:t> </a:t>
            </a:r>
            <a:r>
              <a:rPr lang="en-US" sz="1400" dirty="0" err="1" smtClean="0">
                <a:latin typeface="Calibri" panose="020F0502020204030204" pitchFamily="34" charset="0"/>
              </a:rPr>
              <a:t>changamoto</a:t>
            </a:r>
            <a:r>
              <a:rPr lang="en-US" sz="1400" dirty="0" smtClean="0">
                <a:latin typeface="Calibri" panose="020F0502020204030204" pitchFamily="34" charset="0"/>
              </a:rPr>
              <a:t>                                                          unazokabiliana nazo; ninauliza kwa kuwa ninataka kujaribu kupata njia za kuifanya iwe rahisi zaidi.</a:t>
            </a:r>
          </a:p>
          <a:p>
            <a:pPr marL="285750" indent="-285750">
              <a:buFont typeface="Arial" panose="020B0604020202020204" pitchFamily="34" charset="0"/>
              <a:buChar char="•"/>
            </a:pPr>
            <a:r>
              <a:rPr lang="en-US" sz="1400" dirty="0" smtClean="0">
                <a:latin typeface="Calibri" panose="020F0502020204030204" pitchFamily="34" charset="0"/>
              </a:rPr>
              <a:t>Unaweza </a:t>
            </a:r>
            <a:r>
              <a:rPr lang="en-US" sz="1400" b="1" dirty="0" smtClean="0">
                <a:latin typeface="Calibri" panose="020F0502020204030204" pitchFamily="34" charset="0"/>
              </a:rPr>
              <a:t>kukumbuka</a:t>
            </a:r>
            <a:r>
              <a:rPr lang="en-US" sz="1400" dirty="0" smtClean="0">
                <a:latin typeface="Calibri" panose="020F0502020204030204" pitchFamily="34" charset="0"/>
              </a:rPr>
              <a:t> na kuelezea hali zilizofanya u</a:t>
            </a:r>
            <a:r>
              <a:rPr lang="en-US" sz="1400" b="1" dirty="0" smtClean="0">
                <a:latin typeface="Calibri" panose="020F0502020204030204" pitchFamily="34" charset="0"/>
              </a:rPr>
              <a:t>kose dozi ya mwisho</a:t>
            </a:r>
            <a:r>
              <a:rPr lang="en-US" sz="1400" dirty="0" smtClean="0">
                <a:latin typeface="Calibri" panose="020F0502020204030204" pitchFamily="34" charset="0"/>
              </a:rPr>
              <a:t>?</a:t>
            </a:r>
            <a:endParaRPr lang="sw-KE" sz="1400" dirty="0">
              <a:latin typeface="Calibri" panose="020F0502020204030204" pitchFamily="34" charset="0"/>
            </a:endParaRPr>
          </a:p>
        </p:txBody>
      </p:sp>
      <p:cxnSp>
        <p:nvCxnSpPr>
          <p:cNvPr id="15" name="Straight Connector 14"/>
          <p:cNvCxnSpPr>
            <a:endCxn id="19" idx="3"/>
          </p:cNvCxnSpPr>
          <p:nvPr/>
        </p:nvCxnSpPr>
        <p:spPr>
          <a:xfrm>
            <a:off x="3048000" y="1057364"/>
            <a:ext cx="0" cy="14953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28600" y="2133600"/>
            <a:ext cx="2667000" cy="345087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1"/>
          <p:cNvSpPr>
            <a:spLocks noGrp="1"/>
          </p:cNvSpPr>
          <p:nvPr>
            <p:ph sz="half" idx="1"/>
          </p:nvPr>
        </p:nvSpPr>
        <p:spPr>
          <a:xfrm>
            <a:off x="685800" y="2209800"/>
            <a:ext cx="2362200" cy="685800"/>
          </a:xfrm>
        </p:spPr>
        <p:txBody>
          <a:bodyPr>
            <a:normAutofit fontScale="62500" lnSpcReduction="20000"/>
          </a:bodyPr>
          <a:lstStyle/>
          <a:p>
            <a:r>
              <a:rPr lang="en-US" sz="2100" b="1" dirty="0" smtClean="0">
                <a:latin typeface="Calibri" panose="020F0502020204030204" pitchFamily="34" charset="0"/>
              </a:rPr>
              <a:t>Maagizo kwa Watoa Huduma:</a:t>
            </a:r>
          </a:p>
          <a:p>
            <a:r>
              <a:rPr lang="en-US" sz="2000" b="1" dirty="0" smtClean="0">
                <a:latin typeface="Calibri" panose="020F0502020204030204" pitchFamily="34" charset="0"/>
              </a:rPr>
              <a:t>Chunguza vikwazo na changamoto na mgonjwa.</a:t>
            </a:r>
          </a:p>
        </p:txBody>
      </p:sp>
      <p:pic>
        <p:nvPicPr>
          <p:cNvPr id="22" name="Picture 8" descr="C:\Users\rlw2177\AppData\Local\Microsoft\Windows\Temporary Internet Files\Content.IE5\S2UJGMDA\Symbol_list_class.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95" y="2209800"/>
            <a:ext cx="389505" cy="40045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smtClean="0">
                <a:solidFill>
                  <a:srgbClr val="FFFFFF"/>
                </a:solidFill>
                <a:latin typeface="Calibri" panose="020F0502020204030204" pitchFamily="34" charset="0"/>
              </a:rPr>
              <a:t>	6. Je, kuna changamoto gani za kutumia </a:t>
            </a:r>
          </a:p>
          <a:p>
            <a:pPr algn="l"/>
            <a:r>
              <a:rPr lang="en-US" dirty="0" smtClean="0"/>
              <a:t>	</a:t>
            </a:r>
            <a:r>
              <a:rPr lang="en-US" sz="2800" dirty="0" smtClean="0">
                <a:solidFill>
                  <a:srgbClr val="FFFFFF"/>
                </a:solidFill>
                <a:latin typeface="Calibri" panose="020F0502020204030204" pitchFamily="34" charset="0"/>
              </a:rPr>
              <a:t>	 ARV zako?</a:t>
            </a:r>
            <a:endParaRPr lang="sw-KE" sz="2800" dirty="0">
              <a:solidFill>
                <a:srgbClr val="FFFFFF"/>
              </a:solidFill>
              <a:latin typeface="Calibri" panose="020F0502020204030204" pitchFamily="34" charset="0"/>
            </a:endParaRPr>
          </a:p>
        </p:txBody>
      </p:sp>
      <p:sp>
        <p:nvSpPr>
          <p:cNvPr id="24" name="Rectangle 23"/>
          <p:cNvSpPr/>
          <p:nvPr/>
        </p:nvSpPr>
        <p:spPr>
          <a:xfrm>
            <a:off x="228600" y="5747455"/>
            <a:ext cx="2667000" cy="958145"/>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39" y="5747455"/>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1"/>
          <p:cNvSpPr>
            <a:spLocks noGrp="1"/>
          </p:cNvSpPr>
          <p:nvPr>
            <p:ph sz="half" idx="1"/>
          </p:nvPr>
        </p:nvSpPr>
        <p:spPr>
          <a:xfrm>
            <a:off x="304800" y="5715000"/>
            <a:ext cx="2590800" cy="917913"/>
          </a:xfrm>
        </p:spPr>
        <p:txBody>
          <a:bodyPr>
            <a:noAutofit/>
          </a:bodyPr>
          <a:lstStyle/>
          <a:p>
            <a:r>
              <a:rPr lang="en-US" sz="800" dirty="0" smtClean="0"/>
              <a:t>	</a:t>
            </a:r>
            <a:r>
              <a:rPr sz="800" dirty="0" smtClean="0"/>
              <a:t>    </a:t>
            </a:r>
            <a:r>
              <a:rPr lang="en-US" sz="1400" b="1" dirty="0" smtClean="0">
                <a:latin typeface="Calibri" panose="020F0502020204030204" pitchFamily="34" charset="0"/>
              </a:rPr>
              <a:t>Hati</a:t>
            </a:r>
          </a:p>
          <a:p>
            <a:endParaRPr lang="sw-KE" sz="1000" b="1" dirty="0" smtClean="0">
              <a:latin typeface="Calibri" panose="020F0502020204030204" pitchFamily="34" charset="0"/>
            </a:endParaRPr>
          </a:p>
          <a:p>
            <a:r>
              <a:rPr lang="en-US" sz="1100" dirty="0" smtClean="0">
                <a:latin typeface="Calibri" panose="020F0502020204030204" pitchFamily="34" charset="0"/>
              </a:rPr>
              <a:t>Andika vikwazo maalum ulivyovitambua na mgonjwa kwenye </a:t>
            </a:r>
            <a:r>
              <a:rPr lang="en-US" sz="1100" b="1" dirty="0" smtClean="0">
                <a:latin typeface="Calibri" panose="020F0502020204030204" pitchFamily="34" charset="0"/>
              </a:rPr>
              <a:t>Zana Iliyoimarishwa ya Mpango wa Utiifu.</a:t>
            </a:r>
            <a:endParaRPr lang="sw-KE" sz="1100" dirty="0" smtClean="0">
              <a:latin typeface="Calibri" panose="020F0502020204030204" pitchFamily="34" charset="0"/>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422" y="420672"/>
            <a:ext cx="1792432" cy="1347055"/>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8600" y="2895600"/>
            <a:ext cx="2858461" cy="3016210"/>
          </a:xfrm>
          <a:prstGeom prst="rect">
            <a:avLst/>
          </a:prstGeom>
          <a:noFill/>
        </p:spPr>
        <p:txBody>
          <a:bodyPr wrap="square" rtlCol="0">
            <a:spAutoFit/>
          </a:bodyPr>
          <a:lstStyle/>
          <a:p>
            <a:r>
              <a:rPr lang="en-US" sz="1400" b="1" dirty="0" smtClean="0">
                <a:latin typeface="Calibri" panose="020F0502020204030204" pitchFamily="34" charset="0"/>
              </a:rPr>
              <a:t>O: Maswali ya kawaida (Epuka maswali ambayo yanajibiwa Ndiyo/Hapana), kwa mfano:</a:t>
            </a:r>
          </a:p>
          <a:p>
            <a:pPr marL="342900" indent="-342900">
              <a:buFont typeface="Arial" panose="020B0604020202020204" pitchFamily="34" charset="0"/>
              <a:buChar char="•"/>
            </a:pPr>
            <a:r>
              <a:rPr lang="en-US" sz="1400" dirty="0" smtClean="0">
                <a:latin typeface="Calibri" panose="020F0502020204030204" pitchFamily="34" charset="0"/>
              </a:rPr>
              <a:t>Je, ni nini huifanya iwe vigumu kutumia ARV zako kila siku?</a:t>
            </a:r>
          </a:p>
          <a:p>
            <a:pPr marL="342900" indent="-342900">
              <a:buFont typeface="Arial" panose="020B0604020202020204" pitchFamily="34" charset="0"/>
              <a:buChar char="•"/>
            </a:pPr>
            <a:r>
              <a:rPr lang="en-US" sz="1400" dirty="0" smtClean="0">
                <a:latin typeface="Calibri" panose="020F0502020204030204" pitchFamily="34" charset="0"/>
              </a:rPr>
              <a:t>Ni nini ulichokifanya tayari kujaribu na kutumia ARV zako kila siku?</a:t>
            </a:r>
          </a:p>
          <a:p>
            <a:pPr marL="342900" indent="-342900">
              <a:buFont typeface="Arial" panose="020B0604020202020204" pitchFamily="34" charset="0"/>
              <a:buChar char="•"/>
            </a:pPr>
            <a:r>
              <a:rPr lang="en-US" sz="1400" dirty="0" smtClean="0">
                <a:latin typeface="Calibri" panose="020F0502020204030204" pitchFamily="34" charset="0"/>
              </a:rPr>
              <a:t>Unafikiria ni nini kinachoweza kufanyika ukiendelea kutumia ARV zako kama unavyofanya sasa?</a:t>
            </a:r>
          </a:p>
          <a:p>
            <a:pPr marL="342900" indent="-342900">
              <a:buFont typeface="Arial" panose="020B0604020202020204" pitchFamily="34" charset="0"/>
              <a:buChar char="•"/>
            </a:pPr>
            <a:endParaRPr lang="sw-KE" dirty="0" smtClean="0">
              <a:latin typeface="Calibri" panose="020F0502020204030204" pitchFamily="34" charset="0"/>
            </a:endParaRPr>
          </a:p>
          <a:p>
            <a:endParaRPr lang="sw-KE" b="1" dirty="0"/>
          </a:p>
        </p:txBody>
      </p:sp>
      <p:graphicFrame>
        <p:nvGraphicFramePr>
          <p:cNvPr id="20" name="Table 19"/>
          <p:cNvGraphicFramePr>
            <a:graphicFrameLocks noGrp="1"/>
          </p:cNvGraphicFramePr>
          <p:nvPr>
            <p:extLst>
              <p:ext uri="{D42A27DB-BD31-4B8C-83A1-F6EECF244321}">
                <p14:modId xmlns:p14="http://schemas.microsoft.com/office/powerpoint/2010/main" val="1552472823"/>
              </p:ext>
            </p:extLst>
          </p:nvPr>
        </p:nvGraphicFramePr>
        <p:xfrm>
          <a:off x="3087062" y="2743200"/>
          <a:ext cx="5900458" cy="4007220"/>
        </p:xfrm>
        <a:graphic>
          <a:graphicData uri="http://schemas.openxmlformats.org/drawingml/2006/table">
            <a:tbl>
              <a:tblPr firstRow="1" bandRow="1">
                <a:tableStyleId>{7DF18680-E054-41AD-8BC1-D1AEF772440D}</a:tableStyleId>
              </a:tblPr>
              <a:tblGrid>
                <a:gridCol w="1017295"/>
                <a:gridCol w="4883163"/>
              </a:tblGrid>
              <a:tr h="225953">
                <a:tc>
                  <a:txBody>
                    <a:bodyPr/>
                    <a:lstStyle/>
                    <a:p>
                      <a:pPr algn="ctr"/>
                      <a:r>
                        <a:rPr lang="en-US" sz="1000" dirty="0" smtClean="0">
                          <a:latin typeface="Calibri" panose="020F0502020204030204" pitchFamily="34" charset="0"/>
                        </a:rPr>
                        <a:t>VIKWAZO</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MASWALI YA VIKWAZO VYA KUZIPATA</a:t>
                      </a:r>
                      <a:endParaRPr lang="sw-KE" sz="1000" dirty="0">
                        <a:latin typeface="Calibri" panose="020F0502020204030204" pitchFamily="34" charset="0"/>
                      </a:endParaRPr>
                    </a:p>
                  </a:txBody>
                  <a:tcPr marL="83127" marR="83127" marT="40341" marB="40341"/>
                </a:tc>
              </a:tr>
              <a:tr h="225953">
                <a:tc gridSpan="2">
                  <a:txBody>
                    <a:bodyPr/>
                    <a:lstStyle/>
                    <a:p>
                      <a:pPr algn="ctr"/>
                      <a:r>
                        <a:rPr lang="en-US" sz="1000" b="1" dirty="0" smtClean="0">
                          <a:latin typeface="Calibri" panose="020F0502020204030204" pitchFamily="34" charset="0"/>
                        </a:rPr>
                        <a:t>BINAFSI </a:t>
                      </a:r>
                      <a:endParaRPr lang="sw-KE" sz="1000" b="1" dirty="0">
                        <a:latin typeface="Calibri" panose="020F0502020204030204" pitchFamily="34" charset="0"/>
                      </a:endParaRPr>
                    </a:p>
                  </a:txBody>
                  <a:tcPr marL="83127" marR="83127" marT="40341" marB="40341"/>
                </a:tc>
                <a:tc hMerge="1">
                  <a:txBody>
                    <a:bodyPr/>
                    <a:lstStyle/>
                    <a:p>
                      <a:endParaRPr lang="en-US"/>
                    </a:p>
                  </a:txBody>
                  <a:tcPr/>
                </a:tc>
              </a:tr>
              <a:tr h="521431">
                <a:tc>
                  <a:txBody>
                    <a:bodyPr/>
                    <a:lstStyle/>
                    <a:p>
                      <a:r>
                        <a:rPr lang="en-US" sz="1000" b="1" dirty="0" smtClean="0">
                          <a:latin typeface="Calibri" panose="020F0502020204030204" pitchFamily="34" charset="0"/>
                        </a:rPr>
                        <a:t>Kutojua</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Unaweza kunieleza majina ya ARV zako? Unaelewa aje kuhusu jinsi unavyostahili kutumia ARV (k.m. wakati wa siku, kiasi [ikiwa ni kiowevu], ni ngapi [ikiwa ni vidonge]? Unaelewa aje kuhusu lengo la ARV?</a:t>
                      </a:r>
                      <a:endParaRPr lang="sw-KE" sz="1000" dirty="0" smtClean="0">
                        <a:latin typeface="Calibri" panose="020F0502020204030204" pitchFamily="34" charset="0"/>
                      </a:endParaRPr>
                    </a:p>
                  </a:txBody>
                  <a:tcPr marL="83127" marR="83127" marT="40341" marB="40341"/>
                </a:tc>
              </a:tr>
              <a:tr h="517048">
                <a:tc>
                  <a:txBody>
                    <a:bodyPr/>
                    <a:lstStyle/>
                    <a:p>
                      <a:r>
                        <a:rPr lang="en-US" sz="1000" b="1" dirty="0" smtClean="0">
                          <a:latin typeface="Calibri" panose="020F0502020204030204" pitchFamily="34" charset="0"/>
                        </a:rPr>
                        <a:t>Madhara</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ARV zimeadhiri unavyohisi? Unafikiria ARV zimefanya ukahisi mgonjwa kwa njia yoyote? Ikiwa ndiyo, elezea matatizo yaliyosababishwa (k.m. kichefuchefu, kuhara, matatizo ya kulala).</a:t>
                      </a:r>
                      <a:endParaRPr lang="sw-KE" sz="1000" dirty="0">
                        <a:latin typeface="Calibri" panose="020F0502020204030204" pitchFamily="34" charset="0"/>
                      </a:endParaRPr>
                    </a:p>
                  </a:txBody>
                  <a:tcPr marL="83127" marR="83127" marT="40341" marB="40341"/>
                </a:tc>
              </a:tr>
              <a:tr h="517048">
                <a:tc>
                  <a:txBody>
                    <a:bodyPr/>
                    <a:lstStyle/>
                    <a:p>
                      <a:r>
                        <a:rPr lang="en-US" sz="1000" b="1" dirty="0" smtClean="0">
                          <a:latin typeface="Calibri" panose="020F0502020204030204" pitchFamily="34" charset="0"/>
                        </a:rPr>
                        <a:t>Kusahau</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Umewahi kusahau au wewe husahau mara kwa mara kutumia ARV? Je, wewe huzitumia kwa wakati uliowekwa kwa siku? Je, ni mbinu gani ya kukumbuka/kujikumbusha unayotumia ili kumeza ARV zako?</a:t>
                      </a:r>
                      <a:endParaRPr lang="sw-KE" sz="1000" dirty="0">
                        <a:latin typeface="Calibri" panose="020F0502020204030204" pitchFamily="34" charset="0"/>
                      </a:endParaRPr>
                    </a:p>
                  </a:txBody>
                  <a:tcPr marL="83127" marR="83127" marT="40341" marB="40341"/>
                </a:tc>
              </a:tr>
              <a:tr h="224054">
                <a:tc>
                  <a:txBody>
                    <a:bodyPr/>
                    <a:lstStyle/>
                    <a:p>
                      <a:r>
                        <a:rPr lang="en-US" sz="1000" b="1" dirty="0" smtClean="0">
                          <a:latin typeface="Calibri" panose="020F0502020204030204" pitchFamily="34" charset="0"/>
                        </a:rPr>
                        <a:t>Kuhisi vizuri</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Unatumia ARV hata wakati unahisi vizuri?</a:t>
                      </a:r>
                      <a:endParaRPr lang="sw-KE" sz="1000" dirty="0">
                        <a:latin typeface="Calibri" panose="020F0502020204030204" pitchFamily="34" charset="0"/>
                      </a:endParaRPr>
                    </a:p>
                  </a:txBody>
                  <a:tcPr marL="83127" marR="83127" marT="40341" marB="40341"/>
                </a:tc>
              </a:tr>
              <a:tr h="370551">
                <a:tc>
                  <a:txBody>
                    <a:bodyPr/>
                    <a:lstStyle/>
                    <a:p>
                      <a:r>
                        <a:rPr lang="en-US" sz="1000" b="1" dirty="0" smtClean="0">
                          <a:latin typeface="Calibri" panose="020F0502020204030204" pitchFamily="34" charset="0"/>
                        </a:rPr>
                        <a:t>Ugonjwa wa kimwili</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umekuwa na ugonjwa ambao umekuzuia kutumia ARV?</a:t>
                      </a:r>
                      <a:endParaRPr lang="sw-KE" sz="1000" dirty="0">
                        <a:latin typeface="Calibri" panose="020F0502020204030204" pitchFamily="34" charset="0"/>
                      </a:endParaRPr>
                    </a:p>
                  </a:txBody>
                  <a:tcPr marL="83127" marR="83127" marT="40341" marB="40341"/>
                </a:tc>
              </a:tr>
              <a:tr h="517048">
                <a:tc>
                  <a:txBody>
                    <a:bodyPr/>
                    <a:lstStyle/>
                    <a:p>
                      <a:r>
                        <a:rPr lang="en-US" sz="1000" b="1" dirty="0" smtClean="0">
                          <a:latin typeface="Calibri" panose="020F0502020204030204" pitchFamily="34" charset="0"/>
                        </a:rPr>
                        <a:t>Matumizi ya pombe au dawa za kulevya</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wewe hunywa pombe? Je, wewe hutumia dawa za kulevya? Unafikiria kwamba hizi zinaathiri uwezo wako wa kutumia ARV?</a:t>
                      </a:r>
                      <a:endParaRPr lang="sw-KE" sz="1000" dirty="0">
                        <a:latin typeface="Calibri" panose="020F0502020204030204" pitchFamily="34" charset="0"/>
                      </a:endParaRPr>
                    </a:p>
                  </a:txBody>
                  <a:tcPr marL="83127" marR="83127" marT="40341" marB="40341"/>
                </a:tc>
              </a:tr>
              <a:tr h="370551">
                <a:tc>
                  <a:txBody>
                    <a:bodyPr/>
                    <a:lstStyle/>
                    <a:p>
                      <a:r>
                        <a:rPr lang="en-US" sz="1000" b="1" dirty="0" smtClean="0">
                          <a:latin typeface="Calibri" panose="020F0502020204030204" pitchFamily="34" charset="0"/>
                        </a:rPr>
                        <a:t>Mfadhaiko</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Hisia zako ziko vipi kwa ujumla? Umekuwa ukihisi huzuni au kuchanganyikiwa? Kama ndiyo, hii imeathiri uwezo wako wa kutumia ARV?</a:t>
                      </a:r>
                      <a:endParaRPr lang="sw-KE" sz="1000" dirty="0">
                        <a:latin typeface="Calibri" panose="020F0502020204030204" pitchFamily="34" charset="0"/>
                      </a:endParaRPr>
                    </a:p>
                  </a:txBody>
                  <a:tcPr marL="83127" marR="83127" marT="40341" marB="40341"/>
                </a:tc>
              </a:tr>
              <a:tr h="373692">
                <a:tc>
                  <a:txBody>
                    <a:bodyPr/>
                    <a:lstStyle/>
                    <a:p>
                      <a:r>
                        <a:rPr lang="en-US" sz="1000" b="1" dirty="0" smtClean="0">
                          <a:latin typeface="Calibri" panose="020F0502020204030204" pitchFamily="34" charset="0"/>
                        </a:rPr>
                        <a:t>Imani za afya</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Unaamini kwamba kutumia ARV kila siku kuna faida kwa afya yako? Unafikiria ni njia gani bora ya kutibu HIV?  Je, umewahi kujaribu njia nyingine za kutibu HIV?</a:t>
                      </a:r>
                      <a:endParaRPr lang="sw-KE" sz="1000" dirty="0">
                        <a:latin typeface="Calibri" panose="020F0502020204030204" pitchFamily="34" charset="0"/>
                      </a:endParaRPr>
                    </a:p>
                  </a:txBody>
                  <a:tcPr marL="83127" marR="83127" marT="40341" marB="40341"/>
                </a:tc>
              </a:tr>
            </a:tbl>
          </a:graphicData>
        </a:graphic>
      </p:graphicFrame>
    </p:spTree>
    <p:extLst>
      <p:ext uri="{BB962C8B-B14F-4D97-AF65-F5344CB8AC3E}">
        <p14:creationId xmlns:p14="http://schemas.microsoft.com/office/powerpoint/2010/main" val="167690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4267200" y="4800600"/>
            <a:ext cx="4419600" cy="1600200"/>
          </a:xfrm>
          <a:prstGeom prst="rect">
            <a:avLst/>
          </a:prstGeom>
        </p:spPr>
        <p:txBody>
          <a:bodyPr>
            <a:noAutofit/>
          </a:bodyPr>
          <a:lst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GB" sz="900" dirty="0" smtClean="0">
                <a:latin typeface="Calibri" panose="020F0502020204030204" pitchFamily="34" charset="0"/>
              </a:rPr>
              <a:t>Zana hii ya kazi iliundwa na ICAP katika Chuo Kikuu cha Columbia kwa ufadhili kutoka kwa Mpango wa Dharura wa Rais wa Marekani wa UKIMWI (PEFPAR) kupitia Vituo vya Kudhibiti na Kuzuia Magonjwa (CDC) chini ya makubaliano ya ushirikiano #U2GGH000994. Yaliyomo haya ni wajibu wa kipekee wa waandishi na hayawakilishi maoni ya Serikali ya Marekani.</a:t>
            </a:r>
          </a:p>
          <a:p>
            <a:pPr marL="0" indent="0">
              <a:lnSpc>
                <a:spcPct val="120000"/>
              </a:lnSpc>
              <a:buNone/>
            </a:pPr>
            <a:endParaRPr lang="sw-KE" sz="900" dirty="0">
              <a:latin typeface="Calibri" panose="020F0502020204030204" pitchFamily="34" charset="0"/>
            </a:endParaRPr>
          </a:p>
          <a:p>
            <a:pPr marL="0" indent="0" algn="r">
              <a:lnSpc>
                <a:spcPct val="120000"/>
              </a:lnSpc>
              <a:buNone/>
            </a:pPr>
            <a:r>
              <a:rPr lang="en-GB" sz="900" dirty="0" smtClean="0">
                <a:latin typeface="Calibri" panose="020F0502020204030204" pitchFamily="34" charset="0"/>
              </a:rPr>
              <a:t>Bango hili linakusudiwa kutumiwa na wahudumu wa afya ili kutoa maelezo kwa wagonjwa wanaoishi na HIV na familia zao. Kwa maswali kuhusu yaliyomo au matumizi yake, tafadhali wasiliana na ICAP kwenye icap-communications@columbia.edu.</a:t>
            </a:r>
            <a:endParaRPr lang="sw-KE" sz="900" dirty="0">
              <a:latin typeface="Calibri" panose="020F0502020204030204" pitchFamily="34" charset="0"/>
            </a:endParaRPr>
          </a:p>
        </p:txBody>
      </p:sp>
    </p:spTree>
    <p:extLst>
      <p:ext uri="{BB962C8B-B14F-4D97-AF65-F5344CB8AC3E}">
        <p14:creationId xmlns:p14="http://schemas.microsoft.com/office/powerpoint/2010/main" val="378024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en-US" sz="2800" dirty="0" smtClean="0">
                <a:solidFill>
                  <a:srgbClr val="FFFFFF"/>
                </a:solidFill>
                <a:latin typeface="Calibri" panose="020F0502020204030204" pitchFamily="34" charset="0"/>
              </a:rPr>
              <a:t>	7. Je, kuna changamoto gani za kutumia ARV zako?</a:t>
            </a:r>
          </a:p>
        </p:txBody>
      </p:sp>
      <p:sp>
        <p:nvSpPr>
          <p:cNvPr id="4" name="TextBox 3"/>
          <p:cNvSpPr txBox="1"/>
          <p:nvPr/>
        </p:nvSpPr>
        <p:spPr>
          <a:xfrm>
            <a:off x="384206" y="6019800"/>
            <a:ext cx="5743224"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Kwa pamoja tutapitia jinsi unavyotumia ARV.</a:t>
            </a:r>
            <a:endParaRPr lang="sw-KE" sz="2000" dirty="0">
              <a:latin typeface="Calibri" panose="020F05020202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43" y="1798543"/>
            <a:ext cx="8985358" cy="381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731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6291" y="1143001"/>
            <a:ext cx="2897909"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Kwa pamoja tutapitia jinsi unavyotumia ARV.</a:t>
            </a:r>
            <a:endParaRPr lang="sw-KE" sz="1600" dirty="0">
              <a:latin typeface="Calibri" panose="020F0502020204030204" pitchFamily="34" charset="0"/>
            </a:endParaRPr>
          </a:p>
        </p:txBody>
      </p:sp>
      <p:sp>
        <p:nvSpPr>
          <p:cNvPr id="21" name="Content Placeholder 1"/>
          <p:cNvSpPr>
            <a:spLocks noGrp="1"/>
          </p:cNvSpPr>
          <p:nvPr>
            <p:ph sz="half" idx="1"/>
          </p:nvPr>
        </p:nvSpPr>
        <p:spPr>
          <a:xfrm>
            <a:off x="3200400" y="1066800"/>
            <a:ext cx="5791200" cy="2057400"/>
          </a:xfrm>
        </p:spPr>
        <p:txBody>
          <a:bodyPr>
            <a:noAutofit/>
          </a:bodyPr>
          <a:lstStyle/>
          <a:p>
            <a:r>
              <a:rPr lang="en-US" sz="1600" b="1" dirty="0" smtClean="0">
                <a:latin typeface="Calibri" panose="020F0502020204030204" pitchFamily="34" charset="0"/>
              </a:rPr>
              <a:t>VIPENGELE VYA KUZUNGUMZIA:</a:t>
            </a:r>
          </a:p>
          <a:p>
            <a:pPr marL="285750" indent="-285750">
              <a:buFont typeface="Arial" panose="020B0604020202020204" pitchFamily="34" charset="0"/>
              <a:buChar char="•"/>
            </a:pPr>
            <a:r>
              <a:rPr lang="en-US" sz="1400" dirty="0" smtClean="0">
                <a:latin typeface="Calibri" panose="020F0502020204030204" pitchFamily="34" charset="0"/>
              </a:rPr>
              <a:t>Tuendelee kuchunguza changamoto </a:t>
            </a:r>
            <a:r>
              <a:rPr lang="en-US" sz="1400" dirty="0" err="1" smtClean="0">
                <a:latin typeface="Calibri" panose="020F0502020204030204" pitchFamily="34" charset="0"/>
              </a:rPr>
              <a:t>zozote</a:t>
            </a:r>
            <a:r>
              <a:rPr lang="en-US" sz="1400" dirty="0" smtClean="0">
                <a:latin typeface="Calibri" panose="020F0502020204030204" pitchFamily="34" charset="0"/>
              </a:rPr>
              <a:t>                                      </a:t>
            </a:r>
            <a:r>
              <a:rPr lang="en-US" sz="1400" dirty="0" err="1" smtClean="0">
                <a:latin typeface="Calibri" panose="020F0502020204030204" pitchFamily="34" charset="0"/>
              </a:rPr>
              <a:t>unazokabiliana</a:t>
            </a:r>
            <a:r>
              <a:rPr lang="en-US" sz="1400" dirty="0" smtClean="0">
                <a:latin typeface="Calibri" panose="020F0502020204030204" pitchFamily="34" charset="0"/>
              </a:rPr>
              <a:t> </a:t>
            </a:r>
            <a:r>
              <a:rPr lang="en-US" sz="1400" dirty="0" err="1" smtClean="0">
                <a:latin typeface="Calibri" panose="020F0502020204030204" pitchFamily="34" charset="0"/>
              </a:rPr>
              <a:t>nazo</a:t>
            </a:r>
            <a:r>
              <a:rPr lang="en-US" sz="1400" dirty="0" smtClean="0">
                <a:latin typeface="Calibri" panose="020F0502020204030204" pitchFamily="34" charset="0"/>
              </a:rPr>
              <a:t> wakati unatumia ARV</a:t>
            </a:r>
            <a:r>
              <a:rPr dirty="0" smtClean="0"/>
              <a:t> </a:t>
            </a:r>
            <a:r>
              <a:rPr lang="en-US" dirty="0" smtClean="0"/>
              <a:t>                                       </a:t>
            </a:r>
            <a:r>
              <a:rPr lang="en-US" sz="1400" b="1" dirty="0" smtClean="0">
                <a:latin typeface="Calibri" panose="020F0502020204030204" pitchFamily="34" charset="0"/>
              </a:rPr>
              <a:t>(vikwazo vya kibinafsi na kifamilia).</a:t>
            </a:r>
            <a:endParaRPr lang="sw-KE" sz="1400" dirty="0">
              <a:latin typeface="Calibri" panose="020F0502020204030204" pitchFamily="34" charset="0"/>
            </a:endParaRPr>
          </a:p>
        </p:txBody>
      </p:sp>
      <p:cxnSp>
        <p:nvCxnSpPr>
          <p:cNvPr id="15" name="Straight Connector 14"/>
          <p:cNvCxnSpPr/>
          <p:nvPr/>
        </p:nvCxnSpPr>
        <p:spPr>
          <a:xfrm>
            <a:off x="3124200" y="1057364"/>
            <a:ext cx="0" cy="10762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smtClean="0">
                <a:solidFill>
                  <a:srgbClr val="FFFFFF"/>
                </a:solidFill>
                <a:latin typeface="Calibri" panose="020F0502020204030204" pitchFamily="34" charset="0"/>
              </a:rPr>
              <a:t>	7. Je, kuna changamoto gani za kutumia </a:t>
            </a:r>
          </a:p>
          <a:p>
            <a:pPr algn="l"/>
            <a:r>
              <a:rPr lang="en-US" dirty="0" smtClean="0"/>
              <a:t>	</a:t>
            </a:r>
            <a:r>
              <a:rPr lang="en-US" sz="2800" dirty="0" smtClean="0">
                <a:solidFill>
                  <a:srgbClr val="FFFFFF"/>
                </a:solidFill>
                <a:latin typeface="Calibri" panose="020F0502020204030204" pitchFamily="34" charset="0"/>
              </a:rPr>
              <a:t>	ARV zako?</a:t>
            </a:r>
            <a:endParaRPr lang="sw-KE" sz="2800" dirty="0">
              <a:solidFill>
                <a:srgbClr val="FFFFFF"/>
              </a:solidFill>
              <a:latin typeface="Calibri" panose="020F0502020204030204" pitchFamily="34" charset="0"/>
            </a:endParaRPr>
          </a:p>
        </p:txBody>
      </p:sp>
      <p:sp>
        <p:nvSpPr>
          <p:cNvPr id="24" name="Rectangle 23"/>
          <p:cNvSpPr/>
          <p:nvPr/>
        </p:nvSpPr>
        <p:spPr>
          <a:xfrm>
            <a:off x="228600" y="5595055"/>
            <a:ext cx="2895600" cy="958145"/>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39" y="56378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1"/>
          <p:cNvSpPr>
            <a:spLocks noGrp="1"/>
          </p:cNvSpPr>
          <p:nvPr>
            <p:ph sz="half" idx="1"/>
          </p:nvPr>
        </p:nvSpPr>
        <p:spPr>
          <a:xfrm>
            <a:off x="304800" y="5638800"/>
            <a:ext cx="2819400" cy="917913"/>
          </a:xfrm>
        </p:spPr>
        <p:txBody>
          <a:bodyPr>
            <a:normAutofit fontScale="47500" lnSpcReduction="20000"/>
          </a:bodyPr>
          <a:lstStyle/>
          <a:p>
            <a:r>
              <a:rPr lang="en-US" dirty="0" smtClean="0"/>
              <a:t>	</a:t>
            </a:r>
            <a:r>
              <a:rPr dirty="0" smtClean="0"/>
              <a:t>    </a:t>
            </a:r>
            <a:r>
              <a:rPr lang="en-US" sz="2900" b="1" dirty="0" smtClean="0">
                <a:latin typeface="Calibri" panose="020F0502020204030204" pitchFamily="34" charset="0"/>
              </a:rPr>
              <a:t>Hati</a:t>
            </a:r>
          </a:p>
          <a:p>
            <a:endParaRPr lang="sw-KE" sz="2300" b="1" dirty="0" smtClean="0">
              <a:latin typeface="Calibri" panose="020F0502020204030204" pitchFamily="34" charset="0"/>
            </a:endParaRPr>
          </a:p>
          <a:p>
            <a:r>
              <a:rPr lang="en-US" sz="2500" dirty="0" smtClean="0">
                <a:latin typeface="Calibri" panose="020F0502020204030204" pitchFamily="34" charset="0"/>
              </a:rPr>
              <a:t>Andika vikwazo maalum ulivyovitambua na mgonjwa kwenye </a:t>
            </a:r>
            <a:r>
              <a:rPr lang="en-US" sz="2500" b="1" dirty="0" smtClean="0">
                <a:latin typeface="Calibri" panose="020F0502020204030204" pitchFamily="34" charset="0"/>
              </a:rPr>
              <a:t>Zana Iliyoimarishwa ya Mpango wa Utiifu.</a:t>
            </a:r>
            <a:endParaRPr lang="sw-KE" sz="2500" dirty="0" smtClean="0">
              <a:latin typeface="Calibri" panose="020F0502020204030204" pitchFamily="34" charset="0"/>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7422" y="420671"/>
            <a:ext cx="1792432" cy="1347055"/>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3527112130"/>
              </p:ext>
            </p:extLst>
          </p:nvPr>
        </p:nvGraphicFramePr>
        <p:xfrm>
          <a:off x="3298346" y="2277347"/>
          <a:ext cx="5617054" cy="4275853"/>
        </p:xfrm>
        <a:graphic>
          <a:graphicData uri="http://schemas.openxmlformats.org/drawingml/2006/table">
            <a:tbl>
              <a:tblPr firstRow="1" bandRow="1">
                <a:tableStyleId>{7DF18680-E054-41AD-8BC1-D1AEF772440D}</a:tableStyleId>
              </a:tblPr>
              <a:tblGrid>
                <a:gridCol w="1150181"/>
                <a:gridCol w="4466873"/>
              </a:tblGrid>
              <a:tr h="241379">
                <a:tc>
                  <a:txBody>
                    <a:bodyPr/>
                    <a:lstStyle/>
                    <a:p>
                      <a:pPr algn="ctr"/>
                      <a:r>
                        <a:rPr lang="en-US" sz="1000" dirty="0" smtClean="0">
                          <a:latin typeface="Calibri" panose="020F0502020204030204" pitchFamily="34" charset="0"/>
                        </a:rPr>
                        <a:t>VIKWAZO</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MASWALI YA VIKWAZO VYA KUZIPATA</a:t>
                      </a:r>
                      <a:endParaRPr lang="sw-KE" sz="1000" dirty="0">
                        <a:latin typeface="Calibri" panose="020F0502020204030204" pitchFamily="34" charset="0"/>
                      </a:endParaRPr>
                    </a:p>
                  </a:txBody>
                  <a:tcPr marL="83127" marR="83127" marT="40341" marB="40341"/>
                </a:tc>
              </a:tr>
              <a:tr h="253570">
                <a:tc gridSpan="2">
                  <a:txBody>
                    <a:bodyPr/>
                    <a:lstStyle/>
                    <a:p>
                      <a:pPr algn="ctr"/>
                      <a:r>
                        <a:rPr lang="en-US" sz="1000" b="1" dirty="0" smtClean="0">
                          <a:latin typeface="Calibri" panose="020F0502020204030204" pitchFamily="34" charset="0"/>
                        </a:rPr>
                        <a:t>BINAFSI (inaendelea)</a:t>
                      </a:r>
                      <a:endParaRPr lang="sw-KE" sz="1000" b="1" dirty="0">
                        <a:latin typeface="Calibri" panose="020F0502020204030204" pitchFamily="34" charset="0"/>
                      </a:endParaRPr>
                    </a:p>
                  </a:txBody>
                  <a:tcPr marL="83127" marR="83127" marT="40341" marB="40341"/>
                </a:tc>
                <a:tc hMerge="1">
                  <a:txBody>
                    <a:bodyPr/>
                    <a:lstStyle/>
                    <a:p>
                      <a:endParaRPr lang="en-US"/>
                    </a:p>
                  </a:txBody>
                  <a:tcPr/>
                </a:tc>
              </a:tr>
              <a:tr h="253570">
                <a:tc>
                  <a:txBody>
                    <a:bodyPr/>
                    <a:lstStyle/>
                    <a:p>
                      <a:r>
                        <a:rPr lang="en-US" sz="1000" b="1" dirty="0" smtClean="0">
                          <a:latin typeface="Calibri" panose="020F0502020204030204" pitchFamily="34" charset="0"/>
                        </a:rPr>
                        <a:t>Mzigo wa vidonge</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idadi ya vidonge au kiasi cha uowevu ni changamoto kwako?</a:t>
                      </a:r>
                    </a:p>
                  </a:txBody>
                  <a:tcPr marL="83127" marR="83127" marT="40341" marB="40341"/>
                </a:tc>
              </a:tr>
              <a:tr h="419366">
                <a:tc>
                  <a:txBody>
                    <a:bodyPr/>
                    <a:lstStyle/>
                    <a:p>
                      <a:r>
                        <a:rPr lang="en-US" sz="1000" b="1" dirty="0" smtClean="0">
                          <a:latin typeface="Calibri" panose="020F0502020204030204" pitchFamily="34" charset="0"/>
                        </a:rPr>
                        <a:t>Kupoteza/vidonge kuisha</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umepoteza au kuishiwa na  ARV?</a:t>
                      </a:r>
                    </a:p>
                  </a:txBody>
                  <a:tcPr marL="83127" marR="83127" marT="40341" marB="40341"/>
                </a:tc>
              </a:tr>
              <a:tr h="419366">
                <a:tc>
                  <a:txBody>
                    <a:bodyPr/>
                    <a:lstStyle/>
                    <a:p>
                      <a:r>
                        <a:rPr lang="en-US" sz="1000" b="1" dirty="0" smtClean="0">
                          <a:latin typeface="Calibri" panose="020F0502020204030204" pitchFamily="34" charset="0"/>
                        </a:rPr>
                        <a:t>Matatizo ya usafiri</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Una ugumu wa kufika kwenye kituo cha afya ili kuchukua ARV? Ikiwa ndiyo, sababu ni zipi (k.m. umbali, gharama, kazi)?</a:t>
                      </a:r>
                      <a:endParaRPr lang="sw-KE" sz="1000" dirty="0">
                        <a:latin typeface="Calibri" panose="020F0502020204030204" pitchFamily="34" charset="0"/>
                      </a:endParaRPr>
                    </a:p>
                  </a:txBody>
                  <a:tcPr marL="83127" marR="83127" marT="40341" marB="40341"/>
                </a:tc>
              </a:tr>
              <a:tr h="419366">
                <a:tc>
                  <a:txBody>
                    <a:bodyPr/>
                    <a:lstStyle/>
                    <a:p>
                      <a:r>
                        <a:rPr lang="en-US" sz="1000" b="1" dirty="0" smtClean="0">
                          <a:latin typeface="Calibri" panose="020F0502020204030204" pitchFamily="34" charset="0"/>
                        </a:rPr>
                        <a:t>Ugumu wa kupanga</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umekuwa na shughuli nyingi hadi ukasahau kutumia ARV? Je, kazi hukufanya usiwe nyumbani kwa vipindi vya muda mrefu? Una tatizo la kupata faragha ya kutumia ARV ukiwa kazini?</a:t>
                      </a:r>
                      <a:endParaRPr lang="sw-KE" sz="1000" dirty="0">
                        <a:latin typeface="Calibri" panose="020F0502020204030204" pitchFamily="34" charset="0"/>
                      </a:endParaRPr>
                    </a:p>
                  </a:txBody>
                  <a:tcPr marL="83127" marR="83127" marT="40341" marB="40341"/>
                </a:tc>
              </a:tr>
              <a:tr h="253570">
                <a:tc gridSpan="2">
                  <a:txBody>
                    <a:bodyPr/>
                    <a:lstStyle/>
                    <a:p>
                      <a:pPr algn="ctr"/>
                      <a:r>
                        <a:rPr lang="en-US" sz="1000" b="1" dirty="0" smtClean="0">
                          <a:latin typeface="Calibri" panose="020F0502020204030204" pitchFamily="34" charset="0"/>
                        </a:rPr>
                        <a:t>FAMILIA</a:t>
                      </a:r>
                      <a:endParaRPr lang="sw-KE" sz="1000" b="1" dirty="0">
                        <a:latin typeface="Calibri" panose="020F0502020204030204" pitchFamily="34" charset="0"/>
                      </a:endParaRPr>
                    </a:p>
                  </a:txBody>
                  <a:tcPr marL="83127" marR="83127" marT="40341" marB="40341"/>
                </a:tc>
                <a:tc hMerge="1">
                  <a:txBody>
                    <a:bodyPr/>
                    <a:lstStyle/>
                    <a:p>
                      <a:endParaRPr lang="en-US" sz="1100" dirty="0"/>
                    </a:p>
                  </a:txBody>
                  <a:tcPr/>
                </a:tc>
              </a:tr>
              <a:tr h="419366">
                <a:tc>
                  <a:txBody>
                    <a:bodyPr/>
                    <a:lstStyle/>
                    <a:p>
                      <a:r>
                        <a:rPr lang="en-US" sz="1000" b="1" dirty="0" smtClean="0">
                          <a:latin typeface="Calibri" panose="020F0502020204030204" pitchFamily="34" charset="0"/>
                        </a:rPr>
                        <a:t>Kushiriki na wengine</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Umewahi kushiriki ARV zako na wengine?</a:t>
                      </a:r>
                      <a:endParaRPr lang="sw-KE" sz="1000" dirty="0">
                        <a:latin typeface="Calibri" panose="020F0502020204030204" pitchFamily="34" charset="0"/>
                      </a:endParaRPr>
                    </a:p>
                  </a:txBody>
                  <a:tcPr marL="83127" marR="83127" marT="40341" marB="40341"/>
                </a:tc>
              </a:tr>
              <a:tr h="419366">
                <a:tc>
                  <a:txBody>
                    <a:bodyPr/>
                    <a:lstStyle/>
                    <a:p>
                      <a:r>
                        <a:rPr lang="en-US" sz="1000" b="1" dirty="0" smtClean="0">
                          <a:latin typeface="Calibri" panose="020F0502020204030204" pitchFamily="34" charset="0"/>
                        </a:rPr>
                        <a:t>Hofu ya kufichua</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umefichua hali yako ya HIV kwa familia yako au mpenzi wako?</a:t>
                      </a:r>
                      <a:endParaRPr lang="sw-KE" sz="1000" dirty="0">
                        <a:latin typeface="Calibri" panose="020F0502020204030204" pitchFamily="34" charset="0"/>
                      </a:endParaRPr>
                    </a:p>
                  </a:txBody>
                  <a:tcPr marL="83127" marR="83127" marT="40341" marB="40341"/>
                </a:tc>
              </a:tr>
              <a:tr h="419366">
                <a:tc>
                  <a:txBody>
                    <a:bodyPr/>
                    <a:lstStyle/>
                    <a:p>
                      <a:r>
                        <a:rPr lang="en-US" sz="1000" b="1" dirty="0" smtClean="0">
                          <a:latin typeface="Calibri" panose="020F0502020204030204" pitchFamily="34" charset="0"/>
                        </a:rPr>
                        <a:t>Mahusiano na familia/mpenzi</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familia au mpenzi wako hajakuwa akikusaidia au kukuzuia kuchukua ARV?</a:t>
                      </a:r>
                      <a:endParaRPr lang="sw-KE" sz="1000" dirty="0">
                        <a:latin typeface="Calibri" panose="020F0502020204030204" pitchFamily="34" charset="0"/>
                      </a:endParaRPr>
                    </a:p>
                  </a:txBody>
                  <a:tcPr marL="83127" marR="83127" marT="40341" marB="40341"/>
                </a:tc>
              </a:tr>
              <a:tr h="253570">
                <a:tc>
                  <a:txBody>
                    <a:bodyPr/>
                    <a:lstStyle/>
                    <a:p>
                      <a:r>
                        <a:rPr lang="en-US" sz="1000" b="1" dirty="0" smtClean="0">
                          <a:latin typeface="Calibri" panose="020F0502020204030204" pitchFamily="34" charset="0"/>
                        </a:rPr>
                        <a:t>Kutoweza kulipa </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kliniki au ada nyingine zimekuzuia kuchukua ARV?</a:t>
                      </a:r>
                      <a:endParaRPr lang="sw-KE" sz="1000" dirty="0">
                        <a:latin typeface="Calibri" panose="020F0502020204030204" pitchFamily="34" charset="0"/>
                      </a:endParaRPr>
                    </a:p>
                  </a:txBody>
                  <a:tcPr marL="83127" marR="83127" marT="40341" marB="40341"/>
                </a:tc>
              </a:tr>
              <a:tr h="253570">
                <a:tc>
                  <a:txBody>
                    <a:bodyPr/>
                    <a:lstStyle/>
                    <a:p>
                      <a:r>
                        <a:rPr lang="en-US" sz="1000" b="1" dirty="0" smtClean="0">
                          <a:latin typeface="Calibri" panose="020F0502020204030204" pitchFamily="34" charset="0"/>
                        </a:rPr>
                        <a:t>Kutokuwa na chakula</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ukosefu wa chakula cha kutosha umewahi kuwa tatizo la kuchukua ARV?</a:t>
                      </a:r>
                      <a:endParaRPr lang="sw-KE" sz="1000" dirty="0">
                        <a:latin typeface="Calibri" panose="020F0502020204030204" pitchFamily="34" charset="0"/>
                      </a:endParaRPr>
                    </a:p>
                  </a:txBody>
                  <a:tcPr marL="83127" marR="83127" marT="40341" marB="40341"/>
                </a:tc>
              </a:tr>
            </a:tbl>
          </a:graphicData>
        </a:graphic>
      </p:graphicFrame>
      <p:sp>
        <p:nvSpPr>
          <p:cNvPr id="28" name="Rectangle 27"/>
          <p:cNvSpPr/>
          <p:nvPr/>
        </p:nvSpPr>
        <p:spPr>
          <a:xfrm>
            <a:off x="228600" y="2286000"/>
            <a:ext cx="2895600" cy="299367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838200" y="2286000"/>
            <a:ext cx="2362200" cy="1238804"/>
          </a:xfrm>
        </p:spPr>
        <p:txBody>
          <a:bodyPr>
            <a:normAutofit fontScale="55000" lnSpcReduction="20000"/>
          </a:bodyPr>
          <a:lstStyle/>
          <a:p>
            <a:r>
              <a:rPr lang="en-US" sz="2700" b="1" dirty="0" smtClean="0">
                <a:latin typeface="Calibri" panose="020F0502020204030204" pitchFamily="34" charset="0"/>
              </a:rPr>
              <a:t>Maagizo kwa Watoa Huduma:</a:t>
            </a:r>
          </a:p>
          <a:p>
            <a:r>
              <a:rPr lang="en-US" sz="2200" b="1" dirty="0" smtClean="0">
                <a:latin typeface="Calibri" panose="020F0502020204030204" pitchFamily="34" charset="0"/>
              </a:rPr>
              <a:t>Toa muhtasari wa ulichojifunza kutoka kwa mgonjwa kuhusu vikwazo vyovyote maalum vilivyotambuliwa kwenye kadi hii.</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386" y="2389778"/>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6291" y="3535740"/>
            <a:ext cx="2858461" cy="1569660"/>
          </a:xfrm>
          <a:prstGeom prst="rect">
            <a:avLst/>
          </a:prstGeom>
          <a:noFill/>
        </p:spPr>
        <p:txBody>
          <a:bodyPr wrap="square" rtlCol="0">
            <a:spAutoFit/>
          </a:bodyPr>
          <a:lstStyle/>
          <a:p>
            <a:r>
              <a:rPr lang="en-US" sz="1200" b="1" dirty="0" smtClean="0">
                <a:latin typeface="Calibri" panose="020F0502020204030204" pitchFamily="34" charset="0"/>
              </a:rPr>
              <a:t>A: Thibitisho, kwa mfano:</a:t>
            </a:r>
          </a:p>
          <a:p>
            <a:pPr marL="285750" indent="-285750">
              <a:buFont typeface="Arial" panose="020B0604020202020204" pitchFamily="34" charset="0"/>
              <a:buChar char="•"/>
            </a:pPr>
            <a:r>
              <a:rPr lang="en-US" sz="1200" i="1" u="sng" dirty="0" smtClean="0">
                <a:latin typeface="Calibri" panose="020F0502020204030204" pitchFamily="34" charset="0"/>
              </a:rPr>
              <a:t>Ninashukuru kwamba unaweza</a:t>
            </a:r>
            <a:r>
              <a:rPr lang="en-US" sz="1200" dirty="0" smtClean="0">
                <a:latin typeface="Calibri" panose="020F0502020204030204" pitchFamily="34" charset="0"/>
              </a:rPr>
              <a:t> kuwa mwaminifu kuhusu njia unayotumia ARV.</a:t>
            </a:r>
          </a:p>
          <a:p>
            <a:pPr marL="285750" indent="-285750">
              <a:buFont typeface="Arial" panose="020B0604020202020204" pitchFamily="34" charset="0"/>
              <a:buChar char="•"/>
            </a:pPr>
            <a:r>
              <a:rPr lang="en-US" sz="1200" i="1" u="sng" dirty="0" smtClean="0">
                <a:latin typeface="Calibri" panose="020F0502020204030204" pitchFamily="34" charset="0"/>
              </a:rPr>
              <a:t>Kwa hakika wewe ni mtu mbunifu</a:t>
            </a:r>
            <a:r>
              <a:rPr lang="en-US" sz="1200" dirty="0" smtClean="0">
                <a:latin typeface="Calibri" panose="020F0502020204030204" pitchFamily="34" charset="0"/>
              </a:rPr>
              <a:t> kudhibiti changamoto nyingi sana.</a:t>
            </a:r>
          </a:p>
          <a:p>
            <a:pPr marL="285750" indent="-285750">
              <a:buFont typeface="Arial" panose="020B0604020202020204" pitchFamily="34" charset="0"/>
              <a:buChar char="•"/>
            </a:pPr>
            <a:r>
              <a:rPr lang="en-US" sz="1200" i="1" u="sng" dirty="0" smtClean="0">
                <a:latin typeface="Calibri" panose="020F0502020204030204" pitchFamily="34" charset="0"/>
              </a:rPr>
              <a:t>Umejitahidi sana</a:t>
            </a:r>
            <a:r>
              <a:rPr lang="en-US" sz="1200" dirty="0" smtClean="0">
                <a:latin typeface="Calibri" panose="020F0502020204030204" pitchFamily="34" charset="0"/>
              </a:rPr>
              <a:t> kutumia dawa zako licha ya changamoto hizi.</a:t>
            </a:r>
            <a:endParaRPr lang="sw-KE" sz="1600" i="1" u="sng" dirty="0"/>
          </a:p>
        </p:txBody>
      </p:sp>
    </p:spTree>
    <p:extLst>
      <p:ext uri="{BB962C8B-B14F-4D97-AF65-F5344CB8AC3E}">
        <p14:creationId xmlns:p14="http://schemas.microsoft.com/office/powerpoint/2010/main" val="290775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en-US" sz="2800" dirty="0" smtClean="0">
                <a:solidFill>
                  <a:srgbClr val="FFFFFF"/>
                </a:solidFill>
                <a:latin typeface="Calibri" panose="020F0502020204030204" pitchFamily="34" charset="0"/>
              </a:rPr>
              <a:t>	8. Je, kuna changamoto gani za kutumia ARV zako?</a:t>
            </a:r>
          </a:p>
        </p:txBody>
      </p:sp>
      <p:sp>
        <p:nvSpPr>
          <p:cNvPr id="4" name="TextBox 3"/>
          <p:cNvSpPr txBox="1"/>
          <p:nvPr/>
        </p:nvSpPr>
        <p:spPr>
          <a:xfrm>
            <a:off x="384206" y="6019800"/>
            <a:ext cx="5743224"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Kwa pamoja tutapitia jinsi unavyotumia ARV.</a:t>
            </a:r>
            <a:endParaRPr lang="sw-KE" sz="2000" dirty="0">
              <a:latin typeface="Calibri" panose="020F050202020403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00" y="1765616"/>
            <a:ext cx="8930142" cy="381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76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6843" y="1106652"/>
            <a:ext cx="2897909" cy="1026948"/>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Kwa pamoja tutapitia jinsi unavyotumia ARV.</a:t>
            </a:r>
            <a:endParaRPr lang="sw-KE" sz="1600" dirty="0">
              <a:latin typeface="Calibri" panose="020F0502020204030204" pitchFamily="34" charset="0"/>
            </a:endParaRPr>
          </a:p>
        </p:txBody>
      </p:sp>
      <p:sp>
        <p:nvSpPr>
          <p:cNvPr id="21" name="Content Placeholder 1"/>
          <p:cNvSpPr>
            <a:spLocks noGrp="1"/>
          </p:cNvSpPr>
          <p:nvPr>
            <p:ph sz="half" idx="1"/>
          </p:nvPr>
        </p:nvSpPr>
        <p:spPr>
          <a:xfrm>
            <a:off x="3429000" y="1066800"/>
            <a:ext cx="5486400" cy="2057400"/>
          </a:xfrm>
        </p:spPr>
        <p:txBody>
          <a:bodyPr>
            <a:noAutofit/>
          </a:bodyPr>
          <a:lstStyle/>
          <a:p>
            <a:r>
              <a:rPr lang="en-US" sz="1600" b="1" dirty="0" smtClean="0">
                <a:latin typeface="Calibri" panose="020F0502020204030204" pitchFamily="34" charset="0"/>
              </a:rPr>
              <a:t>VIPENGELE VYA KUZUNGUMZIA:</a:t>
            </a:r>
          </a:p>
          <a:p>
            <a:pPr marL="285750" indent="-285750">
              <a:buFont typeface="Arial" panose="020B0604020202020204" pitchFamily="34" charset="0"/>
              <a:buChar char="•"/>
            </a:pPr>
            <a:r>
              <a:rPr lang="en-US" sz="1400" dirty="0" smtClean="0">
                <a:latin typeface="Calibri" panose="020F0502020204030204" pitchFamily="34" charset="0"/>
              </a:rPr>
              <a:t>Tuendelee kuchunguza changamoto </a:t>
            </a:r>
            <a:r>
              <a:rPr lang="en-US" sz="1400" dirty="0" err="1" smtClean="0">
                <a:latin typeface="Calibri" panose="020F0502020204030204" pitchFamily="34" charset="0"/>
              </a:rPr>
              <a:t>zozote</a:t>
            </a:r>
            <a:r>
              <a:rPr lang="en-US" sz="1400" dirty="0" smtClean="0">
                <a:latin typeface="Calibri" panose="020F0502020204030204" pitchFamily="34" charset="0"/>
              </a:rPr>
              <a:t>                                  </a:t>
            </a:r>
            <a:r>
              <a:rPr lang="en-US" sz="1400" dirty="0" err="1" smtClean="0">
                <a:latin typeface="Calibri" panose="020F0502020204030204" pitchFamily="34" charset="0"/>
              </a:rPr>
              <a:t>unazokabiliana</a:t>
            </a:r>
            <a:r>
              <a:rPr lang="en-US" sz="1400" dirty="0" smtClean="0">
                <a:latin typeface="Calibri" panose="020F0502020204030204" pitchFamily="34" charset="0"/>
              </a:rPr>
              <a:t> </a:t>
            </a:r>
            <a:r>
              <a:rPr lang="en-US" sz="1400" dirty="0" err="1" smtClean="0">
                <a:latin typeface="Calibri" panose="020F0502020204030204" pitchFamily="34" charset="0"/>
              </a:rPr>
              <a:t>nazo</a:t>
            </a:r>
            <a:r>
              <a:rPr lang="en-US" sz="1400" dirty="0" smtClean="0">
                <a:latin typeface="Calibri" panose="020F0502020204030204" pitchFamily="34" charset="0"/>
              </a:rPr>
              <a:t> wakati unatumia ARV</a:t>
            </a:r>
            <a:r>
              <a:rPr dirty="0" smtClean="0"/>
              <a:t> </a:t>
            </a:r>
            <a:r>
              <a:rPr lang="en-US" sz="1400" b="1" dirty="0" smtClean="0">
                <a:latin typeface="Calibri" panose="020F0502020204030204" pitchFamily="34" charset="0"/>
              </a:rPr>
              <a:t>                                   (vikwazo vya kitaasisi na kijamii).</a:t>
            </a:r>
            <a:endParaRPr lang="sw-KE" sz="1400" dirty="0">
              <a:latin typeface="Calibri" panose="020F0502020204030204" pitchFamily="34" charset="0"/>
            </a:endParaRPr>
          </a:p>
        </p:txBody>
      </p:sp>
      <p:cxnSp>
        <p:nvCxnSpPr>
          <p:cNvPr id="15" name="Straight Connector 14"/>
          <p:cNvCxnSpPr/>
          <p:nvPr/>
        </p:nvCxnSpPr>
        <p:spPr>
          <a:xfrm>
            <a:off x="3352800" y="1057364"/>
            <a:ext cx="0" cy="1304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smtClean="0">
                <a:solidFill>
                  <a:srgbClr val="FFFFFF"/>
                </a:solidFill>
                <a:latin typeface="Calibri" panose="020F0502020204030204" pitchFamily="34" charset="0"/>
              </a:rPr>
              <a:t>	8. Je, kuna changamoto gani za kutumia </a:t>
            </a:r>
          </a:p>
          <a:p>
            <a:pPr algn="l"/>
            <a:r>
              <a:rPr lang="en-US" dirty="0" smtClean="0"/>
              <a:t>	</a:t>
            </a:r>
            <a:r>
              <a:rPr lang="en-US" sz="2800" dirty="0" smtClean="0">
                <a:solidFill>
                  <a:srgbClr val="FFFFFF"/>
                </a:solidFill>
                <a:latin typeface="Calibri" panose="020F0502020204030204" pitchFamily="34" charset="0"/>
              </a:rPr>
              <a:t>	ARV zako?</a:t>
            </a:r>
            <a:endParaRPr lang="sw-KE" sz="2800" dirty="0">
              <a:solidFill>
                <a:srgbClr val="FFFFFF"/>
              </a:solidFill>
              <a:latin typeface="Calibri" panose="020F0502020204030204" pitchFamily="34" charset="0"/>
            </a:endParaRPr>
          </a:p>
        </p:txBody>
      </p:sp>
      <p:sp>
        <p:nvSpPr>
          <p:cNvPr id="24" name="Rectangle 23"/>
          <p:cNvSpPr/>
          <p:nvPr/>
        </p:nvSpPr>
        <p:spPr>
          <a:xfrm>
            <a:off x="228600" y="5486401"/>
            <a:ext cx="2895600" cy="1066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39" y="55616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28600" y="2133600"/>
            <a:ext cx="2895600" cy="314607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762000" y="2209800"/>
            <a:ext cx="2362200" cy="1162604"/>
          </a:xfrm>
        </p:spPr>
        <p:txBody>
          <a:bodyPr>
            <a:normAutofit fontScale="55000" lnSpcReduction="20000"/>
          </a:bodyPr>
          <a:lstStyle/>
          <a:p>
            <a:r>
              <a:rPr lang="en-US" sz="2700" b="1" dirty="0" smtClean="0">
                <a:latin typeface="Calibri" panose="020F0502020204030204" pitchFamily="34" charset="0"/>
              </a:rPr>
              <a:t>Maagizo kwa Watoa Huduma:</a:t>
            </a:r>
          </a:p>
          <a:p>
            <a:r>
              <a:rPr lang="en-US" sz="2200" b="1" dirty="0" smtClean="0">
                <a:latin typeface="Calibri" panose="020F0502020204030204" pitchFamily="34" charset="0"/>
              </a:rPr>
              <a:t>Toa muhtasari wa ulichojifunza kutoka kwa mgonjwa kuhusu vikwazo vyovyote maalum vilivyotambuliwa kwenye kadi hii.</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09800"/>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6291" y="3352800"/>
            <a:ext cx="2858461" cy="1754326"/>
          </a:xfrm>
          <a:prstGeom prst="rect">
            <a:avLst/>
          </a:prstGeom>
          <a:noFill/>
        </p:spPr>
        <p:txBody>
          <a:bodyPr wrap="square" rtlCol="0">
            <a:spAutoFit/>
          </a:bodyPr>
          <a:lstStyle/>
          <a:p>
            <a:r>
              <a:rPr lang="en-US" sz="1200" b="1" dirty="0" smtClean="0">
                <a:latin typeface="Calibri" panose="020F0502020204030204" pitchFamily="34" charset="0"/>
              </a:rPr>
              <a:t>R: Kusikiliza kwa makini, kwa mfano:</a:t>
            </a:r>
          </a:p>
          <a:p>
            <a:pPr marL="285750" indent="-285750">
              <a:buFont typeface="Arial" panose="020B0604020202020204" pitchFamily="34" charset="0"/>
              <a:buChar char="•"/>
            </a:pPr>
            <a:r>
              <a:rPr lang="en-US" sz="1200" i="1" u="sng" dirty="0" smtClean="0">
                <a:latin typeface="Calibri" panose="020F0502020204030204" pitchFamily="34" charset="0"/>
              </a:rPr>
              <a:t>Una wasiwasi kama</a:t>
            </a:r>
            <a:r>
              <a:rPr lang="en-US" sz="1200" dirty="0" smtClean="0">
                <a:latin typeface="Calibri" panose="020F0502020204030204" pitchFamily="34" charset="0"/>
              </a:rPr>
              <a:t> ni muhimu kutumia ARV zako.</a:t>
            </a:r>
          </a:p>
          <a:p>
            <a:pPr marL="285750" indent="-285750">
              <a:buFont typeface="Arial" panose="020B0604020202020204" pitchFamily="34" charset="0"/>
              <a:buChar char="•"/>
            </a:pPr>
            <a:r>
              <a:rPr lang="en-US" sz="1200" i="1" u="sng" dirty="0" smtClean="0">
                <a:latin typeface="Calibri" panose="020F0502020204030204" pitchFamily="34" charset="0"/>
              </a:rPr>
              <a:t>Kwa hivyo ulisema unakasirika</a:t>
            </a:r>
            <a:r>
              <a:rPr lang="en-US" sz="1200" dirty="0" smtClean="0">
                <a:latin typeface="Calibri" panose="020F0502020204030204" pitchFamily="34" charset="0"/>
              </a:rPr>
              <a:t> unapofikiria kuhusu kutumia ARV zako na hiyo inaifanya iwe vigumu sana.</a:t>
            </a:r>
          </a:p>
          <a:p>
            <a:pPr marL="285750" indent="-285750">
              <a:buFont typeface="Arial" panose="020B0604020202020204" pitchFamily="34" charset="0"/>
              <a:buChar char="•"/>
            </a:pPr>
            <a:r>
              <a:rPr lang="en-US" sz="1200" i="1" u="sng" dirty="0" smtClean="0">
                <a:latin typeface="Calibri" panose="020F0502020204030204" pitchFamily="34" charset="0"/>
              </a:rPr>
              <a:t>Ninachosikia ukisema ni</a:t>
            </a:r>
            <a:r>
              <a:rPr lang="en-US" sz="1200" dirty="0" smtClean="0">
                <a:latin typeface="Calibri" panose="020F0502020204030204" pitchFamily="34" charset="0"/>
              </a:rPr>
              <a:t> una hofu, afya yako sio muhimu katika matatizo yako sasa hivi.</a:t>
            </a:r>
            <a:endParaRPr lang="sw-KE" sz="1600" i="1" u="sng" dirty="0"/>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421" y="381000"/>
            <a:ext cx="1792433" cy="1386726"/>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454477574"/>
              </p:ext>
            </p:extLst>
          </p:nvPr>
        </p:nvGraphicFramePr>
        <p:xfrm>
          <a:off x="3352800" y="2514600"/>
          <a:ext cx="5644763" cy="2362199"/>
        </p:xfrm>
        <a:graphic>
          <a:graphicData uri="http://schemas.openxmlformats.org/drawingml/2006/table">
            <a:tbl>
              <a:tblPr firstRow="1" bandRow="1">
                <a:tableStyleId>{7DF18680-E054-41AD-8BC1-D1AEF772440D}</a:tableStyleId>
              </a:tblPr>
              <a:tblGrid>
                <a:gridCol w="1297983"/>
                <a:gridCol w="4346780"/>
              </a:tblGrid>
              <a:tr h="254843">
                <a:tc>
                  <a:txBody>
                    <a:bodyPr/>
                    <a:lstStyle/>
                    <a:p>
                      <a:pPr algn="ctr"/>
                      <a:r>
                        <a:rPr lang="en-US" sz="1000" dirty="0" smtClean="0">
                          <a:latin typeface="Calibri" panose="020F0502020204030204" pitchFamily="34" charset="0"/>
                        </a:rPr>
                        <a:t>VIKWAZO</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MASWALI YA VIKWAZO VYA KUZIPATA</a:t>
                      </a:r>
                      <a:endParaRPr lang="sw-KE" sz="1000" dirty="0">
                        <a:latin typeface="Calibri" panose="020F0502020204030204" pitchFamily="34" charset="0"/>
                      </a:endParaRPr>
                    </a:p>
                  </a:txBody>
                  <a:tcPr marL="83127" marR="83127" marT="40341" marB="40341"/>
                </a:tc>
              </a:tr>
              <a:tr h="254843">
                <a:tc gridSpan="2">
                  <a:txBody>
                    <a:bodyPr/>
                    <a:lstStyle/>
                    <a:p>
                      <a:pPr algn="ctr"/>
                      <a:r>
                        <a:rPr lang="en-US" sz="1000" b="1" dirty="0" smtClean="0">
                          <a:latin typeface="Calibri" panose="020F0502020204030204" pitchFamily="34" charset="0"/>
                        </a:rPr>
                        <a:t>TAASISI/JAMII</a:t>
                      </a:r>
                      <a:endParaRPr lang="sw-KE" sz="1000" b="1" dirty="0">
                        <a:latin typeface="Calibri" panose="020F0502020204030204" pitchFamily="34" charset="0"/>
                      </a:endParaRPr>
                    </a:p>
                  </a:txBody>
                  <a:tcPr marL="83127" marR="83127" marT="40341" marB="40341"/>
                </a:tc>
                <a:tc hMerge="1">
                  <a:txBody>
                    <a:bodyPr/>
                    <a:lstStyle/>
                    <a:p>
                      <a:endParaRPr lang="en-US"/>
                    </a:p>
                  </a:txBody>
                  <a:tcPr/>
                </a:tc>
              </a:tr>
              <a:tr h="421471">
                <a:tc>
                  <a:txBody>
                    <a:bodyPr/>
                    <a:lstStyle/>
                    <a:p>
                      <a:r>
                        <a:rPr lang="en-US" sz="1000" b="1" dirty="0" smtClean="0">
                          <a:latin typeface="Calibri" panose="020F0502020204030204" pitchFamily="34" charset="0"/>
                        </a:rPr>
                        <a:t>Kuisha kwa dawa</a:t>
                      </a:r>
                      <a:endParaRPr lang="sw-KE" sz="1000" b="1" dirty="0">
                        <a:latin typeface="Calibri" panose="020F0502020204030204" pitchFamily="34" charset="0"/>
                      </a:endParaRPr>
                    </a:p>
                  </a:txBody>
                  <a:tcPr marL="83127" marR="83127" marT="40341" marB="40341"/>
                </a:tc>
                <a:tc>
                  <a:txBody>
                    <a:bodyPr/>
                    <a:lstStyle/>
                    <a:p>
                      <a:r>
                        <a:rPr lang="en-US" sz="1000" baseline="0" dirty="0" smtClean="0">
                          <a:latin typeface="Calibri" panose="020F0502020204030204" pitchFamily="34" charset="0"/>
                        </a:rPr>
                        <a:t>Umewahi kwenda kwenye kituo cha afya na ukapata kwamba hakuna ARV zinazopatikana, au ukapewa kiasi kidogo tu?</a:t>
                      </a:r>
                    </a:p>
                  </a:txBody>
                  <a:tcPr marL="83127" marR="83127" marT="40341" marB="40341"/>
                </a:tc>
              </a:tr>
              <a:tr h="421471">
                <a:tc>
                  <a:txBody>
                    <a:bodyPr/>
                    <a:lstStyle/>
                    <a:p>
                      <a:r>
                        <a:rPr lang="en-US" sz="1000" b="1" dirty="0" smtClean="0">
                          <a:latin typeface="Calibri" panose="020F0502020204030204" pitchFamily="34" charset="0"/>
                        </a:rPr>
                        <a:t>Muda mrefu wa kusubiri</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Umewahi kutoka kwenye kituo cha afya kabla ya kupokea ARV zako kwa sababu ya muda mrefu wa kusubiri?</a:t>
                      </a:r>
                    </a:p>
                  </a:txBody>
                  <a:tcPr marL="83127" marR="83127" marT="40341" marB="40341"/>
                </a:tc>
              </a:tr>
              <a:tr h="421471">
                <a:tc>
                  <a:txBody>
                    <a:bodyPr/>
                    <a:lstStyle/>
                    <a:p>
                      <a:r>
                        <a:rPr lang="en-US" sz="1000" b="1" dirty="0" smtClean="0">
                          <a:latin typeface="Calibri" panose="020F0502020204030204" pitchFamily="34" charset="0"/>
                        </a:rPr>
                        <a:t>Unyanyapaa na ubaguzi</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unahofia watu katika jamii watagundua kuwa una HIV? Je, hiyo inakuzuia kuja katika kliniki au kutumia ARV?</a:t>
                      </a:r>
                      <a:endParaRPr lang="sw-KE" sz="1000" dirty="0">
                        <a:latin typeface="Calibri" panose="020F0502020204030204" pitchFamily="34" charset="0"/>
                      </a:endParaRPr>
                    </a:p>
                  </a:txBody>
                  <a:tcPr marL="83127" marR="83127" marT="40341" marB="40341"/>
                </a:tc>
              </a:tr>
              <a:tr h="588100">
                <a:tc>
                  <a:txBody>
                    <a:bodyPr/>
                    <a:lstStyle/>
                    <a:p>
                      <a:r>
                        <a:rPr lang="en-US" sz="1000" b="1" dirty="0" smtClean="0">
                          <a:latin typeface="Calibri" panose="020F0502020204030204" pitchFamily="34" charset="0"/>
                        </a:rPr>
                        <a:t>Maafa ya kisiasa/vita/asilia</a:t>
                      </a:r>
                      <a:endParaRPr lang="sw-KE" sz="1000" b="1" dirty="0">
                        <a:latin typeface="Calibri" panose="020F0502020204030204" pitchFamily="34" charset="0"/>
                      </a:endParaRPr>
                    </a:p>
                  </a:txBody>
                  <a:tcPr marL="83127" marR="83127" marT="40341" marB="40341"/>
                </a:tc>
                <a:tc>
                  <a:txBody>
                    <a:bodyPr/>
                    <a:lstStyle/>
                    <a:p>
                      <a:r>
                        <a:rPr lang="en-US" sz="1000" dirty="0" smtClean="0">
                          <a:latin typeface="Calibri" panose="020F0502020204030204" pitchFamily="34" charset="0"/>
                        </a:rPr>
                        <a:t>Je, kuna wakati ambao haijakuwa salama kwako kuchukua ARV kutoka kwa kituo cha afya?</a:t>
                      </a:r>
                      <a:endParaRPr lang="sw-KE" sz="1000" dirty="0">
                        <a:latin typeface="Calibri" panose="020F0502020204030204" pitchFamily="34" charset="0"/>
                      </a:endParaRPr>
                    </a:p>
                  </a:txBody>
                  <a:tcPr marL="83127" marR="83127" marT="40341" marB="40341"/>
                </a:tc>
              </a:tr>
            </a:tbl>
          </a:graphicData>
        </a:graphic>
      </p:graphicFrame>
      <p:sp>
        <p:nvSpPr>
          <p:cNvPr id="19" name="Rectangle 18"/>
          <p:cNvSpPr/>
          <p:nvPr/>
        </p:nvSpPr>
        <p:spPr>
          <a:xfrm>
            <a:off x="3429000" y="5168204"/>
            <a:ext cx="5540854" cy="138499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429001" y="5168205"/>
            <a:ext cx="5562600" cy="1384995"/>
          </a:xfrm>
          <a:prstGeom prst="rect">
            <a:avLst/>
          </a:prstGeom>
          <a:noFill/>
        </p:spPr>
        <p:txBody>
          <a:bodyPr wrap="square" rtlCol="0">
            <a:spAutoFit/>
          </a:bodyPr>
          <a:lstStyle/>
          <a:p>
            <a:r>
              <a:rPr lang="en-US" sz="1200" b="1" dirty="0" smtClean="0">
                <a:latin typeface="Calibri" panose="020F0502020204030204" pitchFamily="34" charset="0"/>
              </a:rPr>
              <a:t>S: Taarifa za muhtasari, kwa mfano:</a:t>
            </a:r>
          </a:p>
          <a:p>
            <a:pPr marL="285750" indent="-285750">
              <a:buFont typeface="Arial" panose="020B0604020202020204" pitchFamily="34" charset="0"/>
              <a:buChar char="•"/>
            </a:pPr>
            <a:r>
              <a:rPr lang="en-US" sz="1200" i="1" u="sng" dirty="0" smtClean="0">
                <a:latin typeface="Calibri" panose="020F0502020204030204" pitchFamily="34" charset="0"/>
              </a:rPr>
              <a:t>Acha nione kama ninaelewa hadi sasa.</a:t>
            </a:r>
            <a:r>
              <a:rPr lang="en-US" sz="1200" dirty="0" smtClean="0">
                <a:latin typeface="Calibri" panose="020F0502020204030204" pitchFamily="34" charset="0"/>
              </a:rPr>
              <a:t> Unatatizika kutumia ARV zako kwa sababu unataka kuwa mzima na mwenye afya, lakini pia una matatizo mengine maishani mwako ambayo yanaifanya iwe vigumu kuzingatia afya yako.</a:t>
            </a:r>
          </a:p>
          <a:p>
            <a:pPr marL="285750" indent="-285750">
              <a:buFont typeface="Arial" panose="020B0604020202020204" pitchFamily="34" charset="0"/>
              <a:buChar char="•"/>
            </a:pPr>
            <a:r>
              <a:rPr lang="en-US" sz="1200" i="1" u="sng" dirty="0" smtClean="0">
                <a:latin typeface="Calibri" panose="020F0502020204030204" pitchFamily="34" charset="0"/>
              </a:rPr>
              <a:t>Hivi ndivyo nimesikia ukisema, niambie kama ni sahihi.</a:t>
            </a:r>
            <a:r>
              <a:rPr lang="en-US" sz="1200" dirty="0" smtClean="0">
                <a:latin typeface="Calibri" panose="020F0502020204030204" pitchFamily="34" charset="0"/>
              </a:rPr>
              <a:t> Unajihisi sawa unapokosa kumeza dozi na unahisi kuwa huna uhakika kama ARV ni muhimu kukufanya kuwa mwenye afya.</a:t>
            </a:r>
            <a:endParaRPr lang="sw-KE" sz="1600" i="1" u="sng" dirty="0"/>
          </a:p>
        </p:txBody>
      </p:sp>
      <p:sp>
        <p:nvSpPr>
          <p:cNvPr id="22" name="Content Placeholder 1"/>
          <p:cNvSpPr>
            <a:spLocks noGrp="1"/>
          </p:cNvSpPr>
          <p:nvPr>
            <p:ph sz="half" idx="1"/>
          </p:nvPr>
        </p:nvSpPr>
        <p:spPr>
          <a:xfrm>
            <a:off x="304800" y="5559088"/>
            <a:ext cx="2819400" cy="1070312"/>
          </a:xfrm>
        </p:spPr>
        <p:txBody>
          <a:bodyPr>
            <a:normAutofit fontScale="47500" lnSpcReduction="20000"/>
          </a:bodyPr>
          <a:lstStyle/>
          <a:p>
            <a:r>
              <a:rPr lang="en-US" dirty="0" smtClean="0"/>
              <a:t>	</a:t>
            </a:r>
            <a:r>
              <a:rPr dirty="0" smtClean="0"/>
              <a:t>    </a:t>
            </a:r>
            <a:r>
              <a:rPr lang="en-US" sz="2900" b="1" dirty="0" smtClean="0">
                <a:latin typeface="Calibri" panose="020F0502020204030204" pitchFamily="34" charset="0"/>
              </a:rPr>
              <a:t>Hati</a:t>
            </a:r>
          </a:p>
          <a:p>
            <a:endParaRPr lang="sw-KE" sz="2300" b="1" dirty="0" smtClean="0">
              <a:latin typeface="Calibri" panose="020F0502020204030204" pitchFamily="34" charset="0"/>
            </a:endParaRPr>
          </a:p>
          <a:p>
            <a:r>
              <a:rPr lang="en-US" sz="2500" dirty="0" smtClean="0">
                <a:latin typeface="Calibri" panose="020F0502020204030204" pitchFamily="34" charset="0"/>
              </a:rPr>
              <a:t>Andika vikwazo maalum ulivyovitambua na mgonjwa kwenye </a:t>
            </a:r>
            <a:r>
              <a:rPr lang="en-US" sz="2500" b="1" dirty="0" smtClean="0">
                <a:latin typeface="Calibri" panose="020F0502020204030204" pitchFamily="34" charset="0"/>
              </a:rPr>
              <a:t>Zana Iliyoimarishwa ya Mpango </a:t>
            </a:r>
            <a:r>
              <a:rPr lang="en-US" sz="2500" b="1" dirty="0" err="1" smtClean="0">
                <a:latin typeface="Calibri" panose="020F0502020204030204" pitchFamily="34" charset="0"/>
              </a:rPr>
              <a:t>wa</a:t>
            </a:r>
            <a:r>
              <a:rPr lang="en-US" sz="2500" b="1" dirty="0" smtClean="0">
                <a:latin typeface="Calibri" panose="020F0502020204030204" pitchFamily="34" charset="0"/>
              </a:rPr>
              <a:t> </a:t>
            </a:r>
            <a:r>
              <a:rPr lang="en-US" sz="2500" b="1" dirty="0" err="1" smtClean="0">
                <a:latin typeface="Calibri" panose="020F0502020204030204" pitchFamily="34" charset="0"/>
              </a:rPr>
              <a:t>Utiifu</a:t>
            </a:r>
            <a:r>
              <a:rPr lang="en-US" sz="2500" b="1" smtClean="0">
                <a:latin typeface="Calibri" panose="020F0502020204030204" pitchFamily="34" charset="0"/>
              </a:rPr>
              <a:t>.</a:t>
            </a:r>
            <a:endParaRPr lang="sw-KE" sz="2500" dirty="0" smtClean="0">
              <a:latin typeface="Calibri" panose="020F0502020204030204" pitchFamily="34" charset="0"/>
            </a:endParaRPr>
          </a:p>
        </p:txBody>
      </p:sp>
    </p:spTree>
    <p:extLst>
      <p:ext uri="{BB962C8B-B14F-4D97-AF65-F5344CB8AC3E}">
        <p14:creationId xmlns:p14="http://schemas.microsoft.com/office/powerpoint/2010/main" val="235945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en-US" dirty="0" smtClean="0"/>
              <a:t>	</a:t>
            </a:r>
            <a:r>
              <a:rPr lang="en-US" sz="2800" dirty="0" smtClean="0">
                <a:solidFill>
                  <a:srgbClr val="FFFFFF"/>
                </a:solidFill>
                <a:latin typeface="Calibri" panose="020F0502020204030204" pitchFamily="34" charset="0"/>
              </a:rPr>
              <a:t>9. Vidokezo vya kuboresha kutumia ARV</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21" y="1903603"/>
            <a:ext cx="8951065" cy="3340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Kwa pamoja tutapata njia za kufanya kutumia ARV kuwa bora kwako.</a:t>
            </a:r>
            <a:endParaRPr lang="sw-KE" sz="2000" dirty="0">
              <a:latin typeface="Calibri" panose="020F0502020204030204" pitchFamily="34" charset="0"/>
            </a:endParaRPr>
          </a:p>
        </p:txBody>
      </p:sp>
    </p:spTree>
    <p:extLst>
      <p:ext uri="{BB962C8B-B14F-4D97-AF65-F5344CB8AC3E}">
        <p14:creationId xmlns:p14="http://schemas.microsoft.com/office/powerpoint/2010/main" val="179616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914400"/>
            <a:ext cx="2133600" cy="3200400"/>
          </a:xfrm>
        </p:spPr>
        <p:txBody>
          <a:bodyPr>
            <a:normAutofit/>
          </a:bodyPr>
          <a:lstStyle/>
          <a:p>
            <a:r>
              <a:rPr lang="en-US" sz="1400" b="1" dirty="0" smtClean="0">
                <a:latin typeface="Calibri" panose="020F0502020204030204" pitchFamily="34" charset="0"/>
              </a:rPr>
              <a:t>UJUMBE MUHIMU:</a:t>
            </a:r>
          </a:p>
          <a:p>
            <a:pPr marL="285750" indent="-285750">
              <a:buFont typeface="Wingdings" panose="05000000000000000000" pitchFamily="2" charset="2"/>
              <a:buChar char="Ø"/>
            </a:pPr>
            <a:r>
              <a:rPr lang="en-US" sz="1400" dirty="0" smtClean="0">
                <a:latin typeface="Calibri" panose="020F0502020204030204" pitchFamily="34" charset="0"/>
              </a:rPr>
              <a:t>Kwa pamoja tutapata njia za kufanya kutumia ARV kuwa bora kwako.</a:t>
            </a:r>
            <a:endParaRPr lang="sw-KE" sz="1400" dirty="0">
              <a:latin typeface="Calibri" panose="020F0502020204030204" pitchFamily="34" charset="0"/>
            </a:endParaRPr>
          </a:p>
        </p:txBody>
      </p:sp>
      <p:sp>
        <p:nvSpPr>
          <p:cNvPr id="21" name="Content Placeholder 1"/>
          <p:cNvSpPr>
            <a:spLocks noGrp="1"/>
          </p:cNvSpPr>
          <p:nvPr>
            <p:ph sz="half" idx="1"/>
          </p:nvPr>
        </p:nvSpPr>
        <p:spPr>
          <a:xfrm>
            <a:off x="2250558" y="914400"/>
            <a:ext cx="6817242" cy="1828800"/>
          </a:xfrm>
        </p:spPr>
        <p:txBody>
          <a:bodyPr>
            <a:noAutofit/>
          </a:bodyPr>
          <a:lstStyle/>
          <a:p>
            <a:r>
              <a:rPr lang="en-US" sz="1600" b="1" dirty="0" smtClean="0">
                <a:latin typeface="Calibri" panose="020F0502020204030204" pitchFamily="34" charset="0"/>
              </a:rPr>
              <a:t>VIPENGELE VYA KUZUNGUMZIA:</a:t>
            </a:r>
          </a:p>
          <a:p>
            <a:pPr marL="285750" indent="-285750">
              <a:buFont typeface="Arial" panose="020B0604020202020204" pitchFamily="34" charset="0"/>
              <a:buChar char="•"/>
            </a:pPr>
            <a:r>
              <a:rPr lang="en-US" sz="1200" dirty="0" smtClean="0">
                <a:latin typeface="Calibri" panose="020F0502020204030204" pitchFamily="34" charset="0"/>
              </a:rPr>
              <a:t>Ninashukuru kwamba unaweza kuwa mwaminifu </a:t>
            </a:r>
            <a:r>
              <a:rPr lang="en-US" sz="1200" dirty="0" err="1" smtClean="0">
                <a:latin typeface="Calibri" panose="020F0502020204030204" pitchFamily="34" charset="0"/>
              </a:rPr>
              <a:t>kuhusu</a:t>
            </a:r>
            <a:r>
              <a:rPr lang="en-US" sz="1200" dirty="0" smtClean="0">
                <a:latin typeface="Calibri" panose="020F0502020204030204" pitchFamily="34" charset="0"/>
              </a:rPr>
              <a:t> </a:t>
            </a:r>
            <a:r>
              <a:rPr lang="en-US" sz="1200" dirty="0" err="1" smtClean="0">
                <a:latin typeface="Calibri" panose="020F0502020204030204" pitchFamily="34" charset="0"/>
              </a:rPr>
              <a:t>changamoto</a:t>
            </a:r>
            <a:r>
              <a:rPr lang="en-US" sz="1200" dirty="0" smtClean="0">
                <a:latin typeface="Calibri" panose="020F0502020204030204" pitchFamily="34" charset="0"/>
              </a:rPr>
              <a:t>                                                                       </a:t>
            </a:r>
            <a:r>
              <a:rPr lang="en-US" sz="1200" dirty="0" err="1" smtClean="0">
                <a:latin typeface="Calibri" panose="020F0502020204030204" pitchFamily="34" charset="0"/>
              </a:rPr>
              <a:t>za</a:t>
            </a:r>
            <a:r>
              <a:rPr lang="en-US" sz="1200" dirty="0" smtClean="0">
                <a:latin typeface="Calibri" panose="020F0502020204030204" pitchFamily="34" charset="0"/>
              </a:rPr>
              <a:t> </a:t>
            </a:r>
            <a:r>
              <a:rPr lang="en-US" sz="1200" dirty="0" err="1" smtClean="0">
                <a:latin typeface="Calibri" panose="020F0502020204030204" pitchFamily="34" charset="0"/>
              </a:rPr>
              <a:t>kutumia</a:t>
            </a:r>
            <a:r>
              <a:rPr lang="en-US" sz="1200" dirty="0" smtClean="0">
                <a:latin typeface="Calibri" panose="020F0502020204030204" pitchFamily="34" charset="0"/>
              </a:rPr>
              <a:t> ARV.</a:t>
            </a:r>
          </a:p>
          <a:p>
            <a:pPr marL="285750" indent="-285750">
              <a:buFont typeface="Arial" panose="020B0604020202020204" pitchFamily="34" charset="0"/>
              <a:buChar char="•"/>
            </a:pPr>
            <a:r>
              <a:rPr lang="en-US" sz="1200" dirty="0" smtClean="0">
                <a:latin typeface="Calibri" panose="020F0502020204030204" pitchFamily="34" charset="0"/>
              </a:rPr>
              <a:t>Ninachosikia ukisema ni… </a:t>
            </a:r>
            <a:r>
              <a:rPr lang="en-US" sz="1200" i="1" dirty="0" smtClean="0">
                <a:latin typeface="Calibri" panose="020F0502020204030204" pitchFamily="34" charset="0"/>
              </a:rPr>
              <a:t>(toa muhtasari wa changamoto na </a:t>
            </a:r>
            <a:r>
              <a:rPr lang="en-US" sz="1200" i="1" dirty="0" err="1" smtClean="0">
                <a:latin typeface="Calibri" panose="020F0502020204030204" pitchFamily="34" charset="0"/>
              </a:rPr>
              <a:t>vikwazo</a:t>
            </a:r>
            <a:r>
              <a:rPr lang="en-US" sz="1200" i="1" dirty="0" smtClean="0">
                <a:latin typeface="Calibri" panose="020F0502020204030204" pitchFamily="34" charset="0"/>
              </a:rPr>
              <a:t>                                                        vikuu).</a:t>
            </a:r>
          </a:p>
          <a:p>
            <a:pPr marL="285750" indent="-285750">
              <a:buFont typeface="Arial" panose="020B0604020202020204" pitchFamily="34" charset="0"/>
              <a:buChar char="•"/>
            </a:pPr>
            <a:r>
              <a:rPr lang="en-US" sz="1200" dirty="0" smtClean="0">
                <a:latin typeface="Calibri" panose="020F0502020204030204" pitchFamily="34" charset="0"/>
              </a:rPr>
              <a:t>Tuchunguze njia ambazo tunaweza kufanya iwe bora zaidi kwako kutumia ARV.</a:t>
            </a:r>
          </a:p>
          <a:p>
            <a:pPr marL="285750" indent="-285750">
              <a:buFont typeface="Arial" panose="020B0604020202020204" pitchFamily="34" charset="0"/>
              <a:buChar char="•"/>
            </a:pPr>
            <a:r>
              <a:rPr lang="en-US" sz="1200" dirty="0" smtClean="0">
                <a:latin typeface="Calibri" panose="020F0502020204030204" pitchFamily="34" charset="0"/>
              </a:rPr>
              <a:t>Je, una dhana zozote za jinsi ya kuifanya iwe rahisi kutumia ARV katika kukabiliana na kila kikwazo tulichojadili?</a:t>
            </a:r>
          </a:p>
          <a:p>
            <a:pPr marL="285750" indent="-285750">
              <a:buFont typeface="Arial" panose="020B0604020202020204" pitchFamily="34" charset="0"/>
              <a:buChar char="•"/>
            </a:pPr>
            <a:r>
              <a:rPr lang="en-US" sz="1200" dirty="0" smtClean="0">
                <a:latin typeface="Calibri" panose="020F0502020204030204" pitchFamily="34" charset="0"/>
              </a:rPr>
              <a:t>Kukosa zaidi ya dozi mbili au tatu kwa mwezi kunaweza kusababisha dawa kutofanya kazi vizuri.</a:t>
            </a:r>
            <a:endParaRPr lang="sw-KE" sz="1200" dirty="0">
              <a:latin typeface="Calibri" panose="020F0502020204030204" pitchFamily="34" charset="0"/>
            </a:endParaRPr>
          </a:p>
        </p:txBody>
      </p:sp>
      <p:cxnSp>
        <p:nvCxnSpPr>
          <p:cNvPr id="15" name="Straight Connector 14"/>
          <p:cNvCxnSpPr/>
          <p:nvPr/>
        </p:nvCxnSpPr>
        <p:spPr>
          <a:xfrm flipH="1">
            <a:off x="2209800" y="914400"/>
            <a:ext cx="6928" cy="19050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28600" y="5181600"/>
            <a:ext cx="1828800" cy="15240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257800"/>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28600" y="2362200"/>
            <a:ext cx="1828800" cy="265705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630686" y="2415344"/>
            <a:ext cx="1426713" cy="914400"/>
          </a:xfrm>
        </p:spPr>
        <p:txBody>
          <a:bodyPr>
            <a:normAutofit/>
          </a:bodyPr>
          <a:lstStyle/>
          <a:p>
            <a:r>
              <a:rPr lang="en-US" sz="1400" b="1" dirty="0" smtClean="0">
                <a:latin typeface="Calibri" panose="020F0502020204030204" pitchFamily="34" charset="0"/>
              </a:rPr>
              <a:t>Maagizo kwa Watoa Huduma</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82" y="2415344"/>
            <a:ext cx="389505" cy="40045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02491" y="2895600"/>
            <a:ext cx="1754909" cy="2123658"/>
          </a:xfrm>
          <a:prstGeom prst="rect">
            <a:avLst/>
          </a:prstGeom>
          <a:noFill/>
        </p:spPr>
        <p:txBody>
          <a:bodyPr wrap="square" rtlCol="0">
            <a:spAutoFit/>
          </a:bodyPr>
          <a:lstStyle/>
          <a:p>
            <a:r>
              <a:rPr lang="en-US" sz="1200" dirty="0" smtClean="0">
                <a:latin typeface="Calibri" panose="020F0502020204030204" pitchFamily="34" charset="0"/>
              </a:rPr>
              <a:t>Baada ya kutoa vidokezo, uliza kama inasaidia au kama kuna maswali: </a:t>
            </a:r>
          </a:p>
          <a:p>
            <a:pPr marL="285750" indent="-285750">
              <a:buFont typeface="Arial" panose="020B0604020202020204" pitchFamily="34" charset="0"/>
              <a:buChar char="•"/>
            </a:pPr>
            <a:r>
              <a:rPr lang="en-US" sz="1200" dirty="0" smtClean="0">
                <a:latin typeface="Calibri" panose="020F0502020204030204" pitchFamily="34" charset="0"/>
              </a:rPr>
              <a:t>"Kuna uwezekano gani unafikiria kwamba hii itakusaidia?"</a:t>
            </a:r>
          </a:p>
          <a:p>
            <a:pPr marL="285750" indent="-285750">
              <a:buFont typeface="Arial" panose="020B0604020202020204" pitchFamily="34" charset="0"/>
              <a:buChar char="•"/>
            </a:pPr>
            <a:r>
              <a:rPr lang="en-US" sz="1200" dirty="0" smtClean="0">
                <a:latin typeface="Calibri" panose="020F0502020204030204" pitchFamily="34" charset="0"/>
              </a:rPr>
              <a:t>Kuna uwezekano gani wa kujaribu…?”</a:t>
            </a:r>
          </a:p>
          <a:p>
            <a:pPr marL="285750" indent="-285750">
              <a:buFont typeface="Arial" panose="020B0604020202020204" pitchFamily="34" charset="0"/>
              <a:buChar char="•"/>
            </a:pPr>
            <a:r>
              <a:rPr lang="en-US" sz="1200" dirty="0" smtClean="0">
                <a:latin typeface="Calibri" panose="020F0502020204030204" pitchFamily="34" charset="0"/>
              </a:rPr>
              <a:t>"Ni maswali gani unayo kuhusu...?"</a:t>
            </a:r>
            <a:endParaRPr lang="sw-KE" sz="1600" dirty="0"/>
          </a:p>
        </p:txBody>
      </p:sp>
      <p:sp>
        <p:nvSpPr>
          <p:cNvPr id="22" name="Title 1"/>
          <p:cNvSpPr>
            <a:spLocks noGrp="1"/>
          </p:cNvSpPr>
          <p:nvPr>
            <p:ph type="title"/>
          </p:nvPr>
        </p:nvSpPr>
        <p:spPr>
          <a:xfrm>
            <a:off x="0" y="-3677"/>
            <a:ext cx="9144000" cy="848697"/>
          </a:xfrm>
          <a:solidFill>
            <a:schemeClr val="accent5"/>
          </a:solidFill>
        </p:spPr>
        <p:txBody>
          <a:bodyPr>
            <a:noAutofit/>
          </a:bodyPr>
          <a:lstStyle/>
          <a:p>
            <a:pPr algn="l"/>
            <a:r>
              <a:rPr lang="en-US" dirty="0" smtClean="0"/>
              <a:t>	</a:t>
            </a:r>
            <a:r>
              <a:rPr lang="en-US" sz="2800" dirty="0" smtClean="0">
                <a:solidFill>
                  <a:srgbClr val="FFFFFF"/>
                </a:solidFill>
                <a:latin typeface="Calibri" panose="020F0502020204030204" pitchFamily="34" charset="0"/>
              </a:rPr>
              <a:t>9. Vidokezo vya kuboresha kutumia ARV</a:t>
            </a: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421" y="381000"/>
            <a:ext cx="1792433" cy="1386726"/>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4097228729"/>
              </p:ext>
            </p:extLst>
          </p:nvPr>
        </p:nvGraphicFramePr>
        <p:xfrm>
          <a:off x="2286000" y="2895600"/>
          <a:ext cx="6683854" cy="3814424"/>
        </p:xfrm>
        <a:graphic>
          <a:graphicData uri="http://schemas.openxmlformats.org/drawingml/2006/table">
            <a:tbl>
              <a:tblPr firstRow="1" bandRow="1">
                <a:tableStyleId>{7DF18680-E054-41AD-8BC1-D1AEF772440D}</a:tableStyleId>
              </a:tblPr>
              <a:tblGrid>
                <a:gridCol w="1110316"/>
                <a:gridCol w="1950423"/>
                <a:gridCol w="1813819"/>
                <a:gridCol w="1809296"/>
              </a:tblGrid>
              <a:tr h="265860">
                <a:tc>
                  <a:txBody>
                    <a:bodyPr/>
                    <a:lstStyle/>
                    <a:p>
                      <a:pPr algn="ctr"/>
                      <a:r>
                        <a:rPr lang="en-US" sz="1000" dirty="0" smtClean="0">
                          <a:latin typeface="Calibri" panose="020F0502020204030204" pitchFamily="34" charset="0"/>
                        </a:rPr>
                        <a:t>VIKWAZO</a:t>
                      </a:r>
                      <a:endParaRPr lang="sw-KE" sz="1000" dirty="0">
                        <a:latin typeface="Calibri" panose="020F0502020204030204" pitchFamily="34" charset="0"/>
                      </a:endParaRPr>
                    </a:p>
                  </a:txBody>
                  <a:tcPr marL="83127" marR="83127" marT="40341" marB="40341"/>
                </a:tc>
                <a:tc gridSpan="3">
                  <a:txBody>
                    <a:bodyPr/>
                    <a:lstStyle/>
                    <a:p>
                      <a:pPr algn="ctr"/>
                      <a:r>
                        <a:rPr lang="en-US" sz="1000" dirty="0" smtClean="0">
                          <a:latin typeface="Calibri" panose="020F0502020204030204" pitchFamily="34" charset="0"/>
                        </a:rPr>
                        <a:t>HATUA ZA KUSHUGHULIKIA VIKWAZO NA KUBORESHA UTIIFU</a:t>
                      </a:r>
                      <a:endParaRPr lang="sw-KE" sz="1000" dirty="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a:p>
                  </a:txBody>
                  <a:tcPr/>
                </a:tc>
              </a:tr>
              <a:tr h="265860">
                <a:tc gridSpan="4">
                  <a:txBody>
                    <a:bodyPr/>
                    <a:lstStyle/>
                    <a:p>
                      <a:pPr algn="ctr"/>
                      <a:r>
                        <a:rPr lang="en-US" sz="1000" b="1" dirty="0" smtClean="0">
                          <a:latin typeface="Calibri" panose="020F0502020204030204" pitchFamily="34" charset="0"/>
                        </a:rPr>
                        <a:t>BINAFSI</a:t>
                      </a:r>
                      <a:endParaRPr lang="sw-KE" sz="1000" b="1" dirty="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tr>
              <a:tr h="439691">
                <a:tc>
                  <a:txBody>
                    <a:bodyPr/>
                    <a:lstStyle/>
                    <a:p>
                      <a:r>
                        <a:rPr lang="en-US" sz="1000" b="1" dirty="0" smtClean="0">
                          <a:latin typeface="Calibri" panose="020F0502020204030204" pitchFamily="34" charset="0"/>
                        </a:rPr>
                        <a:t>Kutojua</a:t>
                      </a:r>
                      <a:endParaRPr lang="sw-KE" sz="100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baseline="0" dirty="0" smtClean="0">
                          <a:latin typeface="Calibri" panose="020F0502020204030204" pitchFamily="34" charset="0"/>
                        </a:rPr>
                        <a:t>Ushauri wa kibinafsi kwa elimu msingi ya HIV /ARV</a:t>
                      </a:r>
                    </a:p>
                  </a:txBody>
                  <a:tcPr marL="83127" marR="83127" marT="40341" marB="40341"/>
                </a:tc>
                <a:tc>
                  <a:txBody>
                    <a:bodyPr/>
                    <a:lstStyle/>
                    <a:p>
                      <a:pPr marL="171450" indent="-171450">
                        <a:buFont typeface="Arial" panose="020B0604020202020204" pitchFamily="34" charset="0"/>
                        <a:buChar char="•"/>
                      </a:pPr>
                      <a:r>
                        <a:rPr lang="en-US" sz="1000" baseline="0" dirty="0" smtClean="0">
                          <a:latin typeface="Calibri" panose="020F0502020204030204" pitchFamily="34" charset="0"/>
                        </a:rPr>
                        <a:t>Ushauri wa kundi/kundi la usaidizi wa wanarika</a:t>
                      </a:r>
                    </a:p>
                  </a:txBody>
                  <a:tcPr marL="83127" marR="83127" marT="40341" marB="40341"/>
                </a:tc>
                <a:tc>
                  <a:txBody>
                    <a:bodyPr/>
                    <a:lstStyle/>
                    <a:p>
                      <a:pPr marL="171450" indent="-171450">
                        <a:buFont typeface="Arial" panose="020B0604020202020204" pitchFamily="34" charset="0"/>
                        <a:buChar char="•"/>
                      </a:pPr>
                      <a:r>
                        <a:rPr lang="en-US" sz="1000" baseline="0" dirty="0" smtClean="0">
                          <a:latin typeface="Calibri" panose="020F0502020204030204" pitchFamily="34" charset="0"/>
                        </a:rPr>
                        <a:t>Maagizo yaliyoandikwa</a:t>
                      </a:r>
                    </a:p>
                  </a:txBody>
                  <a:tcPr marL="83127" marR="83127" marT="40341" marB="40341"/>
                </a:tc>
              </a:tr>
              <a:tr h="1142380">
                <a:tc>
                  <a:txBody>
                    <a:bodyPr/>
                    <a:lstStyle/>
                    <a:p>
                      <a:r>
                        <a:rPr lang="en-US" sz="1000" b="1" dirty="0" smtClean="0">
                          <a:latin typeface="Calibri" panose="020F0502020204030204" pitchFamily="34" charset="0"/>
                        </a:rPr>
                        <a:t>Madhara</a:t>
                      </a:r>
                      <a:endParaRPr lang="sw-KE" sz="100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Kichefuchefu</a:t>
                      </a:r>
                      <a:r>
                        <a:t> </a:t>
                      </a:r>
                      <a:r>
                        <a:rPr lang="en-US" sz="1000" baseline="0" dirty="0" smtClean="0">
                          <a:latin typeface="Calibri" panose="020F0502020204030204" pitchFamily="34" charset="0"/>
                          <a:sym typeface="Wingdings" panose="05000000000000000000" pitchFamily="2" charset="2"/>
                        </a:rPr>
                        <a:t> meza na chakula, dawa ya kuzuia kutapika</a:t>
                      </a:r>
                    </a:p>
                    <a:p>
                      <a:pPr marL="171450" indent="-171450">
                        <a:buFont typeface="Arial" panose="020B0604020202020204" pitchFamily="34" charset="0"/>
                        <a:buChar char="•"/>
                      </a:pPr>
                      <a:r>
                        <a:rPr lang="en-US" sz="1000" baseline="0" dirty="0" smtClean="0">
                          <a:latin typeface="Calibri" panose="020F0502020204030204" pitchFamily="34" charset="0"/>
                          <a:sym typeface="Wingdings" panose="05000000000000000000" pitchFamily="2" charset="2"/>
                        </a:rPr>
                        <a:t>Maumivu ya kichwa  paracetamol, tathmini kama kuna homa ya uti wa mgongo. </a:t>
                      </a:r>
                      <a:endParaRPr lang="sw-KE" sz="1000" dirty="0" smtClean="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Kuhara</a:t>
                      </a:r>
                      <a:r>
                        <a:t> </a:t>
                      </a:r>
                      <a:r>
                        <a:rPr lang="en-US" sz="1000" baseline="0" dirty="0" smtClean="0">
                          <a:latin typeface="Calibri" panose="020F0502020204030204" pitchFamily="34" charset="0"/>
                          <a:sym typeface="Wingdings" panose="05000000000000000000" pitchFamily="2" charset="2"/>
                        </a:rPr>
                        <a:t> tumia dawa ya kuzuia kuhara ikiwa hakuna maambukizo, kunywa maji</a:t>
                      </a:r>
                    </a:p>
                    <a:p>
                      <a:pPr marL="171450" indent="-171450">
                        <a:buFont typeface="Arial" panose="020B0604020202020204" pitchFamily="34" charset="0"/>
                        <a:buChar char="•"/>
                      </a:pPr>
                      <a:r>
                        <a:rPr lang="en-US" sz="1000" baseline="0" dirty="0" smtClean="0">
                          <a:latin typeface="Calibri" panose="020F0502020204030204" pitchFamily="34" charset="0"/>
                          <a:sym typeface="Wingdings" panose="05000000000000000000" pitchFamily="2" charset="2"/>
                        </a:rPr>
                        <a:t>Uchovu  kagua Hgb, zingatia dawa mbadala ikiwa unatumia AZT</a:t>
                      </a:r>
                      <a:endParaRPr lang="sw-KE" sz="1000" dirty="0" smtClean="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Wasiwasi/hofu</a:t>
                      </a:r>
                      <a:r>
                        <a:rPr lang="en-US" sz="1000" dirty="0" smtClean="0">
                          <a:latin typeface="Calibri" panose="020F0502020204030204" pitchFamily="34" charset="0"/>
                          <a:sym typeface="Wingdings" panose="05000000000000000000" pitchFamily="2" charset="2"/>
                        </a:rPr>
                        <a:t> meza kabla ya kulala</a:t>
                      </a:r>
                      <a:endParaRPr lang="sw-KE" sz="1000" dirty="0" smtClean="0">
                        <a:latin typeface="Calibri" panose="020F0502020204030204" pitchFamily="34" charset="0"/>
                      </a:endParaRPr>
                    </a:p>
                  </a:txBody>
                  <a:tcPr marL="83127" marR="83127" marT="40341" marB="40341"/>
                </a:tc>
              </a:tr>
              <a:tr h="990658">
                <a:tc>
                  <a:txBody>
                    <a:bodyPr/>
                    <a:lstStyle/>
                    <a:p>
                      <a:r>
                        <a:rPr lang="en-US" sz="1000" b="1" dirty="0" smtClean="0">
                          <a:latin typeface="Calibri" panose="020F0502020204030204" pitchFamily="34" charset="0"/>
                        </a:rPr>
                        <a:t>Kusahau</a:t>
                      </a:r>
                      <a:endParaRPr lang="sw-KE" sz="100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Kipangia dawa (k.m. kikasha cha vidonge)</a:t>
                      </a:r>
                    </a:p>
                    <a:p>
                      <a:pPr marL="171450" indent="-171450">
                        <a:buFont typeface="Arial" panose="020B0604020202020204" pitchFamily="34" charset="0"/>
                        <a:buChar char="•"/>
                      </a:pPr>
                      <a:r>
                        <a:rPr lang="en-US" sz="1000" baseline="0" dirty="0" smtClean="0">
                          <a:latin typeface="Calibri" panose="020F0502020204030204" pitchFamily="34" charset="0"/>
                        </a:rPr>
                        <a:t>Rafiki au mtu wa kukusaidia katika matibabu</a:t>
                      </a:r>
                    </a:p>
                    <a:p>
                      <a:pPr marL="171450" indent="-171450">
                        <a:buFont typeface="Arial" panose="020B0604020202020204" pitchFamily="34" charset="0"/>
                        <a:buChar char="•"/>
                      </a:pPr>
                      <a:r>
                        <a:rPr lang="en-US" sz="1000" baseline="0" dirty="0" smtClean="0">
                          <a:latin typeface="Calibri" panose="020F0502020204030204" pitchFamily="34" charset="0"/>
                        </a:rPr>
                        <a:t>Matibabu Yanayosimamiwa Moja kwa Moja</a:t>
                      </a:r>
                      <a:endParaRPr lang="sw-KE"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Ratiba inayoonekana ya dawa (k.m. kalenda, jarida/taarifa)</a:t>
                      </a:r>
                    </a:p>
                    <a:p>
                      <a:pPr marL="171450" indent="-171450">
                        <a:buFont typeface="Arial" panose="020B0604020202020204" pitchFamily="34" charset="0"/>
                        <a:buChar char="•"/>
                      </a:pPr>
                      <a:r>
                        <a:rPr lang="en-US" sz="1000" dirty="0" smtClean="0">
                          <a:latin typeface="Calibri" panose="020F0502020204030204" pitchFamily="34" charset="0"/>
                        </a:rPr>
                        <a:t>Hesabu ya vidonge katika kikao kinachofuata</a:t>
                      </a:r>
                      <a:endParaRPr lang="sw-KE"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Vifaa vya kukumbusha (k.m simu, SMS, kengele)</a:t>
                      </a:r>
                    </a:p>
                    <a:p>
                      <a:pPr marL="171450" indent="-171450">
                        <a:buFont typeface="Arial" panose="020B0604020202020204" pitchFamily="34" charset="0"/>
                        <a:buChar char="•"/>
                      </a:pPr>
                      <a:r>
                        <a:rPr lang="en-US" sz="1000" baseline="0" dirty="0" smtClean="0">
                          <a:latin typeface="Calibri" panose="020F0502020204030204" pitchFamily="34" charset="0"/>
                        </a:rPr>
                        <a:t>Meza dawa kwa kuchelewa, usiruke kumeza dawa</a:t>
                      </a:r>
                      <a:endParaRPr lang="sw-KE" sz="1000" dirty="0">
                        <a:latin typeface="Calibri" panose="020F0502020204030204" pitchFamily="34" charset="0"/>
                      </a:endParaRPr>
                    </a:p>
                  </a:txBody>
                  <a:tcPr marL="83127" marR="83127" marT="40341" marB="40341"/>
                </a:tc>
              </a:tr>
              <a:tr h="265860">
                <a:tc>
                  <a:txBody>
                    <a:bodyPr/>
                    <a:lstStyle/>
                    <a:p>
                      <a:r>
                        <a:rPr lang="en-US" sz="1000" b="1" dirty="0" smtClean="0">
                          <a:latin typeface="Calibri" panose="020F0502020204030204" pitchFamily="34" charset="0"/>
                        </a:rPr>
                        <a:t>Kuhisi vizuri</a:t>
                      </a:r>
                      <a:endParaRPr lang="sw-KE" sz="100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ELimu msingi ya HIV/ARV</a:t>
                      </a:r>
                    </a:p>
                  </a:txBody>
                  <a:tcPr marL="83127" marR="83127" marT="40341" marB="40341"/>
                </a:tc>
                <a:tc>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r>
              <a:tr h="439691">
                <a:tc>
                  <a:txBody>
                    <a:bodyPr/>
                    <a:lstStyle/>
                    <a:p>
                      <a:r>
                        <a:rPr lang="en-US" sz="1000" b="1" dirty="0" smtClean="0">
                          <a:latin typeface="Calibri" panose="020F0502020204030204" pitchFamily="34" charset="0"/>
                        </a:rPr>
                        <a:t>Ugonjwa wa kimwili</a:t>
                      </a:r>
                      <a:endParaRPr lang="sw-KE" sz="100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Huduma ya matibabu ili kushughulikia magonjwa sugu</a:t>
                      </a: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Matibabu Yanayosimamiwa Moja kwa Moja</a:t>
                      </a:r>
                      <a:endParaRPr lang="sw-KE"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00" dirty="0" smtClean="0">
                          <a:latin typeface="Calibri" panose="020F0502020204030204" pitchFamily="34" charset="0"/>
                        </a:rPr>
                        <a:t>Rafiki wa kusaidia na matibabu</a:t>
                      </a:r>
                      <a:endParaRPr lang="sw-KE" sz="1000" dirty="0">
                        <a:latin typeface="Calibri" panose="020F0502020204030204" pitchFamily="34" charset="0"/>
                      </a:endParaRPr>
                    </a:p>
                  </a:txBody>
                  <a:tcPr marL="83127" marR="83127" marT="40341" marB="40341"/>
                </a:tc>
              </a:tr>
            </a:tbl>
          </a:graphicData>
        </a:graphic>
      </p:graphicFrame>
      <p:sp>
        <p:nvSpPr>
          <p:cNvPr id="16" name="Content Placeholder 1"/>
          <p:cNvSpPr>
            <a:spLocks noGrp="1"/>
          </p:cNvSpPr>
          <p:nvPr>
            <p:ph sz="half" idx="1"/>
          </p:nvPr>
        </p:nvSpPr>
        <p:spPr>
          <a:xfrm>
            <a:off x="228600" y="5181600"/>
            <a:ext cx="1828800" cy="1524000"/>
          </a:xfrm>
        </p:spPr>
        <p:txBody>
          <a:bodyPr>
            <a:normAutofit fontScale="40000" lnSpcReduction="20000"/>
          </a:bodyPr>
          <a:lstStyle/>
          <a:p>
            <a:r>
              <a:rPr lang="en-US" dirty="0" smtClean="0"/>
              <a:t>	</a:t>
            </a:r>
            <a:r>
              <a:rPr dirty="0" smtClean="0"/>
              <a:t>    </a:t>
            </a:r>
          </a:p>
          <a:p>
            <a:r>
              <a:rPr lang="en-US" dirty="0" smtClean="0"/>
              <a:t>	</a:t>
            </a:r>
            <a:r>
              <a:rPr dirty="0" smtClean="0"/>
              <a:t> </a:t>
            </a:r>
            <a:r>
              <a:rPr lang="en-US" sz="3800" b="1" dirty="0" smtClean="0">
                <a:latin typeface="Calibri" panose="020F0502020204030204" pitchFamily="34" charset="0"/>
              </a:rPr>
              <a:t>  Hati</a:t>
            </a:r>
          </a:p>
          <a:p>
            <a:endParaRPr lang="sw-KE" sz="2300" b="1" dirty="0" smtClean="0">
              <a:latin typeface="Calibri" panose="020F0502020204030204" pitchFamily="34" charset="0"/>
            </a:endParaRPr>
          </a:p>
          <a:p>
            <a:r>
              <a:rPr lang="en-US" sz="2800" dirty="0" smtClean="0">
                <a:latin typeface="Calibri" panose="020F0502020204030204" pitchFamily="34" charset="0"/>
              </a:rPr>
              <a:t>Andika hatua zilizopangwa za kushughulikia vikwazo vilivyotambuliwa na mgonjwa kwenye</a:t>
            </a:r>
            <a:r>
              <a:rPr lang="en-US" sz="2800" b="1" dirty="0" smtClean="0">
                <a:latin typeface="Calibri" panose="020F0502020204030204" pitchFamily="34" charset="0"/>
              </a:rPr>
              <a:t> Zana Iliyoimarishwa ya Mpango wa Utiifu.</a:t>
            </a:r>
            <a:endParaRPr lang="sw-KE" sz="2800" dirty="0" smtClean="0">
              <a:latin typeface="Calibri" panose="020F0502020204030204" pitchFamily="34" charset="0"/>
            </a:endParaRPr>
          </a:p>
        </p:txBody>
      </p:sp>
    </p:spTree>
    <p:extLst>
      <p:ext uri="{BB962C8B-B14F-4D97-AF65-F5344CB8AC3E}">
        <p14:creationId xmlns:p14="http://schemas.microsoft.com/office/powerpoint/2010/main" val="1449307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en-US" dirty="0" smtClean="0"/>
              <a:t>	</a:t>
            </a:r>
            <a:r>
              <a:rPr lang="en-US" sz="2800" dirty="0" smtClean="0">
                <a:solidFill>
                  <a:srgbClr val="FFFFFF"/>
                </a:solidFill>
                <a:latin typeface="Calibri" panose="020F0502020204030204" pitchFamily="34" charset="0"/>
              </a:rPr>
              <a:t>10. Vidokezo vya kuboresha kutumia ARV</a:t>
            </a: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Kwa pamoja tutapata njia za kufanya kutumia ARV kuwa bora kwako.</a:t>
            </a:r>
            <a:endParaRPr lang="sw-KE" sz="2000" dirty="0">
              <a:latin typeface="Calibri" panose="020F05020202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67" y="1314898"/>
            <a:ext cx="7445633" cy="450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8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2126673"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Kwa pamoja tutapata njia za kufanya kutumia ARV kuwa bora kwako.</a:t>
            </a:r>
            <a:endParaRPr lang="sw-KE" sz="1600" dirty="0">
              <a:latin typeface="Calibri" panose="020F0502020204030204" pitchFamily="34" charset="0"/>
            </a:endParaRPr>
          </a:p>
        </p:txBody>
      </p:sp>
      <p:cxnSp>
        <p:nvCxnSpPr>
          <p:cNvPr id="15" name="Straight Connector 14"/>
          <p:cNvCxnSpPr/>
          <p:nvPr/>
        </p:nvCxnSpPr>
        <p:spPr>
          <a:xfrm flipH="1">
            <a:off x="2209800" y="1066800"/>
            <a:ext cx="6927" cy="15240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28600" y="5486400"/>
            <a:ext cx="1981200" cy="12192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5486400"/>
            <a:ext cx="397246" cy="3057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28600" y="2743200"/>
            <a:ext cx="1981200" cy="25908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685800" y="2819400"/>
            <a:ext cx="1524000" cy="914400"/>
          </a:xfrm>
        </p:spPr>
        <p:txBody>
          <a:bodyPr>
            <a:normAutofit/>
          </a:bodyPr>
          <a:lstStyle/>
          <a:p>
            <a:r>
              <a:rPr lang="en-US" sz="1500" b="1" dirty="0" smtClean="0">
                <a:latin typeface="Calibri" panose="020F0502020204030204" pitchFamily="34" charset="0"/>
              </a:rPr>
              <a:t>Maagizo kwa Watoa Huduma</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95" y="2819400"/>
            <a:ext cx="389505" cy="40045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02491" y="3395008"/>
            <a:ext cx="1907309" cy="1938992"/>
          </a:xfrm>
          <a:prstGeom prst="rect">
            <a:avLst/>
          </a:prstGeom>
          <a:noFill/>
        </p:spPr>
        <p:txBody>
          <a:bodyPr wrap="square" rtlCol="0">
            <a:spAutoFit/>
          </a:bodyPr>
          <a:lstStyle/>
          <a:p>
            <a:r>
              <a:rPr lang="en-US" sz="1200" b="1" dirty="0" smtClean="0">
                <a:latin typeface="Calibri" panose="020F0502020204030204" pitchFamily="34" charset="0"/>
              </a:rPr>
              <a:t>Shirikianeni ili kupata hatua, kwa mfano:</a:t>
            </a:r>
          </a:p>
          <a:p>
            <a:endParaRPr lang="sw-KE" sz="1200" b="1" dirty="0" smtClean="0">
              <a:latin typeface="Calibri" panose="020F0502020204030204" pitchFamily="34" charset="0"/>
            </a:endParaRPr>
          </a:p>
          <a:p>
            <a:pPr marL="285750" indent="-285750">
              <a:buFont typeface="Arial" panose="020B0604020202020204" pitchFamily="34" charset="0"/>
              <a:buChar char="•"/>
            </a:pPr>
            <a:r>
              <a:rPr lang="en-US" sz="1200" dirty="0" smtClean="0">
                <a:latin typeface="Calibri" panose="020F0502020204030204" pitchFamily="34" charset="0"/>
              </a:rPr>
              <a:t>"Ni nini tayari umejaribu?"</a:t>
            </a:r>
          </a:p>
          <a:p>
            <a:pPr marL="285750" indent="-285750">
              <a:buFont typeface="Arial" panose="020B0604020202020204" pitchFamily="34" charset="0"/>
              <a:buChar char="•"/>
            </a:pPr>
            <a:r>
              <a:rPr lang="en-US" sz="1200" dirty="0" smtClean="0">
                <a:latin typeface="Calibri" panose="020F0502020204030204" pitchFamily="34" charset="0"/>
              </a:rPr>
              <a:t>"Umefikiria sana kuhusu suala hili, kuna njia gani nyingine za kutatua tatizo hili?"</a:t>
            </a:r>
            <a:endParaRPr lang="sw-KE" sz="1600" dirty="0"/>
          </a:p>
        </p:txBody>
      </p:sp>
      <p:sp>
        <p:nvSpPr>
          <p:cNvPr id="22" name="Title 1"/>
          <p:cNvSpPr>
            <a:spLocks noGrp="1"/>
          </p:cNvSpPr>
          <p:nvPr>
            <p:ph type="title"/>
          </p:nvPr>
        </p:nvSpPr>
        <p:spPr>
          <a:xfrm>
            <a:off x="0" y="-3677"/>
            <a:ext cx="9144000" cy="848697"/>
          </a:xfrm>
          <a:solidFill>
            <a:schemeClr val="accent5"/>
          </a:solidFill>
        </p:spPr>
        <p:txBody>
          <a:bodyPr>
            <a:noAutofit/>
          </a:bodyPr>
          <a:lstStyle/>
          <a:p>
            <a:pPr algn="l"/>
            <a:r>
              <a:rPr lang="en-US" dirty="0" smtClean="0"/>
              <a:t>	</a:t>
            </a:r>
            <a:r>
              <a:rPr lang="en-US" sz="2800" dirty="0" smtClean="0">
                <a:solidFill>
                  <a:srgbClr val="FFFFFF"/>
                </a:solidFill>
                <a:latin typeface="Calibri" panose="020F0502020204030204" pitchFamily="34" charset="0"/>
              </a:rPr>
              <a:t>10. Vidokezo vya kuboresha kutumia ARV</a:t>
            </a: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421" y="381000"/>
            <a:ext cx="1792433" cy="1386726"/>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2055352640"/>
              </p:ext>
            </p:extLst>
          </p:nvPr>
        </p:nvGraphicFramePr>
        <p:xfrm>
          <a:off x="2362201" y="1905000"/>
          <a:ext cx="6607652" cy="4903698"/>
        </p:xfrm>
        <a:graphic>
          <a:graphicData uri="http://schemas.openxmlformats.org/drawingml/2006/table">
            <a:tbl>
              <a:tblPr firstRow="1" bandRow="1">
                <a:tableStyleId>{7DF18680-E054-41AD-8BC1-D1AEF772440D}</a:tableStyleId>
              </a:tblPr>
              <a:tblGrid>
                <a:gridCol w="1390261"/>
                <a:gridCol w="1635584"/>
                <a:gridCol w="1793139"/>
                <a:gridCol w="1788668"/>
              </a:tblGrid>
              <a:tr h="225875">
                <a:tc>
                  <a:txBody>
                    <a:bodyPr/>
                    <a:lstStyle/>
                    <a:p>
                      <a:pPr algn="ctr"/>
                      <a:r>
                        <a:rPr lang="en-US" sz="1000" dirty="0" smtClean="0">
                          <a:latin typeface="Calibri" panose="020F0502020204030204" pitchFamily="34" charset="0"/>
                        </a:rPr>
                        <a:t>VIKWAZO</a:t>
                      </a:r>
                      <a:endParaRPr lang="sw-KE" sz="1000" dirty="0">
                        <a:latin typeface="Calibri" panose="020F0502020204030204" pitchFamily="34" charset="0"/>
                      </a:endParaRPr>
                    </a:p>
                  </a:txBody>
                  <a:tcPr marL="83127" marR="83127" marT="40341" marB="40341"/>
                </a:tc>
                <a:tc gridSpan="3">
                  <a:txBody>
                    <a:bodyPr/>
                    <a:lstStyle/>
                    <a:p>
                      <a:pPr algn="ctr"/>
                      <a:r>
                        <a:rPr lang="en-US" sz="1000" dirty="0" smtClean="0">
                          <a:latin typeface="Calibri" panose="020F0502020204030204" pitchFamily="34" charset="0"/>
                        </a:rPr>
                        <a:t>HATUA ZA KUSHUGHULIKIA VIKWAZO NA KUBORESHA UTIIFU</a:t>
                      </a:r>
                      <a:endParaRPr lang="sw-KE" sz="1000" dirty="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a:p>
                  </a:txBody>
                  <a:tcPr/>
                </a:tc>
              </a:tr>
              <a:tr h="233260">
                <a:tc gridSpan="4">
                  <a:txBody>
                    <a:bodyPr/>
                    <a:lstStyle/>
                    <a:p>
                      <a:pPr algn="ctr"/>
                      <a:r>
                        <a:rPr lang="en-US" sz="1050" b="1" dirty="0" smtClean="0">
                          <a:latin typeface="Calibri" panose="020F0502020204030204" pitchFamily="34" charset="0"/>
                        </a:rPr>
                        <a:t>BINAFSI (inaendelea)</a:t>
                      </a:r>
                      <a:endParaRPr lang="sw-KE" sz="1050" b="1" dirty="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tr>
              <a:tr h="543404">
                <a:tc>
                  <a:txBody>
                    <a:bodyPr/>
                    <a:lstStyle/>
                    <a:p>
                      <a:r>
                        <a:rPr lang="en-US" sz="1050" b="1" dirty="0" smtClean="0">
                          <a:latin typeface="Calibri" panose="020F0502020204030204" pitchFamily="34" charset="0"/>
                        </a:rPr>
                        <a:t>Mfadhaiko</a:t>
                      </a:r>
                      <a:endParaRPr lang="sw-KE" sz="105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Uchunguzi na udhibiti wa mfadhaiko</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baseline="0" dirty="0" smtClean="0">
                          <a:latin typeface="Calibri" panose="020F0502020204030204" pitchFamily="34" charset="0"/>
                        </a:rPr>
                        <a:t>Ushauri wa kibinafsi</a:t>
                      </a:r>
                    </a:p>
                    <a:p>
                      <a:pPr marL="171450" indent="-171450">
                        <a:buFont typeface="Arial" panose="020B0604020202020204" pitchFamily="34" charset="0"/>
                        <a:buChar char="•"/>
                      </a:pPr>
                      <a:r>
                        <a:rPr lang="en-US" sz="1050" baseline="0" dirty="0" smtClean="0">
                          <a:latin typeface="Calibri" panose="020F0502020204030204" pitchFamily="34" charset="0"/>
                        </a:rPr>
                        <a:t>Kundi la msaada wa wanarika</a:t>
                      </a:r>
                    </a:p>
                  </a:txBody>
                  <a:tcPr marL="83127" marR="83127" marT="40341" marB="40341"/>
                </a:tc>
                <a:tc>
                  <a:txBody>
                    <a:bodyPr/>
                    <a:lstStyle/>
                    <a:p>
                      <a:pPr marL="171450" indent="-171450">
                        <a:buFont typeface="Arial" panose="020B0604020202020204" pitchFamily="34" charset="0"/>
                        <a:buChar char="•"/>
                      </a:pPr>
                      <a:r>
                        <a:rPr lang="en-US" sz="1050" baseline="0" dirty="0" smtClean="0">
                          <a:latin typeface="Calibri" panose="020F0502020204030204" pitchFamily="34" charset="0"/>
                        </a:rPr>
                        <a:t>Rafiki wa kusaidia na matibabu</a:t>
                      </a:r>
                    </a:p>
                  </a:txBody>
                  <a:tcPr marL="83127" marR="83127" marT="40341" marB="40341"/>
                </a:tc>
              </a:tr>
              <a:tr h="499098">
                <a:tc>
                  <a:txBody>
                    <a:bodyPr/>
                    <a:lstStyle/>
                    <a:p>
                      <a:r>
                        <a:rPr lang="en-US" sz="1050" b="1" dirty="0" smtClean="0">
                          <a:latin typeface="Calibri" panose="020F0502020204030204" pitchFamily="34" charset="0"/>
                        </a:rPr>
                        <a:t>Mzigo wa vidonge</a:t>
                      </a:r>
                      <a:endParaRPr lang="sw-KE" sz="1050" b="1" dirty="0">
                        <a:latin typeface="Calibri" panose="020F0502020204030204" pitchFamily="34" charset="0"/>
                      </a:endParaRPr>
                    </a:p>
                  </a:txBody>
                  <a:tcPr marL="83127" marR="83127" marT="40341" marB="40341"/>
                </a:tc>
                <a:tc gridSpan="3">
                  <a:txBody>
                    <a:bodyPr/>
                    <a:lstStyle/>
                    <a:p>
                      <a:pPr marL="171450" indent="-171450">
                        <a:buFont typeface="Arial" panose="020B0604020202020204" pitchFamily="34" charset="0"/>
                        <a:buChar char="•"/>
                      </a:pPr>
                      <a:r>
                        <a:rPr lang="en-US" sz="1050" dirty="0" smtClean="0">
                          <a:latin typeface="Calibri" panose="020F0502020204030204" pitchFamily="34" charset="0"/>
                        </a:rPr>
                        <a:t>Badilisha kwa mchanganyiko uliyowekwa wa dozi au dozi ya mara moja kwa siku ikiwa inawezekana</a:t>
                      </a:r>
                      <a:r>
                        <a:rPr sz="1800"/>
                        <a:t> </a:t>
                      </a:r>
                      <a:endParaRPr lang="sw-KE" sz="1050" dirty="0">
                        <a:latin typeface="Calibri" panose="020F0502020204030204" pitchFamily="34" charset="0"/>
                      </a:endParaRPr>
                    </a:p>
                  </a:txBody>
                  <a:tcPr marL="83127" marR="83127" marT="40341" marB="40341"/>
                </a:tc>
                <a:tc hMerge="1">
                  <a:txBody>
                    <a:bodyPr/>
                    <a:lstStyle/>
                    <a:p>
                      <a:pPr marL="171450" indent="-171450">
                        <a:buFont typeface="Arial" panose="020B0604020202020204" pitchFamily="34" charset="0"/>
                        <a:buChar char="•"/>
                      </a:pPr>
                      <a:endParaRPr lang="en-US" sz="1100" dirty="0" smtClean="0">
                        <a:latin typeface="Calibri" panose="020F0502020204030204" pitchFamily="34" charset="0"/>
                      </a:endParaRPr>
                    </a:p>
                  </a:txBody>
                  <a:tcPr/>
                </a:tc>
                <a:tc hMerge="1">
                  <a:txBody>
                    <a:bodyPr/>
                    <a:lstStyle/>
                    <a:p>
                      <a:pPr marL="171450" indent="-171450">
                        <a:buFont typeface="Arial" panose="020B0604020202020204" pitchFamily="34" charset="0"/>
                        <a:buChar char="•"/>
                      </a:pPr>
                      <a:endParaRPr lang="en-US" sz="1100" dirty="0" smtClean="0">
                        <a:latin typeface="Calibri" panose="020F0502020204030204" pitchFamily="34" charset="0"/>
                      </a:endParaRPr>
                    </a:p>
                  </a:txBody>
                  <a:tcPr/>
                </a:tc>
              </a:tr>
              <a:tr h="388332">
                <a:tc>
                  <a:txBody>
                    <a:bodyPr/>
                    <a:lstStyle/>
                    <a:p>
                      <a:r>
                        <a:rPr lang="en-US" sz="1050" b="1" dirty="0" smtClean="0">
                          <a:latin typeface="Calibri" panose="020F0502020204030204" pitchFamily="34" charset="0"/>
                        </a:rPr>
                        <a:t>Kupoteza/vidonge kuisha</a:t>
                      </a:r>
                      <a:endParaRPr lang="sw-KE" sz="105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Mgao wa ziada wa vidonge</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Kundi la kuchukua dawa</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Elimisha mgonjwa kuarifu kituo kama itafanyika</a:t>
                      </a:r>
                      <a:endParaRPr lang="sw-KE" sz="1050" dirty="0">
                        <a:latin typeface="Calibri" panose="020F0502020204030204" pitchFamily="34" charset="0"/>
                      </a:endParaRPr>
                    </a:p>
                  </a:txBody>
                  <a:tcPr marL="83127" marR="83127" marT="40341" marB="40341"/>
                </a:tc>
              </a:tr>
              <a:tr h="388332">
                <a:tc>
                  <a:txBody>
                    <a:bodyPr/>
                    <a:lstStyle/>
                    <a:p>
                      <a:r>
                        <a:rPr lang="en-US" sz="1050" b="1" dirty="0" smtClean="0">
                          <a:latin typeface="Calibri" panose="020F0502020204030204" pitchFamily="34" charset="0"/>
                        </a:rPr>
                        <a:t>Matatizo ya usafiri</a:t>
                      </a:r>
                      <a:endParaRPr lang="sw-KE" sz="105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Kundi la kuchukua dawa</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Mgao wa miezi mitatu kama inawezekana</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Kundi la ART</a:t>
                      </a:r>
                      <a:endParaRPr lang="sw-KE" sz="1050" dirty="0">
                        <a:latin typeface="Calibri" panose="020F0502020204030204" pitchFamily="34" charset="0"/>
                      </a:endParaRPr>
                    </a:p>
                  </a:txBody>
                  <a:tcPr marL="83127" marR="83127" marT="40341" marB="40341"/>
                </a:tc>
              </a:tr>
              <a:tr h="543404">
                <a:tc>
                  <a:txBody>
                    <a:bodyPr/>
                    <a:lstStyle/>
                    <a:p>
                      <a:r>
                        <a:rPr lang="en-US" sz="1050" b="1" dirty="0" smtClean="0">
                          <a:latin typeface="Calibri" panose="020F0502020204030204" pitchFamily="34" charset="0"/>
                        </a:rPr>
                        <a:t>Imani za afya</a:t>
                      </a:r>
                      <a:endParaRPr lang="sw-KE" sz="105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Ushauri wa kibinafsi kwa elimu msingi ya HIV /ARV</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Ushauri wa kundi</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Kundi la msaada wa wanarika</a:t>
                      </a:r>
                      <a:endParaRPr lang="sw-KE" sz="1050" dirty="0">
                        <a:latin typeface="Calibri" panose="020F0502020204030204" pitchFamily="34" charset="0"/>
                      </a:endParaRPr>
                    </a:p>
                  </a:txBody>
                  <a:tcPr marL="83127" marR="83127" marT="40341" marB="40341"/>
                </a:tc>
              </a:tr>
              <a:tr h="1163693">
                <a:tc>
                  <a:txBody>
                    <a:bodyPr/>
                    <a:lstStyle/>
                    <a:p>
                      <a:r>
                        <a:rPr lang="en-US" sz="1050" b="1" dirty="0" smtClean="0">
                          <a:latin typeface="Calibri" panose="020F0502020204030204" pitchFamily="34" charset="0"/>
                        </a:rPr>
                        <a:t>Ugumu wa kupanga</a:t>
                      </a:r>
                      <a:endParaRPr lang="sw-KE" sz="105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Elimu (k.m. changanya na utaratibu wa kila siku kama vile wakati wa kulala au kusugua meno)</a:t>
                      </a:r>
                    </a:p>
                    <a:p>
                      <a:pPr marL="171450" indent="-171450">
                        <a:buFont typeface="Arial" panose="020B0604020202020204" pitchFamily="34" charset="0"/>
                        <a:buChar char="•"/>
                      </a:pPr>
                      <a:r>
                        <a:rPr lang="en-US" sz="1050" baseline="0" dirty="0" smtClean="0">
                          <a:latin typeface="Calibri" panose="020F0502020204030204" pitchFamily="34" charset="0"/>
                        </a:rPr>
                        <a:t>Mgao wa miezi mitatu kama inawezekana</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Vifaa vya kukumbusha (k.m simu, SMS, kengele)</a:t>
                      </a:r>
                    </a:p>
                    <a:p>
                      <a:pPr marL="171450" indent="-171450">
                        <a:buFont typeface="Arial" panose="020B0604020202020204" pitchFamily="34" charset="0"/>
                        <a:buChar char="•"/>
                      </a:pPr>
                      <a:r>
                        <a:rPr lang="en-US" sz="1050" baseline="0" dirty="0" smtClean="0">
                          <a:latin typeface="Calibri" panose="020F0502020204030204" pitchFamily="34" charset="0"/>
                        </a:rPr>
                        <a:t>Kundi la ART</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Rafiki wa kusaidia na matibabu</a:t>
                      </a:r>
                    </a:p>
                    <a:p>
                      <a:pPr marL="171450" indent="-171450">
                        <a:buFont typeface="Arial" panose="020B0604020202020204" pitchFamily="34" charset="0"/>
                        <a:buChar char="•"/>
                      </a:pPr>
                      <a:r>
                        <a:rPr lang="en-US" sz="1050" dirty="0" smtClean="0">
                          <a:latin typeface="Calibri" panose="020F0502020204030204" pitchFamily="34" charset="0"/>
                        </a:rPr>
                        <a:t>Weka vidonge vichache vya ARV katika maeneo tofauti (k.m. kazini) ili kufikia kwa urahisi</a:t>
                      </a:r>
                      <a:endParaRPr lang="sw-KE" sz="1050" dirty="0">
                        <a:latin typeface="Calibri" panose="020F0502020204030204" pitchFamily="34" charset="0"/>
                      </a:endParaRPr>
                    </a:p>
                  </a:txBody>
                  <a:tcPr marL="83127" marR="83127" marT="40341" marB="40341"/>
                </a:tc>
              </a:tr>
              <a:tr h="791142">
                <a:tc>
                  <a:txBody>
                    <a:bodyPr/>
                    <a:lstStyle/>
                    <a:p>
                      <a:r>
                        <a:rPr lang="en-US" sz="1050" b="1" dirty="0" smtClean="0">
                          <a:latin typeface="Calibri" panose="020F0502020204030204" pitchFamily="34" charset="0"/>
                        </a:rPr>
                        <a:t>Matumizi ya pombe au dawa za kulevya</a:t>
                      </a:r>
                      <a:endParaRPr lang="sw-KE" sz="1050" b="1"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Matibabu mbadala ya Opioid</a:t>
                      </a:r>
                    </a:p>
                    <a:p>
                      <a:pPr marL="171450" indent="-171450">
                        <a:buFont typeface="Arial" panose="020B0604020202020204" pitchFamily="34" charset="0"/>
                        <a:buChar char="•"/>
                      </a:pPr>
                      <a:r>
                        <a:rPr lang="en-US" sz="1050" baseline="0" dirty="0" smtClean="0">
                          <a:latin typeface="Calibri" panose="020F0502020204030204" pitchFamily="34" charset="0"/>
                        </a:rPr>
                        <a:t>Ushauri wa kibinafsi</a:t>
                      </a:r>
                      <a:endParaRPr lang="sw-KE" sz="1050" dirty="0" smtClean="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Matibabu Yanayosimamiwa Moja kwa Moja</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Kundi la msaada wa wanarika</a:t>
                      </a:r>
                      <a:endParaRPr lang="sw-KE" sz="1050" dirty="0">
                        <a:latin typeface="Calibri" panose="020F0502020204030204" pitchFamily="34" charset="0"/>
                      </a:endParaRPr>
                    </a:p>
                  </a:txBody>
                  <a:tcPr marL="83127" marR="83127" marT="40341" marB="40341"/>
                </a:tc>
              </a:tr>
            </a:tbl>
          </a:graphicData>
        </a:graphic>
      </p:graphicFrame>
      <p:sp>
        <p:nvSpPr>
          <p:cNvPr id="20" name="Content Placeholder 1"/>
          <p:cNvSpPr>
            <a:spLocks noGrp="1"/>
          </p:cNvSpPr>
          <p:nvPr>
            <p:ph sz="half" idx="1"/>
          </p:nvPr>
        </p:nvSpPr>
        <p:spPr>
          <a:xfrm>
            <a:off x="2438400" y="990600"/>
            <a:ext cx="6400800" cy="1828800"/>
          </a:xfrm>
        </p:spPr>
        <p:txBody>
          <a:bodyPr>
            <a:noAutofit/>
          </a:bodyPr>
          <a:lstStyle/>
          <a:p>
            <a:r>
              <a:rPr lang="en-US" sz="1600" b="1" dirty="0" smtClean="0">
                <a:latin typeface="Calibri" panose="020F0502020204030204" pitchFamily="34" charset="0"/>
              </a:rPr>
              <a:t>VIPENGELE VYA KUZUNGUMZIA:</a:t>
            </a:r>
          </a:p>
          <a:p>
            <a:pPr marL="285750" indent="-285750">
              <a:buFont typeface="Arial" panose="020B0604020202020204" pitchFamily="34" charset="0"/>
              <a:buChar char="•"/>
            </a:pPr>
            <a:r>
              <a:rPr lang="en-US" sz="1200" dirty="0" smtClean="0">
                <a:latin typeface="Calibri" panose="020F0502020204030204" pitchFamily="34" charset="0"/>
              </a:rPr>
              <a:t>Tuendelee kuchunguza njia ambazo zinaweza kufanya kutumia ARV                                                      kuwa bora zaidi </a:t>
            </a:r>
            <a:r>
              <a:rPr lang="en-US" sz="1200" b="1" dirty="0" smtClean="0">
                <a:latin typeface="Calibri" panose="020F0502020204030204" pitchFamily="34" charset="0"/>
              </a:rPr>
              <a:t>(kibinafsi).</a:t>
            </a:r>
            <a:endParaRPr lang="sw-KE" sz="1200" dirty="0">
              <a:latin typeface="Calibri" panose="020F0502020204030204" pitchFamily="34" charset="0"/>
            </a:endParaRPr>
          </a:p>
        </p:txBody>
      </p:sp>
      <p:sp>
        <p:nvSpPr>
          <p:cNvPr id="16" name="Content Placeholder 1"/>
          <p:cNvSpPr>
            <a:spLocks noGrp="1"/>
          </p:cNvSpPr>
          <p:nvPr>
            <p:ph sz="half" idx="1"/>
          </p:nvPr>
        </p:nvSpPr>
        <p:spPr>
          <a:xfrm>
            <a:off x="228600" y="5410200"/>
            <a:ext cx="2057400" cy="1371600"/>
          </a:xfrm>
        </p:spPr>
        <p:txBody>
          <a:bodyPr>
            <a:normAutofit fontScale="40000" lnSpcReduction="20000"/>
          </a:bodyPr>
          <a:lstStyle/>
          <a:p>
            <a:r>
              <a:rPr lang="en-US" dirty="0" smtClean="0"/>
              <a:t>	</a:t>
            </a:r>
            <a:r>
              <a:rPr dirty="0" smtClean="0"/>
              <a:t>    </a:t>
            </a:r>
          </a:p>
          <a:p>
            <a:r>
              <a:rPr lang="en-US" dirty="0" smtClean="0"/>
              <a:t>	</a:t>
            </a:r>
            <a:r>
              <a:rPr dirty="0" smtClean="0"/>
              <a:t> </a:t>
            </a:r>
            <a:r>
              <a:rPr lang="en-US" sz="3800" b="1" dirty="0" smtClean="0">
                <a:latin typeface="Calibri" panose="020F0502020204030204" pitchFamily="34" charset="0"/>
              </a:rPr>
              <a:t>  Hati</a:t>
            </a:r>
          </a:p>
          <a:p>
            <a:endParaRPr lang="sw-KE" sz="2300" b="1" dirty="0" smtClean="0">
              <a:latin typeface="Calibri" panose="020F0502020204030204" pitchFamily="34" charset="0"/>
            </a:endParaRPr>
          </a:p>
          <a:p>
            <a:r>
              <a:rPr lang="en-US" sz="2800" dirty="0" smtClean="0">
                <a:latin typeface="Calibri" panose="020F0502020204030204" pitchFamily="34" charset="0"/>
              </a:rPr>
              <a:t>Andika hatua zilizopangwa za kushughulikia vikwazo vilivyotambuliwa na mgonjwa kwenye</a:t>
            </a:r>
            <a:r>
              <a:rPr lang="en-US" sz="2800" b="1" dirty="0" smtClean="0">
                <a:latin typeface="Calibri" panose="020F0502020204030204" pitchFamily="34" charset="0"/>
              </a:rPr>
              <a:t> Zana Iliyoimarishwa ya Mpango wa Utiifu.</a:t>
            </a:r>
            <a:endParaRPr lang="sw-KE" sz="2800" dirty="0" smtClean="0">
              <a:latin typeface="Calibri" panose="020F0502020204030204" pitchFamily="34" charset="0"/>
            </a:endParaRPr>
          </a:p>
        </p:txBody>
      </p:sp>
    </p:spTree>
    <p:extLst>
      <p:ext uri="{BB962C8B-B14F-4D97-AF65-F5344CB8AC3E}">
        <p14:creationId xmlns:p14="http://schemas.microsoft.com/office/powerpoint/2010/main" val="3685164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en-US" dirty="0" smtClean="0"/>
              <a:t>	</a:t>
            </a:r>
            <a:r>
              <a:rPr lang="en-US" sz="2800" dirty="0" smtClean="0">
                <a:solidFill>
                  <a:srgbClr val="FFFFFF"/>
                </a:solidFill>
                <a:latin typeface="Calibri" panose="020F0502020204030204" pitchFamily="34" charset="0"/>
              </a:rPr>
              <a:t>11. Vidokezo vya kuboresha kutumia ARV</a:t>
            </a: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Kwa pamoja tutapata njia za kufanya kutumia ARV kuwa bora kwako.</a:t>
            </a:r>
            <a:endParaRPr lang="sw-KE" sz="2000" dirty="0">
              <a:latin typeface="Calibri" panose="020F050202020403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92" y="1659871"/>
            <a:ext cx="8850255" cy="391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023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2362200"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Kwa pamoja tutapata njia za kufanya kutumia ARV kuwa bora kwako.</a:t>
            </a:r>
            <a:endParaRPr lang="sw-KE" sz="1600" dirty="0">
              <a:latin typeface="Calibri" panose="020F0502020204030204" pitchFamily="34" charset="0"/>
            </a:endParaRPr>
          </a:p>
        </p:txBody>
      </p:sp>
      <p:cxnSp>
        <p:nvCxnSpPr>
          <p:cNvPr id="15" name="Straight Connector 14"/>
          <p:cNvCxnSpPr/>
          <p:nvPr/>
        </p:nvCxnSpPr>
        <p:spPr>
          <a:xfrm flipH="1">
            <a:off x="2514600" y="1066800"/>
            <a:ext cx="6928" cy="12192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28600" y="4038600"/>
            <a:ext cx="2202872" cy="25146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39" y="41138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28600" y="2438400"/>
            <a:ext cx="2202872" cy="14478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838200" y="2514600"/>
            <a:ext cx="1593272" cy="914400"/>
          </a:xfrm>
        </p:spPr>
        <p:txBody>
          <a:bodyPr>
            <a:normAutofit/>
          </a:bodyPr>
          <a:lstStyle/>
          <a:p>
            <a:r>
              <a:rPr lang="en-US" sz="1500" b="1" dirty="0" smtClean="0">
                <a:latin typeface="Calibri" panose="020F0502020204030204" pitchFamily="34" charset="0"/>
              </a:rPr>
              <a:t>Maagizo kwa Watoa Huduma</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95" y="2514600"/>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02491" y="3090208"/>
            <a:ext cx="1907309" cy="646331"/>
          </a:xfrm>
          <a:prstGeom prst="rect">
            <a:avLst/>
          </a:prstGeom>
          <a:noFill/>
        </p:spPr>
        <p:txBody>
          <a:bodyPr wrap="square" rtlCol="0">
            <a:spAutoFit/>
          </a:bodyPr>
          <a:lstStyle/>
          <a:p>
            <a:r>
              <a:rPr lang="en-US" sz="1200" dirty="0" smtClean="0">
                <a:latin typeface="Calibri" panose="020F0502020204030204" pitchFamily="34" charset="0"/>
              </a:rPr>
              <a:t>Toa mapendekezo ya kushinda vikwazo maalum ambavyo vimetambuliwa.</a:t>
            </a:r>
            <a:endParaRPr lang="sw-KE" sz="1600" dirty="0"/>
          </a:p>
        </p:txBody>
      </p:sp>
      <p:sp>
        <p:nvSpPr>
          <p:cNvPr id="22" name="Title 1"/>
          <p:cNvSpPr>
            <a:spLocks noGrp="1"/>
          </p:cNvSpPr>
          <p:nvPr>
            <p:ph type="title"/>
          </p:nvPr>
        </p:nvSpPr>
        <p:spPr>
          <a:xfrm>
            <a:off x="0" y="-3677"/>
            <a:ext cx="9144000" cy="848697"/>
          </a:xfrm>
          <a:solidFill>
            <a:schemeClr val="accent5"/>
          </a:solidFill>
        </p:spPr>
        <p:txBody>
          <a:bodyPr>
            <a:noAutofit/>
          </a:bodyPr>
          <a:lstStyle/>
          <a:p>
            <a:pPr algn="l"/>
            <a:r>
              <a:rPr lang="en-US" dirty="0" smtClean="0"/>
              <a:t>	</a:t>
            </a:r>
            <a:r>
              <a:rPr lang="en-US" sz="2800" dirty="0" smtClean="0">
                <a:solidFill>
                  <a:srgbClr val="FFFFFF"/>
                </a:solidFill>
                <a:latin typeface="Calibri" panose="020F0502020204030204" pitchFamily="34" charset="0"/>
              </a:rPr>
              <a:t>11. Vidokezo vya kuboresha kutumia ARV</a:t>
            </a:r>
          </a:p>
        </p:txBody>
      </p:sp>
      <p:sp>
        <p:nvSpPr>
          <p:cNvPr id="20" name="Content Placeholder 1"/>
          <p:cNvSpPr>
            <a:spLocks noGrp="1"/>
          </p:cNvSpPr>
          <p:nvPr>
            <p:ph sz="half" idx="1"/>
          </p:nvPr>
        </p:nvSpPr>
        <p:spPr>
          <a:xfrm>
            <a:off x="2667000" y="990600"/>
            <a:ext cx="6400800" cy="1828800"/>
          </a:xfrm>
        </p:spPr>
        <p:txBody>
          <a:bodyPr>
            <a:noAutofit/>
          </a:bodyPr>
          <a:lstStyle/>
          <a:p>
            <a:r>
              <a:rPr lang="en-US" b="1" dirty="0" smtClean="0">
                <a:latin typeface="Calibri" panose="020F0502020204030204" pitchFamily="34" charset="0"/>
              </a:rPr>
              <a:t>VIPENGELE VYA KUZUNGUMZIA:</a:t>
            </a:r>
          </a:p>
          <a:p>
            <a:pPr marL="285750" indent="-285750">
              <a:buFont typeface="Arial" panose="020B0604020202020204" pitchFamily="34" charset="0"/>
              <a:buChar char="•"/>
            </a:pPr>
            <a:r>
              <a:rPr lang="en-US" sz="1400" dirty="0" smtClean="0">
                <a:latin typeface="Calibri" panose="020F0502020204030204" pitchFamily="34" charset="0"/>
              </a:rPr>
              <a:t>Tuendelee kuchunguza njia ambazo zinaweza </a:t>
            </a:r>
            <a:r>
              <a:rPr lang="en-US" sz="1400" dirty="0" err="1" smtClean="0">
                <a:latin typeface="Calibri" panose="020F0502020204030204" pitchFamily="34" charset="0"/>
              </a:rPr>
              <a:t>kufanya</a:t>
            </a:r>
            <a:r>
              <a:rPr lang="en-US" sz="1400" dirty="0" smtClean="0">
                <a:latin typeface="Calibri" panose="020F0502020204030204" pitchFamily="34" charset="0"/>
              </a:rPr>
              <a:t>                                                </a:t>
            </a:r>
            <a:r>
              <a:rPr lang="en-US" sz="1400" dirty="0" err="1" smtClean="0">
                <a:latin typeface="Calibri" panose="020F0502020204030204" pitchFamily="34" charset="0"/>
              </a:rPr>
              <a:t>kutumia</a:t>
            </a:r>
            <a:r>
              <a:rPr lang="en-US" sz="1400" dirty="0" smtClean="0">
                <a:latin typeface="Calibri" panose="020F0502020204030204" pitchFamily="34" charset="0"/>
              </a:rPr>
              <a:t> ARV kuwa bora zaidi </a:t>
            </a:r>
            <a:r>
              <a:rPr lang="en-US" sz="1400" b="1" dirty="0" smtClean="0">
                <a:latin typeface="Calibri" panose="020F0502020204030204" pitchFamily="34" charset="0"/>
              </a:rPr>
              <a:t>(kinyumbani na                                             </a:t>
            </a:r>
            <a:r>
              <a:rPr lang="en-US" sz="1400" b="1" dirty="0" err="1" smtClean="0">
                <a:latin typeface="Calibri" panose="020F0502020204030204" pitchFamily="34" charset="0"/>
              </a:rPr>
              <a:t>kitaasisi</a:t>
            </a:r>
            <a:r>
              <a:rPr lang="en-US" sz="1400" b="1" dirty="0" smtClean="0">
                <a:latin typeface="Calibri" panose="020F0502020204030204" pitchFamily="34" charset="0"/>
              </a:rPr>
              <a:t>/</a:t>
            </a:r>
            <a:r>
              <a:rPr lang="en-US" sz="1400" b="1" dirty="0" err="1" smtClean="0">
                <a:latin typeface="Calibri" panose="020F0502020204030204" pitchFamily="34" charset="0"/>
              </a:rPr>
              <a:t>kijamii</a:t>
            </a:r>
            <a:r>
              <a:rPr lang="en-US" sz="1400" b="1" dirty="0" smtClean="0">
                <a:latin typeface="Calibri" panose="020F0502020204030204" pitchFamily="34" charset="0"/>
              </a:rPr>
              <a:t>).</a:t>
            </a:r>
            <a:endParaRPr lang="sw-KE" sz="1400" dirty="0">
              <a:latin typeface="Calibri" panose="020F0502020204030204"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421" y="367145"/>
            <a:ext cx="1792433" cy="1400581"/>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aphicFrame>
        <p:nvGraphicFramePr>
          <p:cNvPr id="21" name="Table 20"/>
          <p:cNvGraphicFramePr>
            <a:graphicFrameLocks noGrp="1"/>
          </p:cNvGraphicFramePr>
          <p:nvPr>
            <p:extLst>
              <p:ext uri="{D42A27DB-BD31-4B8C-83A1-F6EECF244321}">
                <p14:modId xmlns:p14="http://schemas.microsoft.com/office/powerpoint/2010/main" val="2656167612"/>
              </p:ext>
            </p:extLst>
          </p:nvPr>
        </p:nvGraphicFramePr>
        <p:xfrm>
          <a:off x="2743201" y="2221458"/>
          <a:ext cx="6226653" cy="4407942"/>
        </p:xfrm>
        <a:graphic>
          <a:graphicData uri="http://schemas.openxmlformats.org/drawingml/2006/table">
            <a:tbl>
              <a:tblPr firstRow="1" bandRow="1">
                <a:tableStyleId>{7DF18680-E054-41AD-8BC1-D1AEF772440D}</a:tableStyleId>
              </a:tblPr>
              <a:tblGrid>
                <a:gridCol w="1529067"/>
                <a:gridCol w="181662"/>
                <a:gridCol w="1636350"/>
                <a:gridCol w="1441290"/>
                <a:gridCol w="1438284"/>
              </a:tblGrid>
              <a:tr h="221876">
                <a:tc gridSpan="2">
                  <a:txBody>
                    <a:bodyPr/>
                    <a:lstStyle/>
                    <a:p>
                      <a:pPr algn="ctr"/>
                      <a:r>
                        <a:rPr lang="en-US" sz="1050" dirty="0" smtClean="0">
                          <a:latin typeface="Calibri" panose="020F0502020204030204" pitchFamily="34" charset="0"/>
                        </a:rPr>
                        <a:t>VIKWAZO</a:t>
                      </a:r>
                      <a:endParaRPr lang="sw-KE" sz="1050" dirty="0">
                        <a:latin typeface="Calibri" panose="020F0502020204030204" pitchFamily="34" charset="0"/>
                      </a:endParaRPr>
                    </a:p>
                  </a:txBody>
                  <a:tcPr marL="83127" marR="83127" marT="40341" marB="40341"/>
                </a:tc>
                <a:tc hMerge="1">
                  <a:txBody>
                    <a:bodyPr/>
                    <a:lstStyle/>
                    <a:p>
                      <a:pPr algn="ctr"/>
                      <a:endParaRPr lang="en-US" sz="1000" dirty="0">
                        <a:latin typeface="Calibri" panose="020F0502020204030204" pitchFamily="34" charset="0"/>
                      </a:endParaRPr>
                    </a:p>
                  </a:txBody>
                  <a:tcPr marL="83127" marR="83127" marT="40341" marB="40341"/>
                </a:tc>
                <a:tc gridSpan="3">
                  <a:txBody>
                    <a:bodyPr/>
                    <a:lstStyle/>
                    <a:p>
                      <a:pPr algn="ctr"/>
                      <a:r>
                        <a:rPr lang="en-US" sz="1050" dirty="0" smtClean="0">
                          <a:latin typeface="Calibri" panose="020F0502020204030204" pitchFamily="34" charset="0"/>
                        </a:rPr>
                        <a:t>HATUA ZA KUSHUGHULIKIA VIKWAZO NA KUBORESHA UTIIFU</a:t>
                      </a:r>
                      <a:endParaRPr lang="sw-KE" sz="1050" dirty="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a:p>
                  </a:txBody>
                  <a:tcPr/>
                </a:tc>
              </a:tr>
              <a:tr h="233082">
                <a:tc gridSpan="5">
                  <a:txBody>
                    <a:bodyPr/>
                    <a:lstStyle/>
                    <a:p>
                      <a:pPr algn="ctr"/>
                      <a:r>
                        <a:rPr lang="en-US" sz="1050" b="1" dirty="0" smtClean="0">
                          <a:latin typeface="Calibri" panose="020F0502020204030204" pitchFamily="34" charset="0"/>
                        </a:rPr>
                        <a:t>FAMILIA</a:t>
                      </a:r>
                      <a:endParaRPr lang="sw-KE" sz="1050" b="1" dirty="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5482">
                <a:tc gridSpan="2">
                  <a:txBody>
                    <a:bodyPr/>
                    <a:lstStyle/>
                    <a:p>
                      <a:r>
                        <a:rPr lang="en-US" sz="1050" b="1" dirty="0" smtClean="0">
                          <a:latin typeface="Calibri" panose="020F0502020204030204" pitchFamily="34" charset="0"/>
                        </a:rPr>
                        <a:t>Kushiriki na wengine</a:t>
                      </a:r>
                      <a:endParaRPr lang="sw-KE" sz="1050" b="1" dirty="0">
                        <a:latin typeface="Calibri" panose="020F0502020204030204" pitchFamily="34" charset="0"/>
                      </a:endParaRP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Ushauri wa kibinafsi kwa elimu msingi ya HIV /ARV</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baseline="0" dirty="0" smtClean="0">
                          <a:latin typeface="Calibri" panose="020F0502020204030204" pitchFamily="34" charset="0"/>
                        </a:rPr>
                        <a:t>Ushauri wa kundi</a:t>
                      </a:r>
                    </a:p>
                  </a:txBody>
                  <a:tcPr marL="83127" marR="83127" marT="40341" marB="40341"/>
                </a:tc>
                <a:tc>
                  <a:txBody>
                    <a:bodyPr/>
                    <a:lstStyle/>
                    <a:p>
                      <a:pPr marL="171450" indent="-171450">
                        <a:buFont typeface="Arial" panose="020B0604020202020204" pitchFamily="34" charset="0"/>
                        <a:buChar char="•"/>
                      </a:pPr>
                      <a:r>
                        <a:rPr lang="en-US" sz="1050" baseline="0" dirty="0" smtClean="0">
                          <a:latin typeface="Calibri" panose="020F0502020204030204" pitchFamily="34" charset="0"/>
                        </a:rPr>
                        <a:t>Wezesha kuandikishwa katika huduma/PrEP kwa wanafamilia</a:t>
                      </a:r>
                    </a:p>
                  </a:txBody>
                  <a:tcPr marL="83127" marR="83127" marT="40341" marB="40341"/>
                </a:tc>
              </a:tr>
              <a:tr h="537882">
                <a:tc gridSpan="2">
                  <a:txBody>
                    <a:bodyPr/>
                    <a:lstStyle/>
                    <a:p>
                      <a:r>
                        <a:rPr lang="en-US" sz="1050" b="1" dirty="0" smtClean="0">
                          <a:latin typeface="Calibri" panose="020F0502020204030204" pitchFamily="34" charset="0"/>
                        </a:rPr>
                        <a:t>Hofu ya kufichua</a:t>
                      </a:r>
                      <a:endParaRPr lang="sw-KE" sz="1050" b="1" dirty="0">
                        <a:latin typeface="Calibri" panose="020F0502020204030204" pitchFamily="34" charset="0"/>
                      </a:endParaRP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Ushauri wa kibinafsi</a:t>
                      </a:r>
                    </a:p>
                    <a:p>
                      <a:pPr marL="171450" indent="-171450">
                        <a:buFont typeface="Arial" panose="020B0604020202020204" pitchFamily="34" charset="0"/>
                        <a:buChar char="•"/>
                      </a:pPr>
                      <a:r>
                        <a:rPr lang="en-US" sz="1050" dirty="0" smtClean="0">
                          <a:latin typeface="Calibri" panose="020F0502020204030204" pitchFamily="34" charset="0"/>
                        </a:rPr>
                        <a:t>Rafiki wa kusaidia na matibabu</a:t>
                      </a:r>
                    </a:p>
                    <a:p>
                      <a:pPr marL="171450" indent="-171450">
                        <a:buFont typeface="Arial" panose="020B0604020202020204" pitchFamily="34" charset="0"/>
                        <a:buChar char="•"/>
                      </a:pPr>
                      <a:r>
                        <a:rPr lang="en-US" sz="1050" dirty="0" smtClean="0">
                          <a:latin typeface="Calibri" panose="020F0502020204030204" pitchFamily="34" charset="0"/>
                        </a:rPr>
                        <a:t>Ushauri na kupimwa kwa wanandoa</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Ushauri wa kundi</a:t>
                      </a:r>
                    </a:p>
                    <a:p>
                      <a:pPr marL="171450" indent="-171450">
                        <a:buFont typeface="Arial" panose="020B0604020202020204" pitchFamily="34" charset="0"/>
                        <a:buChar char="•"/>
                      </a:pPr>
                      <a:r>
                        <a:rPr lang="en-US" sz="1050" dirty="0" smtClean="0">
                          <a:latin typeface="Calibri" panose="020F0502020204030204" pitchFamily="34" charset="0"/>
                        </a:rPr>
                        <a:t>Chupa cha vidonge kisichokuwa na alama</a:t>
                      </a:r>
                      <a:endParaRPr lang="sw-KE" sz="1050" dirty="0" smtClean="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Kundi la msaada wa wanarika</a:t>
                      </a:r>
                    </a:p>
                    <a:p>
                      <a:pPr marL="171450" indent="-171450">
                        <a:buFont typeface="Arial" panose="020B0604020202020204" pitchFamily="34" charset="0"/>
                        <a:buChar char="•"/>
                      </a:pPr>
                      <a:r>
                        <a:rPr lang="en-US" sz="1050" baseline="0" dirty="0" smtClean="0">
                          <a:latin typeface="Calibri" panose="020F0502020204030204" pitchFamily="34" charset="0"/>
                        </a:rPr>
                        <a:t>Kundi la ART</a:t>
                      </a:r>
                      <a:endParaRPr lang="sw-KE" sz="1050" dirty="0" smtClean="0">
                        <a:latin typeface="Calibri" panose="020F0502020204030204" pitchFamily="34" charset="0"/>
                      </a:endParaRPr>
                    </a:p>
                  </a:txBody>
                  <a:tcPr marL="83127" marR="83127" marT="40341" marB="40341"/>
                </a:tc>
              </a:tr>
              <a:tr h="233082">
                <a:tc gridSpan="2">
                  <a:txBody>
                    <a:bodyPr/>
                    <a:lstStyle/>
                    <a:p>
                      <a:r>
                        <a:rPr lang="en-US" sz="1050" b="1" dirty="0" smtClean="0">
                          <a:latin typeface="Calibri" panose="020F0502020204030204" pitchFamily="34" charset="0"/>
                        </a:rPr>
                        <a:t>Mahusiano na familia/mpenzi</a:t>
                      </a:r>
                      <a:endParaRPr lang="sw-KE" sz="1050" b="1" dirty="0">
                        <a:latin typeface="Calibri" panose="020F0502020204030204" pitchFamily="34" charset="0"/>
                      </a:endParaRP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gridSpan="3">
                  <a:txBody>
                    <a:bodyPr/>
                    <a:lstStyle/>
                    <a:p>
                      <a:pPr marL="171450" indent="-171450">
                        <a:buFont typeface="Arial" panose="020B0604020202020204" pitchFamily="34" charset="0"/>
                        <a:buChar char="•"/>
                      </a:pPr>
                      <a:r>
                        <a:rPr lang="en-US" sz="1050" dirty="0" smtClean="0">
                          <a:latin typeface="Calibri" panose="020F0502020204030204" pitchFamily="34" charset="0"/>
                        </a:rPr>
                        <a:t>Ushauri wa kundi</a:t>
                      </a:r>
                      <a:endParaRPr lang="sw-KE" sz="1050" dirty="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dirty="0"/>
                    </a:p>
                  </a:txBody>
                  <a:tcPr/>
                </a:tc>
              </a:tr>
              <a:tr h="233082">
                <a:tc gridSpan="2">
                  <a:txBody>
                    <a:bodyPr/>
                    <a:lstStyle/>
                    <a:p>
                      <a:r>
                        <a:rPr lang="en-US" sz="1050" b="1" dirty="0" smtClean="0">
                          <a:latin typeface="Calibri" panose="020F0502020204030204" pitchFamily="34" charset="0"/>
                        </a:rPr>
                        <a:t>Kutoweza kulipa</a:t>
                      </a:r>
                      <a:endParaRPr lang="sw-KE" sz="1050" b="1" dirty="0">
                        <a:latin typeface="Calibri" panose="020F0502020204030204" pitchFamily="34" charset="0"/>
                      </a:endParaRP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gridSpan="3">
                  <a:txBody>
                    <a:bodyPr/>
                    <a:lstStyle/>
                    <a:p>
                      <a:pPr marL="171450" indent="-171450">
                        <a:buFont typeface="Arial" panose="020B0604020202020204" pitchFamily="34" charset="0"/>
                        <a:buChar char="•"/>
                      </a:pPr>
                      <a:r>
                        <a:rPr lang="en-US" sz="1050" dirty="0" smtClean="0">
                          <a:latin typeface="Calibri" panose="020F0502020204030204" pitchFamily="34" charset="0"/>
                        </a:rPr>
                        <a:t>Rejelea mhudumu wa jamii, mhudumu wa wanarika au NGO</a:t>
                      </a:r>
                      <a:endParaRPr lang="sw-KE" sz="1050" dirty="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a:p>
                  </a:txBody>
                  <a:tcPr/>
                </a:tc>
              </a:tr>
              <a:tr h="233082">
                <a:tc gridSpan="2">
                  <a:txBody>
                    <a:bodyPr/>
                    <a:lstStyle/>
                    <a:p>
                      <a:r>
                        <a:rPr lang="en-US" sz="1050" b="1" dirty="0" smtClean="0">
                          <a:latin typeface="Calibri" panose="020F0502020204030204" pitchFamily="34" charset="0"/>
                        </a:rPr>
                        <a:t>Kutokuwa na chakula</a:t>
                      </a:r>
                      <a:endParaRPr lang="sw-KE" sz="1050" b="1" dirty="0">
                        <a:latin typeface="Calibri" panose="020F0502020204030204" pitchFamily="34" charset="0"/>
                      </a:endParaRPr>
                    </a:p>
                  </a:txBody>
                  <a:tcPr marL="83127" marR="83127" marT="40341" marB="40341"/>
                </a:tc>
                <a:tc hMerge="1">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smtClean="0">
                        <a:latin typeface="Calibri" panose="020F0502020204030204" pitchFamily="34" charset="0"/>
                      </a:endParaRPr>
                    </a:p>
                  </a:txBody>
                  <a:tcPr marL="83127" marR="83127" marT="40341" marB="40341"/>
                </a:tc>
                <a:tc gridSpan="3">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latin typeface="Calibri" panose="020F0502020204030204" pitchFamily="34" charset="0"/>
                        </a:rPr>
                        <a:t>Rejelea mhudumu wa jamii, mhudumu wa wanarika au NGO</a:t>
                      </a:r>
                      <a:endParaRPr lang="sw-KE" sz="1050" dirty="0" smtClean="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a:p>
                  </a:txBody>
                  <a:tcPr/>
                </a:tc>
              </a:tr>
              <a:tr h="233082">
                <a:tc gridSpan="5">
                  <a:txBody>
                    <a:bodyPr/>
                    <a:lstStyle/>
                    <a:p>
                      <a:pPr algn="ctr"/>
                      <a:r>
                        <a:rPr lang="en-US" sz="1050" b="1" dirty="0" smtClean="0">
                          <a:latin typeface="Calibri" panose="020F0502020204030204" pitchFamily="34" charset="0"/>
                        </a:rPr>
                        <a:t>TAASISI/JAMII</a:t>
                      </a:r>
                      <a:endParaRPr lang="sw-KE" sz="1050" b="1" dirty="0">
                        <a:latin typeface="Calibri" panose="020F0502020204030204" pitchFamily="34" charset="0"/>
                      </a:endParaRP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3082">
                <a:tc>
                  <a:txBody>
                    <a:bodyPr/>
                    <a:lstStyle/>
                    <a:p>
                      <a:r>
                        <a:rPr lang="en-US" sz="1050" b="1" dirty="0" smtClean="0">
                          <a:latin typeface="Calibri" panose="020F0502020204030204" pitchFamily="34" charset="0"/>
                        </a:rPr>
                        <a:t>Muda mrefu wa kusubiri</a:t>
                      </a:r>
                      <a:endParaRPr lang="sw-KE" sz="1050" b="1" dirty="0">
                        <a:latin typeface="Calibri" panose="020F0502020204030204" pitchFamily="34" charset="0"/>
                      </a:endParaRPr>
                    </a:p>
                  </a:txBody>
                  <a:tcPr marL="83127" marR="83127" marT="40341" marB="40341"/>
                </a:tc>
                <a:tc gridSpan="2">
                  <a:txBody>
                    <a:bodyPr/>
                    <a:lstStyle/>
                    <a:p>
                      <a:pPr marL="171450" indent="-171450">
                        <a:buFont typeface="Arial" panose="020B0604020202020204" pitchFamily="34" charset="0"/>
                        <a:buChar char="•"/>
                      </a:pPr>
                      <a:r>
                        <a:rPr lang="en-US" sz="1050" dirty="0" smtClean="0">
                          <a:latin typeface="Calibri" panose="020F0502020204030204" pitchFamily="34" charset="0"/>
                        </a:rPr>
                        <a:t>Huduma inayoongozwa na muuguzi au ya jamii</a:t>
                      </a:r>
                      <a:endParaRPr lang="sw-KE" sz="1050" dirty="0">
                        <a:latin typeface="Calibri" panose="020F0502020204030204" pitchFamily="34" charset="0"/>
                      </a:endParaRPr>
                    </a:p>
                  </a:txBody>
                  <a:tcPr marL="83127" marR="83127" marT="40341" marB="40341"/>
                </a:tc>
                <a:tc hMerge="1">
                  <a:txBody>
                    <a:bodyPr/>
                    <a:lstStyle/>
                    <a:p>
                      <a:endParaRPr lang="en-US"/>
                    </a:p>
                  </a:txBody>
                  <a:tcPr/>
                </a:tc>
                <a:tc>
                  <a:txBody>
                    <a:bodyPr/>
                    <a:lstStyle/>
                    <a:p>
                      <a:pPr marL="171450" indent="-171450">
                        <a:buFont typeface="Arial" panose="020B0604020202020204" pitchFamily="34" charset="0"/>
                        <a:buChar char="•"/>
                      </a:pPr>
                      <a:r>
                        <a:rPr lang="en-US" sz="1050" dirty="0" smtClean="0">
                          <a:latin typeface="Calibri" panose="020F0502020204030204" pitchFamily="34" charset="0"/>
                        </a:rPr>
                        <a:t>Mgao wa miezi mitatu ikiwezekana</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Kundi la ART</a:t>
                      </a:r>
                      <a:endParaRPr lang="sw-KE" sz="1050" dirty="0">
                        <a:latin typeface="Calibri" panose="020F0502020204030204" pitchFamily="34" charset="0"/>
                      </a:endParaRPr>
                    </a:p>
                  </a:txBody>
                  <a:tcPr marL="83127" marR="83127" marT="40341" marB="40341"/>
                </a:tc>
              </a:tr>
              <a:tr h="281089">
                <a:tc>
                  <a:txBody>
                    <a:bodyPr/>
                    <a:lstStyle/>
                    <a:p>
                      <a:r>
                        <a:rPr lang="en-US" sz="1050" b="1" dirty="0" smtClean="0">
                          <a:latin typeface="Calibri" panose="020F0502020204030204" pitchFamily="34" charset="0"/>
                        </a:rPr>
                        <a:t>Unyanyapaa na ubaguzi</a:t>
                      </a:r>
                      <a:endParaRPr lang="sw-KE" sz="1050" b="1" dirty="0">
                        <a:latin typeface="Calibri" panose="020F0502020204030204" pitchFamily="34" charset="0"/>
                      </a:endParaRPr>
                    </a:p>
                  </a:txBody>
                  <a:tcPr marL="83127" marR="83127" marT="40341" marB="40341"/>
                </a:tc>
                <a:tc gridSpan="2">
                  <a:txBody>
                    <a:bodyPr/>
                    <a:lstStyle/>
                    <a:p>
                      <a:pPr marL="171450" indent="-171450">
                        <a:buFont typeface="Arial" panose="020B0604020202020204" pitchFamily="34" charset="0"/>
                        <a:buChar char="•"/>
                      </a:pPr>
                      <a:r>
                        <a:rPr lang="en-US" sz="1050" dirty="0" smtClean="0">
                          <a:latin typeface="Calibri" panose="020F0502020204030204" pitchFamily="34" charset="0"/>
                        </a:rPr>
                        <a:t>Ushauri wa kibinafsi/kundi</a:t>
                      </a:r>
                      <a:endParaRPr lang="sw-KE" sz="1050" dirty="0">
                        <a:latin typeface="Calibri" panose="020F0502020204030204" pitchFamily="34" charset="0"/>
                      </a:endParaRPr>
                    </a:p>
                  </a:txBody>
                  <a:tcPr marL="83127" marR="83127" marT="40341" marB="40341"/>
                </a:tc>
                <a:tc hMerge="1">
                  <a:txBody>
                    <a:bodyPr/>
                    <a:lstStyle/>
                    <a:p>
                      <a:endParaRPr lang="en-US"/>
                    </a:p>
                  </a:txBody>
                  <a:tcPr/>
                </a:tc>
                <a:tc>
                  <a:txBody>
                    <a:bodyPr/>
                    <a:lstStyle/>
                    <a:p>
                      <a:pPr marL="171450" indent="-171450">
                        <a:buFont typeface="Arial" panose="020B0604020202020204" pitchFamily="34" charset="0"/>
                        <a:buChar char="•"/>
                      </a:pPr>
                      <a:r>
                        <a:rPr lang="en-US" sz="1050" dirty="0" smtClean="0">
                          <a:latin typeface="Calibri" panose="020F0502020204030204" pitchFamily="34" charset="0"/>
                        </a:rPr>
                        <a:t>Kundi la msaada wa wanarika</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en-US" sz="1050" dirty="0" smtClean="0">
                          <a:latin typeface="Calibri" panose="020F0502020204030204" pitchFamily="34" charset="0"/>
                        </a:rPr>
                        <a:t>Kundi la ART</a:t>
                      </a:r>
                      <a:endParaRPr lang="sw-KE" sz="1050" dirty="0">
                        <a:latin typeface="Calibri" panose="020F0502020204030204" pitchFamily="34" charset="0"/>
                      </a:endParaRPr>
                    </a:p>
                  </a:txBody>
                  <a:tcPr marL="83127" marR="83127" marT="40341" marB="40341"/>
                </a:tc>
              </a:tr>
              <a:tr h="310466">
                <a:tc>
                  <a:txBody>
                    <a:bodyPr/>
                    <a:lstStyle/>
                    <a:p>
                      <a:r>
                        <a:rPr lang="en-US" sz="1050" b="1" dirty="0" smtClean="0">
                          <a:latin typeface="Calibri" panose="020F0502020204030204" pitchFamily="34" charset="0"/>
                        </a:rPr>
                        <a:t>Maafa ya kisiasa/vita/asilia</a:t>
                      </a:r>
                      <a:endParaRPr lang="sw-KE" sz="1050" b="1" dirty="0">
                        <a:latin typeface="Calibri" panose="020F0502020204030204" pitchFamily="34" charset="0"/>
                      </a:endParaRPr>
                    </a:p>
                  </a:txBody>
                  <a:tcPr marL="83127" marR="83127" marT="40341" marB="40341"/>
                </a:tc>
                <a:tc gridSpan="2">
                  <a:txBody>
                    <a:bodyPr/>
                    <a:lstStyle/>
                    <a:p>
                      <a:pPr marL="171450" indent="-171450">
                        <a:buFont typeface="Arial" panose="020B0604020202020204" pitchFamily="34" charset="0"/>
                        <a:buChar char="•"/>
                      </a:pPr>
                      <a:r>
                        <a:rPr lang="en-US" sz="1050" dirty="0" smtClean="0">
                          <a:latin typeface="Calibri" panose="020F0502020204030204" pitchFamily="34" charset="0"/>
                        </a:rPr>
                        <a:t>Ushauri wa kibinafsi</a:t>
                      </a:r>
                      <a:endParaRPr lang="sw-KE" sz="1050" dirty="0">
                        <a:latin typeface="Calibri" panose="020F0502020204030204" pitchFamily="34" charset="0"/>
                      </a:endParaRPr>
                    </a:p>
                  </a:txBody>
                  <a:tcPr marL="83127" marR="83127" marT="40341" marB="40341"/>
                </a:tc>
                <a:tc hMerge="1">
                  <a:txBody>
                    <a:bodyPr/>
                    <a:lstStyle/>
                    <a:p>
                      <a:endParaRPr lang="en-US"/>
                    </a:p>
                  </a:txBody>
                  <a:tcPr/>
                </a:tc>
                <a:tc>
                  <a:txBody>
                    <a:bodyPr/>
                    <a:lstStyle/>
                    <a:p>
                      <a:pPr marL="171450" indent="-171450">
                        <a:buFont typeface="Arial" panose="020B0604020202020204" pitchFamily="34" charset="0"/>
                        <a:buChar char="•"/>
                      </a:pPr>
                      <a:r>
                        <a:rPr lang="en-US" sz="1050" dirty="0" smtClean="0">
                          <a:latin typeface="Calibri" panose="020F0502020204030204" pitchFamily="34" charset="0"/>
                        </a:rPr>
                        <a:t>Usimamiaji wa kesi</a:t>
                      </a:r>
                      <a:endParaRPr lang="sw-KE" sz="105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endParaRPr lang="en-US" sz="1050" dirty="0">
                        <a:latin typeface="Calibri" panose="020F0502020204030204" pitchFamily="34" charset="0"/>
                      </a:endParaRPr>
                    </a:p>
                  </a:txBody>
                  <a:tcPr marL="83127" marR="83127" marT="40341" marB="40341"/>
                </a:tc>
              </a:tr>
            </a:tbl>
          </a:graphicData>
        </a:graphic>
      </p:graphicFrame>
      <p:sp>
        <p:nvSpPr>
          <p:cNvPr id="32" name="Content Placeholder 1"/>
          <p:cNvSpPr>
            <a:spLocks noGrp="1"/>
          </p:cNvSpPr>
          <p:nvPr>
            <p:ph sz="half" idx="1"/>
          </p:nvPr>
        </p:nvSpPr>
        <p:spPr>
          <a:xfrm>
            <a:off x="304800" y="4038600"/>
            <a:ext cx="2057400" cy="2590800"/>
          </a:xfrm>
        </p:spPr>
        <p:txBody>
          <a:bodyPr>
            <a:normAutofit fontScale="32500" lnSpcReduction="20000"/>
          </a:bodyPr>
          <a:lstStyle/>
          <a:p>
            <a:r>
              <a:rPr lang="en-US" dirty="0" smtClean="0"/>
              <a:t>	</a:t>
            </a:r>
            <a:r>
              <a:rPr dirty="0" smtClean="0"/>
              <a:t>    </a:t>
            </a:r>
          </a:p>
          <a:p>
            <a:r>
              <a:rPr lang="en-US" dirty="0" smtClean="0"/>
              <a:t>	</a:t>
            </a:r>
            <a:r>
              <a:rPr dirty="0" smtClean="0"/>
              <a:t> </a:t>
            </a:r>
            <a:r>
              <a:rPr lang="en-US" sz="3800" b="1" dirty="0" smtClean="0">
                <a:latin typeface="Calibri" panose="020F0502020204030204" pitchFamily="34" charset="0"/>
              </a:rPr>
              <a:t>  </a:t>
            </a:r>
            <a:r>
              <a:rPr lang="en-US" sz="4300" b="1" dirty="0" smtClean="0">
                <a:latin typeface="Calibri" panose="020F0502020204030204" pitchFamily="34" charset="0"/>
              </a:rPr>
              <a:t>Hati</a:t>
            </a:r>
          </a:p>
          <a:p>
            <a:endParaRPr lang="sw-KE" sz="2500" b="1" dirty="0" smtClean="0">
              <a:latin typeface="Calibri" panose="020F0502020204030204" pitchFamily="34" charset="0"/>
            </a:endParaRPr>
          </a:p>
          <a:p>
            <a:pPr marL="457200" indent="-457200">
              <a:buFont typeface="Arial" panose="020B0604020202020204" pitchFamily="34" charset="0"/>
              <a:buChar char="•"/>
            </a:pPr>
            <a:r>
              <a:rPr lang="en-US" sz="3100" dirty="0" smtClean="0">
                <a:latin typeface="Calibri" panose="020F0502020204030204" pitchFamily="34" charset="0"/>
              </a:rPr>
              <a:t>Andika hatua na marejeleo yoyote yanayohitajika kwenye </a:t>
            </a:r>
            <a:r>
              <a:rPr lang="en-US" sz="3100" b="1" dirty="0" smtClean="0">
                <a:latin typeface="Calibri" panose="020F0502020204030204" pitchFamily="34" charset="0"/>
              </a:rPr>
              <a:t>Zana Iliyoimarishwa ya Mpango wa Utiifu.</a:t>
            </a:r>
          </a:p>
          <a:p>
            <a:pPr marL="457200" indent="-457200">
              <a:buFont typeface="Arial" panose="020B0604020202020204" pitchFamily="34" charset="0"/>
              <a:buChar char="•"/>
            </a:pPr>
            <a:r>
              <a:rPr lang="en-US" sz="3100" dirty="0" smtClean="0">
                <a:latin typeface="Calibri" panose="020F0502020204030204" pitchFamily="34" charset="0"/>
              </a:rPr>
              <a:t>Toa muhtasari wa matokeo na mpango uliofanywa. Kuwa na uvumilivu wa kurudia mpango huo.</a:t>
            </a:r>
          </a:p>
          <a:p>
            <a:pPr marL="457200" indent="-457200">
              <a:buFont typeface="Arial" panose="020B0604020202020204" pitchFamily="34" charset="0"/>
              <a:buChar char="•"/>
            </a:pPr>
            <a:r>
              <a:rPr lang="en-US" sz="3100" dirty="0" smtClean="0">
                <a:latin typeface="Calibri" panose="020F0502020204030204" pitchFamily="34" charset="0"/>
              </a:rPr>
              <a:t>Mweleze mgonjwa tarehe ifuatayo ya kufuatilia na kama ni ya kikao kingine cha utiifu au ya kurudia kipimo cha viwango vya virusi.</a:t>
            </a:r>
          </a:p>
          <a:p>
            <a:pPr marL="457200" indent="-457200">
              <a:buFont typeface="Arial" panose="020B0604020202020204" pitchFamily="34" charset="0"/>
              <a:buChar char="•"/>
            </a:pPr>
            <a:endParaRPr lang="sw-KE" sz="3100" dirty="0" smtClean="0">
              <a:latin typeface="Calibri" panose="020F0502020204030204" pitchFamily="34" charset="0"/>
            </a:endParaRPr>
          </a:p>
        </p:txBody>
      </p:sp>
    </p:spTree>
    <p:extLst>
      <p:ext uri="{BB962C8B-B14F-4D97-AF65-F5344CB8AC3E}">
        <p14:creationId xmlns:p14="http://schemas.microsoft.com/office/powerpoint/2010/main" val="318253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1650" y="218103"/>
            <a:ext cx="8660702" cy="848697"/>
          </a:xfrm>
        </p:spPr>
        <p:txBody>
          <a:bodyPr>
            <a:noAutofit/>
          </a:bodyPr>
          <a:lstStyle/>
          <a:p>
            <a:r>
              <a:rPr lang="en-GB" sz="3200" b="1" cap="small" dirty="0" smtClean="0">
                <a:solidFill>
                  <a:srgbClr val="002060"/>
                </a:solidFill>
                <a:latin typeface="Calibri" panose="020F0502020204030204" pitchFamily="34" charset="0"/>
              </a:rPr>
              <a:t>Jinsi ya Kutumia Bango la Kufuatilia Viwango vya Virusi na Ushauri Ulioimarishwa wa Utiifu</a:t>
            </a:r>
            <a:endParaRPr lang="sw-KE" sz="3200" dirty="0">
              <a:solidFill>
                <a:srgbClr val="002060"/>
              </a:solidFill>
              <a:latin typeface="Calibri" panose="020F0502020204030204" pitchFamily="34" charset="0"/>
            </a:endParaRPr>
          </a:p>
        </p:txBody>
      </p:sp>
      <p:sp>
        <p:nvSpPr>
          <p:cNvPr id="5" name="Content Placeholder 4"/>
          <p:cNvSpPr>
            <a:spLocks noGrp="1"/>
          </p:cNvSpPr>
          <p:nvPr>
            <p:ph idx="1"/>
          </p:nvPr>
        </p:nvSpPr>
        <p:spPr>
          <a:xfrm>
            <a:off x="533400" y="1447800"/>
            <a:ext cx="8229600" cy="5410200"/>
          </a:xfrm>
        </p:spPr>
        <p:txBody>
          <a:bodyPr>
            <a:noAutofit/>
          </a:bodyPr>
          <a:lstStyle/>
          <a:p>
            <a:pPr>
              <a:lnSpc>
                <a:spcPct val="120000"/>
              </a:lnSpc>
              <a:spcAft>
                <a:spcPts val="0"/>
              </a:spcAft>
            </a:pPr>
            <a:r>
              <a:rPr lang="en-GB" sz="1200" dirty="0" smtClean="0">
                <a:latin typeface="Calibri" panose="020F0502020204030204" pitchFamily="34" charset="0"/>
              </a:rPr>
              <a:t>Lengo la bango hili ni kutoa maelezo kuhusu ufuatiliaji wa viwango vya virusi kwa wagonjwa wanaopokea ARV ili kuweza kufafanua maana ya matokeo ya viwango vya virusi, na kusaidia na ushauri na utathmini wa utiifu hasa kati ya walio na viwango vya juu vya virusi ambao wanastahili ushauri ilioimarishwa wa utiifu. Ilitengenezewa wahudumu mbalimbali wa afya (k.m. washauri wa utiifu, madaktari, wauguzi, wanafamasia, wahudumu wa afya katika jamii) ambao wanawahudumia wagonjwa wanaoishi na HIV na familia zao katika kuweka ni wapi kipimo cha viwango vya virusi kinatekelezwa.</a:t>
            </a:r>
          </a:p>
          <a:p>
            <a:pPr>
              <a:lnSpc>
                <a:spcPct val="120000"/>
              </a:lnSpc>
              <a:spcAft>
                <a:spcPts val="0"/>
              </a:spcAft>
            </a:pPr>
            <a:endParaRPr lang="sw-KE" sz="1200" dirty="0">
              <a:latin typeface="Calibri" panose="020F0502020204030204" pitchFamily="34" charset="0"/>
            </a:endParaRPr>
          </a:p>
          <a:p>
            <a:pPr>
              <a:lnSpc>
                <a:spcPct val="120000"/>
              </a:lnSpc>
              <a:spcAft>
                <a:spcPts val="0"/>
              </a:spcAft>
            </a:pPr>
            <a:r>
              <a:rPr lang="en-GB" sz="1200" dirty="0" smtClean="0">
                <a:latin typeface="Calibri" panose="020F0502020204030204" pitchFamily="34" charset="0"/>
              </a:rPr>
              <a:t>Kila kadi, au seti ya kadi, inalenga mada fulani maalum kwa huduma na usaidizi wa wagonjwa wanaotumia ARV ambao watapimwa viwango vya virusi au ambao tayari wana matokeo ya viwango vya virusi. Mada hizi zina msimbo wa rangi ili kuwa rahisi kutumia.</a:t>
            </a:r>
          </a:p>
          <a:p>
            <a:pPr>
              <a:lnSpc>
                <a:spcPct val="120000"/>
              </a:lnSpc>
              <a:spcAft>
                <a:spcPts val="0"/>
              </a:spcAft>
            </a:pPr>
            <a:endParaRPr lang="sw-KE" sz="1200" dirty="0">
              <a:latin typeface="Calibri" panose="020F0502020204030204" pitchFamily="34" charset="0"/>
            </a:endParaRPr>
          </a:p>
          <a:p>
            <a:pPr>
              <a:lnSpc>
                <a:spcPct val="120000"/>
              </a:lnSpc>
              <a:spcAft>
                <a:spcPts val="0"/>
              </a:spcAft>
            </a:pPr>
            <a:r>
              <a:rPr lang="en-GB" sz="1200" b="1" dirty="0" smtClean="0">
                <a:latin typeface="Calibri" panose="020F0502020204030204" pitchFamily="34" charset="0"/>
              </a:rPr>
              <a:t>Maelekezo kuhusu jinsi ya kutumia bango:</a:t>
            </a:r>
          </a:p>
          <a:p>
            <a:pPr marL="171450" indent="-171450">
              <a:lnSpc>
                <a:spcPct val="120000"/>
              </a:lnSpc>
              <a:spcAft>
                <a:spcPts val="0"/>
              </a:spcAft>
              <a:buFont typeface="Arial" panose="020B0604020202020204" pitchFamily="34" charset="0"/>
              <a:buChar char="•"/>
            </a:pPr>
            <a:r>
              <a:rPr lang="en-GB" sz="1200" dirty="0" smtClean="0">
                <a:latin typeface="Calibri" panose="020F0502020204030204" pitchFamily="34" charset="0"/>
              </a:rPr>
              <a:t>Weka bango mezani ili mgonjwa aweze kuona picha vizuri wakati unatumia upande mwingine wa manukuu.</a:t>
            </a:r>
          </a:p>
          <a:p>
            <a:pPr marL="171450" indent="-171450">
              <a:lnSpc>
                <a:spcPct val="120000"/>
              </a:lnSpc>
              <a:spcAft>
                <a:spcPts val="0"/>
              </a:spcAft>
              <a:buFont typeface="Arial" panose="020B0604020202020204" pitchFamily="34" charset="0"/>
              <a:buChar char="•"/>
            </a:pPr>
            <a:r>
              <a:rPr lang="en-GB" sz="1200" dirty="0" smtClean="0">
                <a:latin typeface="Calibri" panose="020F0502020204030204" pitchFamily="34" charset="0"/>
              </a:rPr>
              <a:t>Ujumbe muhimu wa kuonyesha wagonjwa pamoja na maagizo kwa watoa huduma yamewekwa kwa </a:t>
            </a:r>
            <a:r>
              <a:rPr lang="en-GB" sz="1200" b="1" dirty="0" smtClean="0">
                <a:latin typeface="Calibri" panose="020F0502020204030204" pitchFamily="34" charset="0"/>
              </a:rPr>
              <a:t>koza</a:t>
            </a:r>
            <a:r>
              <a:rPr lang="en-GB" sz="1200" dirty="0" smtClean="0">
                <a:latin typeface="Calibri" panose="020F0502020204030204" pitchFamily="34" charset="0"/>
              </a:rPr>
              <a:t>.</a:t>
            </a:r>
            <a:endParaRPr lang="sw-KE" sz="1200" dirty="0" smtClean="0">
              <a:latin typeface="Calibri" panose="020F0502020204030204" pitchFamily="34" charset="0"/>
            </a:endParaRPr>
          </a:p>
          <a:p>
            <a:pPr marL="171450" indent="-171450">
              <a:lnSpc>
                <a:spcPct val="120000"/>
              </a:lnSpc>
              <a:spcAft>
                <a:spcPts val="0"/>
              </a:spcAft>
              <a:buFont typeface="Arial" panose="020B0604020202020204" pitchFamily="34" charset="0"/>
              <a:buChar char="•"/>
            </a:pPr>
            <a:r>
              <a:rPr lang="en-GB" sz="1200" dirty="0" smtClean="0">
                <a:latin typeface="Calibri" panose="020F0502020204030204" pitchFamily="34" charset="0"/>
              </a:rPr>
              <a:t>Kuna manukuu ya kuanzisha na kuelekeza mazungumzo na mgonjwa, ikiwa ni pamoja na maswali maalum ya kupitia mada zilizoshughulikiwa na kutathmini ufahamu wa mgonjwa.</a:t>
            </a:r>
          </a:p>
          <a:p>
            <a:pPr marL="171450" indent="-171450">
              <a:lnSpc>
                <a:spcPct val="120000"/>
              </a:lnSpc>
              <a:spcAft>
                <a:spcPts val="0"/>
              </a:spcAft>
              <a:buFont typeface="Arial" panose="020B0604020202020204" pitchFamily="34" charset="0"/>
              <a:buChar char="•"/>
            </a:pPr>
            <a:r>
              <a:rPr lang="en-GB" sz="1200" dirty="0" smtClean="0">
                <a:latin typeface="Calibri" panose="020F0502020204030204" pitchFamily="34" charset="0"/>
              </a:rPr>
              <a:t>Kuna kadi nyingine za ziara maalum, ikiwa ni pamoja na wakati wa kuanza ARV, wakati kipimo cha viwango vya virusi kinapotumwa, na wakati matokeo yanapopatikana. Ikiwa matokeo ya viwango vya virusi ni chini ya 1000 kuna kadi zinazolingana za kutumia. Ikiwa matokeo ya viwango vya virusi ni chini ya 1000 au zaidi kuna mafuatano ya kadi ya kutumika ili kufafanua matokeo na kutekeleza vikao vya ushauri ulioimarishwa wa utiifu.</a:t>
            </a:r>
          </a:p>
          <a:p>
            <a:pPr marL="171450" indent="-171450">
              <a:lnSpc>
                <a:spcPct val="120000"/>
              </a:lnSpc>
              <a:spcAft>
                <a:spcPts val="0"/>
              </a:spcAft>
              <a:buFont typeface="Arial" panose="020B0604020202020204" pitchFamily="34" charset="0"/>
              <a:buChar char="•"/>
            </a:pPr>
            <a:r>
              <a:rPr lang="en-GB" sz="1200" dirty="0" smtClean="0">
                <a:latin typeface="Calibri" panose="020F0502020204030204" pitchFamily="34" charset="0"/>
              </a:rPr>
              <a:t>Hati tofauti, zana ya </a:t>
            </a:r>
            <a:r>
              <a:rPr lang="en-GB" sz="1200" b="1" dirty="0" smtClean="0">
                <a:latin typeface="Calibri" panose="020F0502020204030204" pitchFamily="34" charset="0"/>
              </a:rPr>
              <a:t>Mpango Ulioimarishwa wa Utiifu,</a:t>
            </a:r>
            <a:r>
              <a:rPr lang="en-GB" sz="1200" dirty="0" smtClean="0">
                <a:latin typeface="Calibri" panose="020F0502020204030204" pitchFamily="34" charset="0"/>
              </a:rPr>
              <a:t> hutumika kunakili matokeo na mpango wa kadi za 5-18 na inapaswa kujumuishwa katika faili ya mgonjwa.</a:t>
            </a:r>
          </a:p>
          <a:p>
            <a:pPr marL="171450" indent="-171450">
              <a:lnSpc>
                <a:spcPct val="120000"/>
              </a:lnSpc>
              <a:spcAft>
                <a:spcPts val="0"/>
              </a:spcAft>
              <a:buFont typeface="Arial" panose="020B0604020202020204" pitchFamily="34" charset="0"/>
              <a:buChar char="•"/>
            </a:pPr>
            <a:r>
              <a:rPr lang="en-GB" sz="1200" dirty="0" smtClean="0">
                <a:latin typeface="Calibri" panose="020F0502020204030204" pitchFamily="34" charset="0"/>
              </a:rPr>
              <a:t>Baada ya kikao cha kwanza kilichoimarishwa cha ushauri wa utiifu (cha pili na zaidi), anzisha kikao kwa kutumia kadi ya 16 na urudie kadi za 5-15 kama inavyohitajika.</a:t>
            </a:r>
          </a:p>
        </p:txBody>
      </p:sp>
    </p:spTree>
    <p:extLst>
      <p:ext uri="{BB962C8B-B14F-4D97-AF65-F5344CB8AC3E}">
        <p14:creationId xmlns:p14="http://schemas.microsoft.com/office/powerpoint/2010/main" val="2605805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en-US" sz="2800" dirty="0" smtClean="0">
                <a:solidFill>
                  <a:srgbClr val="FFFFFF"/>
                </a:solidFill>
                <a:latin typeface="Calibri" panose="020F0502020204030204" pitchFamily="34" charset="0"/>
              </a:rPr>
              <a:t>	12. Msaada wa ziada wa kusaidia kutumia ARV</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47" y="1371600"/>
            <a:ext cx="8550553" cy="436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Njia za kuboresha kutumia ARV.</a:t>
            </a:r>
            <a:endParaRPr lang="sw-KE" sz="2000" dirty="0">
              <a:latin typeface="Calibri" panose="020F0502020204030204" pitchFamily="34" charset="0"/>
            </a:endParaRPr>
          </a:p>
        </p:txBody>
      </p:sp>
    </p:spTree>
    <p:extLst>
      <p:ext uri="{BB962C8B-B14F-4D97-AF65-F5344CB8AC3E}">
        <p14:creationId xmlns:p14="http://schemas.microsoft.com/office/powerpoint/2010/main" val="3520274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1"/>
            <a:ext cx="2819400"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Njia za kuboresha kutumia ARV.</a:t>
            </a:r>
            <a:endParaRPr lang="sw-KE" sz="1600" dirty="0">
              <a:latin typeface="Calibri" panose="020F0502020204030204" pitchFamily="34" charset="0"/>
            </a:endParaRPr>
          </a:p>
        </p:txBody>
      </p:sp>
      <p:sp>
        <p:nvSpPr>
          <p:cNvPr id="21" name="Content Placeholder 1"/>
          <p:cNvSpPr>
            <a:spLocks noGrp="1"/>
          </p:cNvSpPr>
          <p:nvPr>
            <p:ph sz="half" idx="1"/>
          </p:nvPr>
        </p:nvSpPr>
        <p:spPr>
          <a:xfrm>
            <a:off x="3505200" y="1143000"/>
            <a:ext cx="5226756" cy="5334000"/>
          </a:xfrm>
        </p:spPr>
        <p:txBody>
          <a:bodyPr>
            <a:normAutofit/>
          </a:bodyPr>
          <a:lstStyle/>
          <a:p>
            <a:r>
              <a:rPr lang="en-US" sz="1900" b="1" dirty="0" smtClean="0">
                <a:latin typeface="Calibri" panose="020F0502020204030204" pitchFamily="34" charset="0"/>
              </a:rPr>
              <a:t>VIPENGELE VYA KUZUNGUMZIA:</a:t>
            </a:r>
          </a:p>
          <a:p>
            <a:pPr marL="285750" indent="-285750">
              <a:buFont typeface="Arial" panose="020B0604020202020204" pitchFamily="34" charset="0"/>
              <a:buChar char="•"/>
            </a:pPr>
            <a:r>
              <a:rPr lang="en-US" b="1" dirty="0" smtClean="0">
                <a:latin typeface="Calibri" panose="020F0502020204030204" pitchFamily="34" charset="0"/>
              </a:rPr>
              <a:t>Tuangalie kwa karibu zaidi                                     </a:t>
            </a:r>
            <a:r>
              <a:rPr lang="en-US" b="1" dirty="0" err="1" smtClean="0">
                <a:latin typeface="Calibri" panose="020F0502020204030204" pitchFamily="34" charset="0"/>
              </a:rPr>
              <a:t>vikwazo</a:t>
            </a:r>
            <a:r>
              <a:rPr lang="en-US" b="1" dirty="0" smtClean="0">
                <a:latin typeface="Calibri" panose="020F0502020204030204" pitchFamily="34" charset="0"/>
              </a:rPr>
              <a:t>  </a:t>
            </a:r>
            <a:r>
              <a:rPr lang="en-US" b="1" dirty="0" err="1" smtClean="0">
                <a:latin typeface="Calibri" panose="020F0502020204030204" pitchFamily="34" charset="0"/>
              </a:rPr>
              <a:t>vichache</a:t>
            </a:r>
            <a:r>
              <a:rPr lang="en-US" b="1" dirty="0" smtClean="0">
                <a:latin typeface="Calibri" panose="020F0502020204030204" pitchFamily="34" charset="0"/>
              </a:rPr>
              <a:t> vya kawaida </a:t>
            </a:r>
            <a:r>
              <a:rPr lang="en-US" b="1" dirty="0" err="1" smtClean="0">
                <a:latin typeface="Calibri" panose="020F0502020204030204" pitchFamily="34" charset="0"/>
              </a:rPr>
              <a:t>vya</a:t>
            </a:r>
            <a:r>
              <a:rPr lang="en-US" b="1" dirty="0" smtClean="0">
                <a:latin typeface="Calibri" panose="020F0502020204030204" pitchFamily="34" charset="0"/>
              </a:rPr>
              <a:t>  </a:t>
            </a:r>
            <a:r>
              <a:rPr lang="en-US" b="1" dirty="0" err="1" smtClean="0">
                <a:latin typeface="Calibri" panose="020F0502020204030204" pitchFamily="34" charset="0"/>
              </a:rPr>
              <a:t>kutumia</a:t>
            </a:r>
            <a:r>
              <a:rPr lang="en-US" b="1" dirty="0" smtClean="0">
                <a:latin typeface="Calibri" panose="020F0502020204030204" pitchFamily="34" charset="0"/>
              </a:rPr>
              <a:t> ARV.</a:t>
            </a:r>
          </a:p>
          <a:p>
            <a:pPr marL="285750" indent="-285750">
              <a:buFont typeface="Arial" panose="020B0604020202020204" pitchFamily="34" charset="0"/>
              <a:buChar char="•"/>
            </a:pPr>
            <a:r>
              <a:rPr lang="en-US" dirty="0" smtClean="0">
                <a:latin typeface="Calibri" panose="020F0502020204030204" pitchFamily="34" charset="0"/>
              </a:rPr>
              <a:t>Kati ya maeneo tuliyoyajadili, ni tatizo gani kubwa unalo la kutumia ARV?</a:t>
            </a:r>
          </a:p>
          <a:p>
            <a:pPr marL="285750" indent="-285750">
              <a:buFont typeface="Arial" panose="020B0604020202020204" pitchFamily="34" charset="0"/>
              <a:buChar char="•"/>
            </a:pPr>
            <a:r>
              <a:rPr lang="en-US" dirty="0" smtClean="0">
                <a:latin typeface="Calibri" panose="020F0502020204030204" pitchFamily="34" charset="0"/>
              </a:rPr>
              <a:t>Haya ndiyo nimeyasikia ukisema. Nijulishe kama ninaelewa vizuri. </a:t>
            </a:r>
            <a:r>
              <a:rPr lang="en-US" i="1" dirty="0" smtClean="0">
                <a:latin typeface="Calibri" panose="020F0502020204030204" pitchFamily="34" charset="0"/>
              </a:rPr>
              <a:t>[Kumbuka changamoto zilizotambuliwa]</a:t>
            </a:r>
          </a:p>
          <a:p>
            <a:pPr marL="695945" lvl="1" indent="-285750">
              <a:buFont typeface="Arial" panose="020B0604020202020204" pitchFamily="34" charset="0"/>
              <a:buChar char="•"/>
            </a:pPr>
            <a:r>
              <a:rPr lang="en-US" dirty="0" smtClean="0">
                <a:latin typeface="Calibri" panose="020F0502020204030204" pitchFamily="34" charset="0"/>
              </a:rPr>
              <a:t>Nenda kwenye kadi ya 13 (yenye lebo ya Kukumbuka kumeza ARV) kwa “Husahau”</a:t>
            </a:r>
          </a:p>
          <a:p>
            <a:pPr marL="695945" lvl="1" indent="-285750">
              <a:buFont typeface="Arial" panose="020B0604020202020204" pitchFamily="34" charset="0"/>
              <a:buChar char="•"/>
            </a:pPr>
            <a:r>
              <a:rPr lang="en-US" dirty="0" smtClean="0">
                <a:latin typeface="Calibri" panose="020F0502020204030204" pitchFamily="34" charset="0"/>
              </a:rPr>
              <a:t>Nenda kwenye kadi ya 14 (yenye lebo ya Kuelewa ARV zako) kwa “ufahamu”, “Madhara” na “Ugonjwa wa Kimwili”</a:t>
            </a:r>
          </a:p>
          <a:p>
            <a:pPr marL="695945" lvl="1" indent="-285750">
              <a:buFont typeface="Arial" panose="020B0604020202020204" pitchFamily="34" charset="0"/>
              <a:buChar char="•"/>
            </a:pPr>
            <a:r>
              <a:rPr lang="en-US" dirty="0" smtClean="0">
                <a:latin typeface="Calibri" panose="020F0502020204030204" pitchFamily="34" charset="0"/>
              </a:rPr>
              <a:t>Nenda kwenye kadi ya 15 (yenye lebo ya Kudhibiti Siri na kupata msaada) kwa “ufichuzi”</a:t>
            </a:r>
            <a:endParaRPr lang="sw-KE" dirty="0">
              <a:latin typeface="Calibri" panose="020F0502020204030204" pitchFamily="34" charset="0"/>
            </a:endParaRPr>
          </a:p>
        </p:txBody>
      </p:sp>
      <p:cxnSp>
        <p:nvCxnSpPr>
          <p:cNvPr id="15" name="Straight Connector 14"/>
          <p:cNvCxnSpPr/>
          <p:nvPr/>
        </p:nvCxnSpPr>
        <p:spPr>
          <a:xfrm>
            <a:off x="3429000" y="1057364"/>
            <a:ext cx="0" cy="3209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en-US" sz="2800" dirty="0" smtClean="0">
                <a:solidFill>
                  <a:srgbClr val="FFFFFF"/>
                </a:solidFill>
                <a:latin typeface="Calibri" panose="020F0502020204030204" pitchFamily="34" charset="0"/>
              </a:rPr>
              <a:t>	12. Msaada wa ziada wa kusaidia </a:t>
            </a:r>
            <a:r>
              <a:rPr lang="en-US" sz="2800" dirty="0" err="1" smtClean="0">
                <a:solidFill>
                  <a:srgbClr val="FFFFFF"/>
                </a:solidFill>
                <a:latin typeface="Calibri" panose="020F0502020204030204" pitchFamily="34" charset="0"/>
              </a:rPr>
              <a:t>kutumia</a:t>
            </a:r>
            <a:r>
              <a:rPr lang="en-US" sz="2800" dirty="0" smtClean="0">
                <a:solidFill>
                  <a:srgbClr val="FFFFFF"/>
                </a:solidFill>
                <a:latin typeface="Calibri" panose="020F0502020204030204" pitchFamily="34" charset="0"/>
              </a:rPr>
              <a:t> 					ARV</a:t>
            </a:r>
            <a:endParaRPr lang="sw-KE" sz="2800" dirty="0">
              <a:solidFill>
                <a:srgbClr val="FFFFFF"/>
              </a:solidFill>
              <a:latin typeface="Calibri" panose="020F0502020204030204"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515" y="426856"/>
            <a:ext cx="1769340" cy="1325744"/>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7210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en-US" sz="2600" dirty="0" smtClean="0">
                <a:solidFill>
                  <a:srgbClr val="FFFFFF"/>
                </a:solidFill>
                <a:latin typeface="Calibri" panose="020F0502020204030204" pitchFamily="34" charset="0"/>
              </a:rPr>
              <a:t>	13. </a:t>
            </a:r>
            <a:r>
              <a:rPr lang="en-US" sz="2800" dirty="0" smtClean="0">
                <a:solidFill>
                  <a:srgbClr val="FFFFFF"/>
                </a:solidFill>
                <a:latin typeface="Calibri" panose="020F0502020204030204" pitchFamily="34" charset="0"/>
              </a:rPr>
              <a:t>Kukumbuka kutumia ARV</a:t>
            </a:r>
            <a:endParaRPr lang="sw-KE" sz="2600" dirty="0">
              <a:solidFill>
                <a:srgbClr val="FFFFFF"/>
              </a:solidFill>
              <a:latin typeface="Calibri" panose="020F0502020204030204" pitchFamily="34" charset="0"/>
            </a:endParaRPr>
          </a:p>
        </p:txBody>
      </p:sp>
      <p:sp>
        <p:nvSpPr>
          <p:cNvPr id="4" name="TextBox 3"/>
          <p:cNvSpPr txBox="1"/>
          <p:nvPr/>
        </p:nvSpPr>
        <p:spPr>
          <a:xfrm>
            <a:off x="381000" y="5410200"/>
            <a:ext cx="4109121" cy="1323439"/>
          </a:xfrm>
          <a:prstGeom prst="rect">
            <a:avLst/>
          </a:prstGeom>
          <a:noFill/>
        </p:spPr>
        <p:txBody>
          <a:bodyPr wrap="square" numCol="1"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Daima kukumbuka kutumia ARV inaweza kuwa vigumu. </a:t>
            </a:r>
          </a:p>
          <a:p>
            <a:endParaRPr lang="sw-KE" sz="2000" dirty="0" smtClean="0">
              <a:latin typeface="Calibri" panose="020F0502020204030204" pitchFamily="34" charset="0"/>
            </a:endParaRPr>
          </a:p>
          <a:p>
            <a:pPr lvl="1"/>
            <a:endParaRPr lang="sw-KE" sz="2000" dirty="0">
              <a:latin typeface="Calibri" panose="020F05020202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52" y="1295400"/>
            <a:ext cx="8450048" cy="400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30079" y="5410200"/>
            <a:ext cx="4109121" cy="1631216"/>
          </a:xfrm>
          <a:prstGeom prst="rect">
            <a:avLst/>
          </a:prstGeom>
          <a:noFill/>
        </p:spPr>
        <p:txBody>
          <a:bodyPr wrap="square" numCol="1"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Kukosa dozi za ARV kunaweza kuwa sababu ya viwango vya juu vya virusi na kunaweza kukudhuru.</a:t>
            </a:r>
          </a:p>
          <a:p>
            <a:endParaRPr lang="sw-KE" sz="2000" dirty="0" smtClean="0">
              <a:latin typeface="Calibri" panose="020F0502020204030204" pitchFamily="34" charset="0"/>
            </a:endParaRPr>
          </a:p>
          <a:p>
            <a:pPr lvl="1"/>
            <a:endParaRPr lang="sw-KE" sz="2000" dirty="0">
              <a:latin typeface="Calibri" panose="020F0502020204030204" pitchFamily="34" charset="0"/>
            </a:endParaRPr>
          </a:p>
        </p:txBody>
      </p:sp>
    </p:spTree>
    <p:extLst>
      <p:ext uri="{BB962C8B-B14F-4D97-AF65-F5344CB8AC3E}">
        <p14:creationId xmlns:p14="http://schemas.microsoft.com/office/powerpoint/2010/main" val="1294814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2019" y="990600"/>
            <a:ext cx="2994581"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Daima kukumbuka kutumia ARV inaweza kuwa vigumu.</a:t>
            </a:r>
          </a:p>
          <a:p>
            <a:pPr marL="285750" indent="-285750">
              <a:buFont typeface="Wingdings" panose="05000000000000000000" pitchFamily="2" charset="2"/>
              <a:buChar char="Ø"/>
            </a:pPr>
            <a:r>
              <a:rPr lang="en-US" sz="1600" dirty="0" smtClean="0">
                <a:latin typeface="Calibri" panose="020F0502020204030204" pitchFamily="34" charset="0"/>
              </a:rPr>
              <a:t>Kukosa dozi za ARV kunaweza kuwa sababu ya viwango vya juu vya virusi na kunaweza kukudhuru.</a:t>
            </a:r>
            <a:endParaRPr lang="sw-KE" sz="1600" dirty="0">
              <a:latin typeface="Calibri" panose="020F0502020204030204" pitchFamily="34" charset="0"/>
            </a:endParaRPr>
          </a:p>
        </p:txBody>
      </p:sp>
      <p:sp>
        <p:nvSpPr>
          <p:cNvPr id="21" name="Content Placeholder 1"/>
          <p:cNvSpPr>
            <a:spLocks noGrp="1"/>
          </p:cNvSpPr>
          <p:nvPr>
            <p:ph sz="half" idx="1"/>
          </p:nvPr>
        </p:nvSpPr>
        <p:spPr>
          <a:xfrm>
            <a:off x="3505200" y="1057365"/>
            <a:ext cx="5410200" cy="4045768"/>
          </a:xfrm>
        </p:spPr>
        <p:txBody>
          <a:bodyPr>
            <a:normAutofit lnSpcReduction="10000"/>
          </a:bodyPr>
          <a:lstStyle/>
          <a:p>
            <a:r>
              <a:rPr lang="en-US" sz="1700" b="1" dirty="0" smtClean="0">
                <a:latin typeface="Calibri" panose="020F0502020204030204" pitchFamily="34" charset="0"/>
              </a:rPr>
              <a:t>VIPENGELE VYA KUZUNGUMZIA:</a:t>
            </a:r>
          </a:p>
          <a:p>
            <a:pPr marL="285750" indent="-285750">
              <a:buFont typeface="Arial" panose="020B0604020202020204" pitchFamily="34" charset="0"/>
              <a:buChar char="•"/>
            </a:pPr>
            <a:r>
              <a:rPr lang="en-US" sz="1400" dirty="0" smtClean="0">
                <a:latin typeface="Calibri" panose="020F0502020204030204" pitchFamily="34" charset="0"/>
              </a:rPr>
              <a:t>Je, ni nini tayari umejaribu ili kukusaidia                                  kukumbuka?</a:t>
            </a:r>
          </a:p>
          <a:p>
            <a:pPr marL="285750" indent="-285750">
              <a:buFont typeface="Arial" panose="020B0604020202020204" pitchFamily="34" charset="0"/>
              <a:buChar char="•"/>
            </a:pPr>
            <a:r>
              <a:rPr lang="en-US" sz="1400" dirty="0" smtClean="0">
                <a:latin typeface="Calibri" panose="020F0502020204030204" pitchFamily="34" charset="0"/>
              </a:rPr>
              <a:t>Nataka kuhakikisha ninaelewa. </a:t>
            </a:r>
            <a:r>
              <a:rPr lang="en-US" sz="1400" dirty="0" err="1" smtClean="0">
                <a:latin typeface="Calibri" panose="020F0502020204030204" pitchFamily="34" charset="0"/>
              </a:rPr>
              <a:t>Ninachosikia</a:t>
            </a:r>
            <a:r>
              <a:rPr lang="en-US" sz="1400" dirty="0" smtClean="0">
                <a:latin typeface="Calibri" panose="020F0502020204030204" pitchFamily="34" charset="0"/>
              </a:rPr>
              <a:t> </a:t>
            </a:r>
            <a:r>
              <a:rPr lang="en-US" sz="1400" dirty="0">
                <a:latin typeface="Calibri" panose="020F0502020204030204" pitchFamily="34" charset="0"/>
              </a:rPr>
              <a:t> </a:t>
            </a:r>
            <a:r>
              <a:rPr lang="en-US" sz="1400" dirty="0" smtClean="0">
                <a:latin typeface="Calibri" panose="020F0502020204030204" pitchFamily="34" charset="0"/>
              </a:rPr>
              <a:t>                                          </a:t>
            </a:r>
            <a:r>
              <a:rPr lang="en-US" sz="1400" dirty="0" err="1" smtClean="0">
                <a:latin typeface="Calibri" panose="020F0502020204030204" pitchFamily="34" charset="0"/>
              </a:rPr>
              <a:t>ukisema</a:t>
            </a:r>
            <a:r>
              <a:rPr lang="en-US" sz="1400" dirty="0" smtClean="0">
                <a:latin typeface="Calibri" panose="020F0502020204030204" pitchFamily="34" charset="0"/>
              </a:rPr>
              <a:t> ni </a:t>
            </a:r>
            <a:r>
              <a:rPr lang="en-US" sz="1400" i="1" dirty="0" smtClean="0">
                <a:latin typeface="Calibri" panose="020F0502020204030204" pitchFamily="34" charset="0"/>
              </a:rPr>
              <a:t>[hali za kukosa dozi]. </a:t>
            </a:r>
            <a:r>
              <a:rPr lang="en-US" sz="1400" dirty="0" smtClean="0">
                <a:latin typeface="Calibri" panose="020F0502020204030204" pitchFamily="34" charset="0"/>
              </a:rPr>
              <a:t>Hapa kuna baadhi ya mambo mengine ambayo watu wengine wameyapata kuwa ya maana:</a:t>
            </a:r>
          </a:p>
          <a:p>
            <a:pPr marL="695945" lvl="1" indent="-285750">
              <a:buFont typeface="Arial" panose="020B0604020202020204" pitchFamily="34" charset="0"/>
              <a:buChar char="•"/>
            </a:pPr>
            <a:r>
              <a:rPr lang="en-US" sz="1400" dirty="0" smtClean="0">
                <a:latin typeface="Calibri" panose="020F0502020204030204" pitchFamily="34" charset="0"/>
              </a:rPr>
              <a:t>Weka ARV mahali ambapo ni rahisi kukumbuka, karibu na kitu ambacho unakitumia kila siku, na uweke chupa ya maji hapo kama itahitajika.</a:t>
            </a:r>
          </a:p>
          <a:p>
            <a:pPr marL="695945" lvl="1" indent="-285750">
              <a:buFont typeface="Arial" panose="020B0604020202020204" pitchFamily="34" charset="0"/>
              <a:buChar char="•"/>
            </a:pPr>
            <a:r>
              <a:rPr lang="en-US" sz="1400" dirty="0" smtClean="0">
                <a:latin typeface="Calibri" panose="020F0502020204030204" pitchFamily="34" charset="0"/>
              </a:rPr>
              <a:t>Weka kengele kwenye simu yako kukukumbusha umeze ARV zako.</a:t>
            </a:r>
          </a:p>
          <a:p>
            <a:pPr marL="695945" lvl="1" indent="-285750">
              <a:buFont typeface="Arial" panose="020B0604020202020204" pitchFamily="34" charset="0"/>
              <a:buChar char="•"/>
            </a:pPr>
            <a:r>
              <a:rPr lang="en-US" sz="1400" dirty="0" smtClean="0">
                <a:latin typeface="Calibri" panose="020F0502020204030204" pitchFamily="34" charset="0"/>
              </a:rPr>
              <a:t>Beba ARV ili ukisahau kabla ya kuondoka, una nyingine zilizosalia. </a:t>
            </a:r>
          </a:p>
          <a:p>
            <a:pPr marL="695945" lvl="1" indent="-285750">
              <a:buFont typeface="Arial" panose="020B0604020202020204" pitchFamily="34" charset="0"/>
              <a:buChar char="•"/>
            </a:pPr>
            <a:r>
              <a:rPr lang="en-US" sz="1400" dirty="0" smtClean="0">
                <a:latin typeface="Calibri" panose="020F0502020204030204" pitchFamily="34" charset="0"/>
              </a:rPr>
              <a:t>Tumia vikasha vya vidonge na kalenda kuweka alama na kufuatilia wakati ARV zimetumika siku hiyo.</a:t>
            </a:r>
          </a:p>
          <a:p>
            <a:pPr marL="695945" lvl="1" indent="-285750">
              <a:buFont typeface="Arial" panose="020B0604020202020204" pitchFamily="34" charset="0"/>
              <a:buChar char="•"/>
            </a:pPr>
            <a:r>
              <a:rPr lang="en-US" sz="1400" dirty="0" smtClean="0">
                <a:latin typeface="Calibri" panose="020F0502020204030204" pitchFamily="34" charset="0"/>
              </a:rPr>
              <a:t>Omba ARV za ziada kama hutaweza kurejea kwenye kituo cha afya kwa wakati unaofaa kwa mjazo wako wa dawa unaofuata.</a:t>
            </a:r>
            <a:endParaRPr lang="sw-KE" sz="1400" dirty="0">
              <a:latin typeface="Calibri" panose="020F0502020204030204" pitchFamily="34" charset="0"/>
            </a:endParaRPr>
          </a:p>
        </p:txBody>
      </p:sp>
      <p:cxnSp>
        <p:nvCxnSpPr>
          <p:cNvPr id="15" name="Straight Connector 14"/>
          <p:cNvCxnSpPr/>
          <p:nvPr/>
        </p:nvCxnSpPr>
        <p:spPr>
          <a:xfrm>
            <a:off x="3429000" y="1057364"/>
            <a:ext cx="0" cy="38194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en-US" sz="2800" dirty="0" smtClean="0">
                <a:solidFill>
                  <a:srgbClr val="FFFFFF"/>
                </a:solidFill>
                <a:latin typeface="Calibri" panose="020F0502020204030204" pitchFamily="34" charset="0"/>
              </a:rPr>
              <a:t>	13. Kukumbuka kutumia ARV</a:t>
            </a:r>
            <a:endParaRPr lang="sw-KE" sz="2800" dirty="0">
              <a:solidFill>
                <a:srgbClr val="FFFFFF"/>
              </a:solidFill>
              <a:latin typeface="Calibri" panose="020F0502020204030204" pitchFamily="34" charset="0"/>
            </a:endParaRPr>
          </a:p>
        </p:txBody>
      </p:sp>
      <p:sp>
        <p:nvSpPr>
          <p:cNvPr id="28" name="Rectangle 27"/>
          <p:cNvSpPr/>
          <p:nvPr/>
        </p:nvSpPr>
        <p:spPr>
          <a:xfrm>
            <a:off x="321156" y="5560900"/>
            <a:ext cx="2940517" cy="11447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381000" y="5410200"/>
            <a:ext cx="2872819" cy="1371600"/>
          </a:xfrm>
        </p:spPr>
        <p:txBody>
          <a:bodyPr>
            <a:normAutofit fontScale="47500" lnSpcReduction="20000"/>
          </a:bodyPr>
          <a:lstStyle/>
          <a:p>
            <a:r>
              <a:rPr lang="en-US" dirty="0" smtClean="0"/>
              <a:t>	</a:t>
            </a:r>
            <a:r>
              <a:rPr dirty="0" smtClean="0"/>
              <a:t>    </a:t>
            </a:r>
          </a:p>
          <a:p>
            <a:r>
              <a:rPr lang="en-US" dirty="0" smtClean="0"/>
              <a:t>	</a:t>
            </a:r>
            <a:r>
              <a:rPr dirty="0" smtClean="0"/>
              <a:t>   </a:t>
            </a:r>
            <a:r>
              <a:rPr lang="en-US" sz="3200" b="1" dirty="0" smtClean="0">
                <a:latin typeface="Calibri" panose="020F0502020204030204" pitchFamily="34" charset="0"/>
              </a:rPr>
              <a:t>Hati</a:t>
            </a:r>
          </a:p>
          <a:p>
            <a:endParaRPr lang="sw-KE" sz="2300" b="1" dirty="0" smtClean="0">
              <a:latin typeface="Calibri" panose="020F0502020204030204" pitchFamily="34" charset="0"/>
            </a:endParaRPr>
          </a:p>
          <a:p>
            <a:r>
              <a:rPr lang="en-US" sz="2800" dirty="0" smtClean="0">
                <a:latin typeface="Calibri" panose="020F0502020204030204" pitchFamily="34" charset="0"/>
              </a:rPr>
              <a:t>Andika hatua zilizopangwa za kushughulikia vikwazo vilivyotambuliwa na mgonjwa kwenye</a:t>
            </a:r>
            <a:r>
              <a:rPr lang="en-US" sz="2800" b="1" dirty="0" smtClean="0">
                <a:latin typeface="Calibri" panose="020F0502020204030204" pitchFamily="34" charset="0"/>
              </a:rPr>
              <a:t> Zana Iliyoimarishwa ya Mpango wa Utiifu.</a:t>
            </a:r>
            <a:endParaRPr lang="sw-KE" sz="2800" dirty="0" smtClean="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139" y="5562600"/>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82019" y="2971800"/>
            <a:ext cx="2971800" cy="24384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Content Placeholder 1"/>
          <p:cNvSpPr>
            <a:spLocks noGrp="1"/>
          </p:cNvSpPr>
          <p:nvPr>
            <p:ph sz="half" idx="1"/>
          </p:nvPr>
        </p:nvSpPr>
        <p:spPr>
          <a:xfrm>
            <a:off x="762000" y="3048000"/>
            <a:ext cx="2491819" cy="2362200"/>
          </a:xfrm>
        </p:spPr>
        <p:txBody>
          <a:bodyPr>
            <a:normAutofit fontScale="85000" lnSpcReduction="10000"/>
          </a:bodyPr>
          <a:lstStyle/>
          <a:p>
            <a:r>
              <a:rPr lang="en-US" sz="1600" b="1" dirty="0" smtClean="0">
                <a:latin typeface="Calibri" panose="020F0502020204030204" pitchFamily="34" charset="0"/>
              </a:rPr>
              <a:t>Tupitie kwa Pamoja:</a:t>
            </a:r>
          </a:p>
          <a:p>
            <a:r>
              <a:rPr lang="en-US" sz="1500" b="1" dirty="0" smtClean="0">
                <a:latin typeface="Calibri" panose="020F0502020204030204" pitchFamily="34" charset="0"/>
              </a:rPr>
              <a:t>Kukumbuka kutumia ARV kunaweza kuwa na changamoto, ningependa kujua kutoka kwako kuhusu mambo machache tuliyoyajadili.</a:t>
            </a:r>
          </a:p>
          <a:p>
            <a:pPr marL="285750" indent="-285750">
              <a:buFont typeface="Arial" panose="020B0604020202020204" pitchFamily="34" charset="0"/>
              <a:buChar char="•"/>
            </a:pPr>
            <a:r>
              <a:rPr lang="en-US" sz="1500" dirty="0" smtClean="0">
                <a:latin typeface="Calibri" panose="020F0502020204030204" pitchFamily="34" charset="0"/>
              </a:rPr>
              <a:t>Je, ni mabadiliko gani unayopanga kuyafanya ili kukusaidia kukumbuka kutumia ARV zako?</a:t>
            </a:r>
          </a:p>
          <a:p>
            <a:pPr marL="285750" indent="-285750">
              <a:buFont typeface="Arial" panose="020B0604020202020204" pitchFamily="34" charset="0"/>
              <a:buChar char="•"/>
            </a:pPr>
            <a:r>
              <a:rPr lang="en-US" sz="1500" dirty="0" smtClean="0">
                <a:latin typeface="Calibri" panose="020F0502020204030204" pitchFamily="34" charset="0"/>
              </a:rPr>
              <a:t>Unafuatilia/utafuatilia aje kama umetumia dawa zako?</a:t>
            </a:r>
          </a:p>
          <a:p>
            <a:pPr marL="285750" indent="-285750">
              <a:buFont typeface="Arial" panose="020B0604020202020204" pitchFamily="34" charset="0"/>
              <a:buChar char="•"/>
            </a:pPr>
            <a:endParaRPr lang="sw-KE" sz="1500" dirty="0" smtClean="0">
              <a:latin typeface="Calibri" panose="020F0502020204030204" pitchFamily="34" charset="0"/>
            </a:endParaRPr>
          </a:p>
        </p:txBody>
      </p:sp>
      <p:pic>
        <p:nvPicPr>
          <p:cNvPr id="33" name="Picture 4" descr="C:\Users\rlw2177\AppData\Local\Microsoft\Windows\Temporary Internet Files\Content.IE5\BZGY2YB0\1371714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89" y="3083612"/>
            <a:ext cx="415211" cy="61164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3429000" y="5029200"/>
            <a:ext cx="5410200" cy="1676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1"/>
          <p:cNvSpPr>
            <a:spLocks noGrp="1"/>
          </p:cNvSpPr>
          <p:nvPr>
            <p:ph sz="half" idx="1"/>
          </p:nvPr>
        </p:nvSpPr>
        <p:spPr>
          <a:xfrm>
            <a:off x="3962399" y="5105400"/>
            <a:ext cx="4762575" cy="1600200"/>
          </a:xfrm>
        </p:spPr>
        <p:txBody>
          <a:bodyPr>
            <a:normAutofit fontScale="92500" lnSpcReduction="20000"/>
          </a:bodyPr>
          <a:lstStyle/>
          <a:p>
            <a:r>
              <a:rPr lang="en-US" sz="1600" b="1" dirty="0" smtClean="0">
                <a:latin typeface="Calibri" panose="020F0502020204030204" pitchFamily="34" charset="0"/>
              </a:rPr>
              <a:t>Maagizo kwa Watoa Huduma:</a:t>
            </a:r>
          </a:p>
          <a:p>
            <a:pPr marL="457200" indent="-457200">
              <a:buFont typeface="Arial" panose="020B0604020202020204" pitchFamily="34" charset="0"/>
              <a:buChar char="•"/>
            </a:pPr>
            <a:r>
              <a:rPr lang="en-US" sz="1600" dirty="0" smtClean="0">
                <a:latin typeface="Calibri" panose="020F0502020204030204" pitchFamily="34" charset="0"/>
              </a:rPr>
              <a:t>Tambua na mgonjwa shughuli ya kila siku ambayo anaweza kupanga kumeza vidonge kwa wakati huo.</a:t>
            </a:r>
          </a:p>
          <a:p>
            <a:pPr marL="457200" indent="-457200">
              <a:buFont typeface="Arial" panose="020B0604020202020204" pitchFamily="34" charset="0"/>
              <a:buChar char="•"/>
            </a:pPr>
            <a:r>
              <a:rPr lang="en-US" sz="1600" dirty="0" smtClean="0">
                <a:latin typeface="Calibri" panose="020F0502020204030204" pitchFamily="34" charset="0"/>
              </a:rPr>
              <a:t>Ikiwa kuna njia nyingine kama vile DOT, msaada kwa wanarika, makumbusho ya SMS, au msaada mwingine katika eneo lako, tathmini hitaji hilo na ujadili na mgonjwa.</a:t>
            </a:r>
          </a:p>
        </p:txBody>
      </p:sp>
      <p:pic>
        <p:nvPicPr>
          <p:cNvPr id="36" name="Picture 8" descr="C:\Users\rlw2177\AppData\Local\Microsoft\Windows\Temporary Internet Files\Content.IE5\S2UJGMDA\Symbol_list_clas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8" y="5132867"/>
            <a:ext cx="4572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2823" y="423106"/>
            <a:ext cx="1775691" cy="1329494"/>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5522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accent5"/>
          </a:solidFill>
        </p:spPr>
        <p:txBody>
          <a:bodyPr>
            <a:noAutofit/>
          </a:bodyPr>
          <a:lstStyle/>
          <a:p>
            <a:pPr algn="l"/>
            <a:r>
              <a:rPr lang="en-US" dirty="0" smtClean="0"/>
              <a:t>	</a:t>
            </a:r>
            <a:r>
              <a:rPr lang="en-US" sz="2800" dirty="0" smtClean="0">
                <a:solidFill>
                  <a:srgbClr val="FFFFFF"/>
                </a:solidFill>
                <a:latin typeface="Calibri" panose="020F0502020204030204" pitchFamily="34" charset="0"/>
              </a:rPr>
              <a:t>14. Kuelewa ARV zako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2698"/>
            <a:ext cx="6929864" cy="426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0" y="2011501"/>
            <a:ext cx="2161824" cy="3170099"/>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Ili kufanikiwa na ARV ni muhimu ujifunze jinsi zinavyofanya kazi, njia bora ya kuzitumia kila siku, na jinsi ya kuepuka au kudhibiti madhara.</a:t>
            </a:r>
            <a:endParaRPr lang="sw-KE" sz="2000" dirty="0">
              <a:latin typeface="Calibri" panose="020F0502020204030204" pitchFamily="34" charset="0"/>
            </a:endParaRPr>
          </a:p>
        </p:txBody>
      </p:sp>
    </p:spTree>
    <p:extLst>
      <p:ext uri="{BB962C8B-B14F-4D97-AF65-F5344CB8AC3E}">
        <p14:creationId xmlns:p14="http://schemas.microsoft.com/office/powerpoint/2010/main" val="4112523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1"/>
            <a:ext cx="2819400"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Ili kufanikiwa na ARV ni muhimu ujifunze jinsi zinavyofanya kazi, njia bora ya kuzitumia kila siku, na jinsi ya kuepuka au kudhibiti madhara.</a:t>
            </a:r>
            <a:endParaRPr lang="sw-KE" sz="1600" dirty="0">
              <a:latin typeface="Calibri" panose="020F0502020204030204" pitchFamily="34" charset="0"/>
            </a:endParaRPr>
          </a:p>
        </p:txBody>
      </p:sp>
      <p:sp>
        <p:nvSpPr>
          <p:cNvPr id="21" name="Content Placeholder 1"/>
          <p:cNvSpPr>
            <a:spLocks noGrp="1"/>
          </p:cNvSpPr>
          <p:nvPr>
            <p:ph sz="half" idx="1"/>
          </p:nvPr>
        </p:nvSpPr>
        <p:spPr>
          <a:xfrm>
            <a:off x="3688644" y="1142999"/>
            <a:ext cx="5226756" cy="4267201"/>
          </a:xfrm>
        </p:spPr>
        <p:txBody>
          <a:bodyPr>
            <a:normAutofit fontScale="92500" lnSpcReduction="10000"/>
          </a:bodyPr>
          <a:lstStyle/>
          <a:p>
            <a:r>
              <a:rPr lang="en-US" sz="1700" b="1" dirty="0" smtClean="0">
                <a:latin typeface="Calibri" panose="020F0502020204030204" pitchFamily="34" charset="0"/>
              </a:rPr>
              <a:t>VIPENGELE VYA KUZUNGUMZIA:</a:t>
            </a:r>
          </a:p>
          <a:p>
            <a:r>
              <a:rPr lang="en-US" sz="1400" dirty="0" smtClean="0">
                <a:latin typeface="Calibri" panose="020F0502020204030204" pitchFamily="34" charset="0"/>
              </a:rPr>
              <a:t>Ni eneo gani ambalo mgonjwa ana ugumu mwingi                                    nao?</a:t>
            </a:r>
          </a:p>
          <a:p>
            <a:pPr marL="285750" indent="-285750">
              <a:buFont typeface="Arial" panose="020B0604020202020204" pitchFamily="34" charset="0"/>
              <a:buChar char="•"/>
            </a:pPr>
            <a:r>
              <a:rPr lang="en-US" sz="1400" b="1" dirty="0" smtClean="0">
                <a:latin typeface="Calibri" panose="020F0502020204030204" pitchFamily="34" charset="0"/>
              </a:rPr>
              <a:t>Majina na marudio ya dawa</a:t>
            </a:r>
          </a:p>
          <a:p>
            <a:r>
              <a:rPr lang="en-US" dirty="0" smtClean="0"/>
              <a:t>	</a:t>
            </a:r>
            <a:r>
              <a:rPr lang="en-US" sz="1400" dirty="0" smtClean="0">
                <a:latin typeface="Calibri" panose="020F0502020204030204" pitchFamily="34" charset="0"/>
                <a:sym typeface="Wingdings" panose="05000000000000000000" pitchFamily="2" charset="2"/>
              </a:rPr>
              <a:t> Mpe mafunzo na maelezo</a:t>
            </a:r>
            <a:endParaRPr lang="sw-KE" sz="1400" dirty="0" smtClean="0">
              <a:latin typeface="Calibri" panose="020F0502020204030204" pitchFamily="34" charset="0"/>
            </a:endParaRPr>
          </a:p>
          <a:p>
            <a:pPr marL="285750" indent="-285750">
              <a:buFont typeface="Arial" panose="020B0604020202020204" pitchFamily="34" charset="0"/>
              <a:buChar char="•"/>
            </a:pPr>
            <a:r>
              <a:rPr lang="en-US" sz="1400" b="1" dirty="0" smtClean="0">
                <a:latin typeface="Calibri" panose="020F0502020204030204" pitchFamily="34" charset="0"/>
              </a:rPr>
              <a:t>Jinsi dawa zinavyofanya kazi</a:t>
            </a:r>
          </a:p>
          <a:p>
            <a:r>
              <a:rPr lang="en-US" dirty="0" smtClean="0"/>
              <a:t>	</a:t>
            </a:r>
            <a:r>
              <a:rPr lang="en-US" sz="1400" b="1" dirty="0" smtClean="0">
                <a:latin typeface="Calibri" panose="020F0502020204030204" pitchFamily="34" charset="0"/>
                <a:sym typeface="Wingdings" panose="05000000000000000000" pitchFamily="2" charset="2"/>
              </a:rPr>
              <a:t></a:t>
            </a:r>
            <a:r>
              <a:rPr dirty="0" smtClean="0"/>
              <a:t> </a:t>
            </a:r>
            <a:r>
              <a:rPr lang="en-US" sz="1400" dirty="0" smtClean="0">
                <a:latin typeface="Calibri" panose="020F0502020204030204" pitchFamily="34" charset="0"/>
                <a:sym typeface="Wingdings" panose="05000000000000000000" pitchFamily="2" charset="2"/>
              </a:rPr>
              <a:t>Pitia kadi za awali kabla ya ziara au kujibu maswali.</a:t>
            </a:r>
            <a:endParaRPr lang="sw-KE" sz="1400" b="1" dirty="0" smtClean="0">
              <a:latin typeface="Calibri" panose="020F0502020204030204" pitchFamily="34" charset="0"/>
            </a:endParaRPr>
          </a:p>
          <a:p>
            <a:pPr marL="285750" indent="-285750">
              <a:buFont typeface="Arial" panose="020B0604020202020204" pitchFamily="34" charset="0"/>
              <a:buChar char="•"/>
            </a:pPr>
            <a:r>
              <a:rPr lang="en-US" sz="1400" b="1" dirty="0" smtClean="0">
                <a:latin typeface="Calibri" panose="020F0502020204030204" pitchFamily="34" charset="0"/>
              </a:rPr>
              <a:t>Imani za afya</a:t>
            </a:r>
          </a:p>
          <a:p>
            <a:r>
              <a:rPr lang="en-US" dirty="0" smtClean="0"/>
              <a:t>	</a:t>
            </a:r>
            <a:r>
              <a:rPr lang="en-US" sz="1400" b="1" dirty="0" smtClean="0">
                <a:latin typeface="Calibri" panose="020F0502020204030204" pitchFamily="34" charset="0"/>
                <a:sym typeface="Wingdings" panose="05000000000000000000" pitchFamily="2" charset="2"/>
              </a:rPr>
              <a:t></a:t>
            </a:r>
            <a:r>
              <a:rPr dirty="0" smtClean="0"/>
              <a:t> </a:t>
            </a:r>
            <a:r>
              <a:rPr lang="en-US" sz="1400" dirty="0" smtClean="0">
                <a:latin typeface="Calibri" panose="020F0502020204030204" pitchFamily="34" charset="0"/>
                <a:sym typeface="Wingdings" panose="05000000000000000000" pitchFamily="2" charset="2"/>
              </a:rPr>
              <a:t>Agiza mgonjwa kutumia ARV iwe anahisi vizuri au ni 		mgonjwa, isipokuwa iwe imebainishwa na daktari.</a:t>
            </a:r>
          </a:p>
          <a:p>
            <a:r>
              <a:rPr lang="en-US" dirty="0" smtClean="0"/>
              <a:t>	</a:t>
            </a:r>
            <a:r>
              <a:rPr lang="en-US" sz="1400" b="1" dirty="0" smtClean="0">
                <a:latin typeface="Calibri" panose="020F0502020204030204" pitchFamily="34" charset="0"/>
                <a:sym typeface="Wingdings" panose="05000000000000000000" pitchFamily="2" charset="2"/>
              </a:rPr>
              <a:t></a:t>
            </a:r>
            <a:r>
              <a:rPr lang="en-US" sz="1400" dirty="0" smtClean="0">
                <a:latin typeface="Calibri" panose="020F0502020204030204" pitchFamily="34" charset="0"/>
                <a:sym typeface="Wingdings" panose="05000000000000000000" pitchFamily="2" charset="2"/>
              </a:rPr>
              <a:t>Chunguza imani mahsusi kuhusu ARV na afya, kwa mfano:</a:t>
            </a:r>
          </a:p>
          <a:p>
            <a:pPr marL="1106141" lvl="2" indent="-285750">
              <a:buFont typeface="Arial" panose="020B0604020202020204" pitchFamily="34" charset="0"/>
              <a:buChar char="•"/>
            </a:pPr>
            <a:r>
              <a:rPr lang="en-US" sz="1400" dirty="0" smtClean="0">
                <a:latin typeface="Calibri" panose="020F0502020204030204" pitchFamily="34" charset="0"/>
                <a:sym typeface="Wingdings" panose="05000000000000000000" pitchFamily="2" charset="2"/>
              </a:rPr>
              <a:t>"Je, umesikia watu wengine wakisema mambo mabaya kuhusu ARV?" </a:t>
            </a:r>
          </a:p>
          <a:p>
            <a:pPr marL="1106141" lvl="2" indent="-285750">
              <a:buFont typeface="Arial" panose="020B0604020202020204" pitchFamily="34" charset="0"/>
              <a:buChar char="•"/>
            </a:pPr>
            <a:r>
              <a:rPr lang="en-US" sz="1400" dirty="0" smtClean="0">
                <a:latin typeface="Calibri" panose="020F0502020204030204" pitchFamily="34" charset="0"/>
                <a:sym typeface="Wingdings" panose="05000000000000000000" pitchFamily="2" charset="2"/>
              </a:rPr>
              <a:t>"Kuna matibabu mengine ambayo unadhania yanafanya kazi vyema kuliko ARV?"</a:t>
            </a:r>
            <a:endParaRPr lang="sw-KE" sz="1400" b="1" dirty="0" smtClean="0">
              <a:latin typeface="Calibri" panose="020F0502020204030204" pitchFamily="34" charset="0"/>
            </a:endParaRPr>
          </a:p>
          <a:p>
            <a:pPr marL="285750" indent="-285750">
              <a:buFont typeface="Arial" panose="020B0604020202020204" pitchFamily="34" charset="0"/>
              <a:buChar char="•"/>
            </a:pPr>
            <a:r>
              <a:rPr lang="en-US" sz="1400" b="1" dirty="0" smtClean="0">
                <a:latin typeface="Calibri" panose="020F0502020204030204" pitchFamily="34" charset="0"/>
              </a:rPr>
              <a:t>Kudhibiti Madhara</a:t>
            </a:r>
          </a:p>
          <a:p>
            <a:r>
              <a:rPr lang="en-US" dirty="0" smtClean="0"/>
              <a:t>	</a:t>
            </a:r>
            <a:r>
              <a:rPr lang="en-US" sz="1400" b="1" dirty="0" smtClean="0">
                <a:latin typeface="Calibri" panose="020F0502020204030204" pitchFamily="34" charset="0"/>
                <a:sym typeface="Wingdings" panose="05000000000000000000" pitchFamily="2" charset="2"/>
              </a:rPr>
              <a:t></a:t>
            </a:r>
            <a:r>
              <a:rPr dirty="0" smtClean="0"/>
              <a:t> </a:t>
            </a:r>
            <a:r>
              <a:rPr lang="en-US" sz="1400" dirty="0" smtClean="0">
                <a:latin typeface="Calibri" panose="020F0502020204030204" pitchFamily="34" charset="0"/>
                <a:sym typeface="Wingdings" panose="05000000000000000000" pitchFamily="2" charset="2"/>
              </a:rPr>
              <a:t>Meza na chakula (kichefuchefu/maumivu ya kichwa).</a:t>
            </a:r>
          </a:p>
          <a:p>
            <a:r>
              <a:rPr lang="en-US" dirty="0" smtClean="0"/>
              <a:t>	</a:t>
            </a:r>
            <a:r>
              <a:rPr lang="en-US" sz="1400" b="1" dirty="0" smtClean="0">
                <a:latin typeface="Calibri" panose="020F0502020204030204" pitchFamily="34" charset="0"/>
                <a:sym typeface="Wingdings" panose="05000000000000000000" pitchFamily="2" charset="2"/>
              </a:rPr>
              <a:t></a:t>
            </a:r>
            <a:r>
              <a:rPr dirty="0" smtClean="0"/>
              <a:t> </a:t>
            </a:r>
            <a:r>
              <a:rPr lang="en-US" sz="1400" dirty="0" smtClean="0">
                <a:latin typeface="Calibri" panose="020F0502020204030204" pitchFamily="34" charset="0"/>
                <a:sym typeface="Wingdings" panose="05000000000000000000" pitchFamily="2" charset="2"/>
              </a:rPr>
              <a:t>Tumia usiku (kusinzia/hisia).</a:t>
            </a:r>
            <a:endParaRPr lang="sw-KE" sz="1400" dirty="0">
              <a:latin typeface="Calibri" panose="020F0502020204030204" pitchFamily="34" charset="0"/>
            </a:endParaRPr>
          </a:p>
        </p:txBody>
      </p:sp>
      <p:cxnSp>
        <p:nvCxnSpPr>
          <p:cNvPr id="15" name="Straight Connector 14"/>
          <p:cNvCxnSpPr/>
          <p:nvPr/>
        </p:nvCxnSpPr>
        <p:spPr>
          <a:xfrm>
            <a:off x="3581400" y="1057364"/>
            <a:ext cx="0" cy="45052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en-US" sz="2800" dirty="0" smtClean="0">
                <a:solidFill>
                  <a:srgbClr val="FFFFFF"/>
                </a:solidFill>
                <a:latin typeface="Calibri" panose="020F0502020204030204" pitchFamily="34" charset="0"/>
              </a:rPr>
              <a:t>	14. Kuelewa ARV zako</a:t>
            </a:r>
            <a:endParaRPr lang="sw-KE" sz="2800" dirty="0">
              <a:solidFill>
                <a:srgbClr val="FFFFFF"/>
              </a:solidFill>
              <a:latin typeface="Calibri" panose="020F0502020204030204" pitchFamily="34" charset="0"/>
            </a:endParaRPr>
          </a:p>
        </p:txBody>
      </p:sp>
      <p:sp>
        <p:nvSpPr>
          <p:cNvPr id="28" name="Rectangle 27"/>
          <p:cNvSpPr/>
          <p:nvPr/>
        </p:nvSpPr>
        <p:spPr>
          <a:xfrm>
            <a:off x="3581400" y="5638800"/>
            <a:ext cx="5317644" cy="1066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3581400" y="5715000"/>
            <a:ext cx="5410200" cy="990600"/>
          </a:xfrm>
        </p:spPr>
        <p:txBody>
          <a:bodyPr>
            <a:normAutofit fontScale="47500" lnSpcReduction="20000"/>
          </a:bodyPr>
          <a:lstStyle/>
          <a:p>
            <a:r>
              <a:rPr lang="en-US" dirty="0" smtClean="0"/>
              <a:t>	</a:t>
            </a:r>
            <a:r>
              <a:rPr dirty="0" smtClean="0"/>
              <a:t>    </a:t>
            </a:r>
          </a:p>
          <a:p>
            <a:r>
              <a:rPr lang="en-US" dirty="0" smtClean="0"/>
              <a:t>	</a:t>
            </a:r>
            <a:r>
              <a:rPr dirty="0" smtClean="0"/>
              <a:t>   </a:t>
            </a:r>
            <a:r>
              <a:rPr lang="en-US" dirty="0" smtClean="0"/>
              <a:t>     </a:t>
            </a:r>
            <a:r>
              <a:rPr lang="en-US" sz="3200" b="1" dirty="0" err="1" smtClean="0">
                <a:latin typeface="Calibri" panose="020F0502020204030204" pitchFamily="34" charset="0"/>
              </a:rPr>
              <a:t>Hati</a:t>
            </a:r>
            <a:endParaRPr lang="en-US" sz="3200" b="1" dirty="0" smtClean="0">
              <a:latin typeface="Calibri" panose="020F0502020204030204" pitchFamily="34" charset="0"/>
            </a:endParaRPr>
          </a:p>
          <a:p>
            <a:endParaRPr lang="sw-KE" sz="2300" b="1" dirty="0" smtClean="0">
              <a:latin typeface="Calibri" panose="020F0502020204030204" pitchFamily="34" charset="0"/>
            </a:endParaRPr>
          </a:p>
          <a:p>
            <a:r>
              <a:rPr lang="en-US" sz="2500" dirty="0" smtClean="0">
                <a:latin typeface="Calibri" panose="020F0502020204030204" pitchFamily="34" charset="0"/>
              </a:rPr>
              <a:t>Andika hatua zilizopangwa za kushughulikia vikwazo vilivyotambuliwa na mgonjwa kwenye</a:t>
            </a:r>
            <a:r>
              <a:rPr lang="en-US" sz="2500" b="1" dirty="0" smtClean="0">
                <a:latin typeface="Calibri" panose="020F0502020204030204" pitchFamily="34" charset="0"/>
              </a:rPr>
              <a:t> Zana Iliyoimarishwa ya Mpango wa Utiifu.</a:t>
            </a:r>
            <a:endParaRPr lang="sw-KE" sz="2500" dirty="0" smtClean="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5715000"/>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82019" y="3771443"/>
            <a:ext cx="2971800" cy="285795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Content Placeholder 1"/>
          <p:cNvSpPr>
            <a:spLocks noGrp="1"/>
          </p:cNvSpPr>
          <p:nvPr>
            <p:ph sz="half" idx="1"/>
          </p:nvPr>
        </p:nvSpPr>
        <p:spPr>
          <a:xfrm>
            <a:off x="914400" y="3810000"/>
            <a:ext cx="2286000" cy="2857957"/>
          </a:xfrm>
        </p:spPr>
        <p:txBody>
          <a:bodyPr>
            <a:normAutofit fontScale="92500" lnSpcReduction="10000"/>
          </a:bodyPr>
          <a:lstStyle/>
          <a:p>
            <a:r>
              <a:rPr lang="en-US" sz="1600" b="1" dirty="0" smtClean="0">
                <a:latin typeface="Calibri" panose="020F0502020204030204" pitchFamily="34" charset="0"/>
              </a:rPr>
              <a:t>Tupitie kwa Pamoja:</a:t>
            </a:r>
          </a:p>
          <a:p>
            <a:pPr marL="285750" indent="-285750">
              <a:buFont typeface="Arial" panose="020B0604020202020204" pitchFamily="34" charset="0"/>
              <a:buChar char="•"/>
            </a:pPr>
            <a:r>
              <a:rPr lang="en-US" sz="1500" dirty="0" smtClean="0">
                <a:latin typeface="Calibri" panose="020F0502020204030204" pitchFamily="34" charset="0"/>
              </a:rPr>
              <a:t>Tupitie maagizo haya tena ili tuone kama una maswali yoyote. </a:t>
            </a:r>
          </a:p>
          <a:p>
            <a:pPr marL="285750" indent="-285750">
              <a:buFont typeface="Arial" panose="020B0604020202020204" pitchFamily="34" charset="0"/>
              <a:buChar char="•"/>
            </a:pPr>
            <a:r>
              <a:rPr lang="en-US" sz="1500" dirty="0" smtClean="0">
                <a:latin typeface="Calibri" panose="020F0502020204030204" pitchFamily="34" charset="0"/>
              </a:rPr>
              <a:t>Je, unaweza kunieleza jinsi unavyoelewa ARV hufanya kazi na jinsi unavyopaswa kuzitumia, na vidokezo vya kuepuka madhara? </a:t>
            </a:r>
          </a:p>
          <a:p>
            <a:pPr marL="285750" indent="-285750">
              <a:buFont typeface="Arial" panose="020B0604020202020204" pitchFamily="34" charset="0"/>
              <a:buChar char="•"/>
            </a:pPr>
            <a:r>
              <a:rPr lang="en-US" sz="1500" i="1" dirty="0" smtClean="0">
                <a:latin typeface="Calibri" panose="020F0502020204030204" pitchFamily="34" charset="0"/>
              </a:rPr>
              <a:t>Mpe mgonjwa nyenzo zilizoandikwa ikiwa zinapatikana.</a:t>
            </a:r>
          </a:p>
          <a:p>
            <a:pPr marL="285750" indent="-285750">
              <a:buFont typeface="Arial" panose="020B0604020202020204" pitchFamily="34" charset="0"/>
              <a:buChar char="•"/>
            </a:pPr>
            <a:endParaRPr lang="sw-KE" sz="1500" dirty="0" smtClean="0">
              <a:latin typeface="Calibri" panose="020F0502020204030204" pitchFamily="34" charset="0"/>
            </a:endParaRPr>
          </a:p>
        </p:txBody>
      </p:sp>
      <p:pic>
        <p:nvPicPr>
          <p:cNvPr id="33" name="Picture 4" descr="C:\Users\rlw2177\AppData\Local\Microsoft\Windows\Temporary Internet Files\Content.IE5\BZGY2YB0\1371714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89" y="3865906"/>
            <a:ext cx="491411" cy="7238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2823" y="423106"/>
            <a:ext cx="1791414" cy="1329494"/>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3389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accent5"/>
          </a:solidFill>
        </p:spPr>
        <p:txBody>
          <a:bodyPr>
            <a:noAutofit/>
          </a:bodyPr>
          <a:lstStyle/>
          <a:p>
            <a:pPr algn="l"/>
            <a:r>
              <a:rPr lang="en-US" dirty="0" smtClean="0"/>
              <a:t>	</a:t>
            </a:r>
            <a:r>
              <a:rPr lang="en-US" sz="2800" dirty="0" smtClean="0">
                <a:solidFill>
                  <a:srgbClr val="FFFFFF"/>
                </a:solidFill>
                <a:latin typeface="Calibri" panose="020F0502020204030204" pitchFamily="34" charset="0"/>
              </a:rPr>
              <a:t>15. Kudhibiti siri na kupata msaada</a:t>
            </a:r>
            <a:endParaRPr lang="sw-KE" sz="2800" dirty="0">
              <a:solidFill>
                <a:srgbClr val="FFFFFF"/>
              </a:solidFill>
              <a:latin typeface="Calibri" panose="020F0502020204030204" pitchFamily="34" charset="0"/>
            </a:endParaRPr>
          </a:p>
        </p:txBody>
      </p:sp>
      <p:sp>
        <p:nvSpPr>
          <p:cNvPr id="5" name="TextBox 4"/>
          <p:cNvSpPr txBox="1"/>
          <p:nvPr/>
        </p:nvSpPr>
        <p:spPr>
          <a:xfrm>
            <a:off x="615279" y="5257800"/>
            <a:ext cx="4109121" cy="1323439"/>
          </a:xfrm>
          <a:prstGeom prst="rect">
            <a:avLst/>
          </a:prstGeom>
          <a:noFill/>
        </p:spPr>
        <p:txBody>
          <a:bodyPr wrap="square" numCol="1"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Siri yako ni muhimu na inapaswa kuheshimiwa.	</a:t>
            </a:r>
          </a:p>
          <a:p>
            <a:endParaRPr lang="sw-KE" sz="2000" dirty="0" smtClean="0">
              <a:latin typeface="Calibri" panose="020F0502020204030204" pitchFamily="34" charset="0"/>
            </a:endParaRPr>
          </a:p>
          <a:p>
            <a:pPr lvl="1"/>
            <a:endParaRPr lang="sw-KE" sz="2000" dirty="0">
              <a:latin typeface="Calibri" panose="020F0502020204030204" pitchFamily="34" charset="0"/>
            </a:endParaRPr>
          </a:p>
        </p:txBody>
      </p:sp>
      <p:sp>
        <p:nvSpPr>
          <p:cNvPr id="8" name="TextBox 7"/>
          <p:cNvSpPr txBox="1"/>
          <p:nvPr/>
        </p:nvSpPr>
        <p:spPr>
          <a:xfrm>
            <a:off x="5257800" y="5257800"/>
            <a:ext cx="3657600" cy="1631216"/>
          </a:xfrm>
          <a:prstGeom prst="rect">
            <a:avLst/>
          </a:prstGeom>
          <a:noFill/>
        </p:spPr>
        <p:txBody>
          <a:bodyPr wrap="square" numCol="1"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Kushiriki hali yako na mtu unayemwamini kunaweza kukusaidia kutumia ARV zako kila siku.</a:t>
            </a:r>
          </a:p>
          <a:p>
            <a:endParaRPr lang="sw-KE" sz="2000" dirty="0" smtClean="0">
              <a:latin typeface="Calibri" panose="020F0502020204030204" pitchFamily="34" charset="0"/>
            </a:endParaRPr>
          </a:p>
          <a:p>
            <a:pPr lvl="1"/>
            <a:endParaRPr lang="sw-KE" sz="2000" dirty="0">
              <a:latin typeface="Calibri" panose="020F050202020403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1" y="1752600"/>
            <a:ext cx="842667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164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0164" y="1143001"/>
            <a:ext cx="2701636"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Siri yako ni muhimu na inapaswa kuheshimiwa.</a:t>
            </a:r>
          </a:p>
          <a:p>
            <a:pPr marL="285750" indent="-285750">
              <a:buFont typeface="Wingdings" panose="05000000000000000000" pitchFamily="2" charset="2"/>
              <a:buChar char="Ø"/>
            </a:pPr>
            <a:r>
              <a:rPr lang="en-US" sz="1600" dirty="0" smtClean="0">
                <a:latin typeface="Calibri" panose="020F0502020204030204" pitchFamily="34" charset="0"/>
              </a:rPr>
              <a:t>Kushiriki hali yako na mtu unayemwamini kunaweza kukusaidia kutumia ARV zako kila siku.</a:t>
            </a:r>
            <a:endParaRPr lang="sw-KE" sz="1600" dirty="0">
              <a:latin typeface="Calibri" panose="020F0502020204030204" pitchFamily="34" charset="0"/>
            </a:endParaRPr>
          </a:p>
        </p:txBody>
      </p:sp>
      <p:sp>
        <p:nvSpPr>
          <p:cNvPr id="21" name="Content Placeholder 1"/>
          <p:cNvSpPr>
            <a:spLocks noGrp="1"/>
          </p:cNvSpPr>
          <p:nvPr>
            <p:ph sz="half" idx="1"/>
          </p:nvPr>
        </p:nvSpPr>
        <p:spPr>
          <a:xfrm>
            <a:off x="3124200" y="1142999"/>
            <a:ext cx="5867400" cy="5410201"/>
          </a:xfrm>
        </p:spPr>
        <p:txBody>
          <a:bodyPr>
            <a:normAutofit/>
          </a:bodyPr>
          <a:lstStyle/>
          <a:p>
            <a:r>
              <a:rPr lang="en-US" sz="1700" b="1" dirty="0" smtClean="0">
                <a:latin typeface="Calibri" panose="020F0502020204030204" pitchFamily="34" charset="0"/>
              </a:rPr>
              <a:t>VIPENGELE VYA KUZUNGUMZIA:</a:t>
            </a:r>
          </a:p>
          <a:p>
            <a:r>
              <a:rPr lang="en-US" sz="1400" dirty="0" smtClean="0">
                <a:latin typeface="Calibri" panose="020F0502020204030204" pitchFamily="34" charset="0"/>
              </a:rPr>
              <a:t>Jinsi ya kulinda siri:</a:t>
            </a:r>
          </a:p>
          <a:p>
            <a:pPr marL="285750" indent="-285750">
              <a:buFont typeface="Arial" panose="020B0604020202020204" pitchFamily="34" charset="0"/>
              <a:buChar char="•"/>
            </a:pPr>
            <a:r>
              <a:rPr lang="en-US" sz="1400" dirty="0" smtClean="0">
                <a:latin typeface="Calibri" panose="020F0502020204030204" pitchFamily="34" charset="0"/>
              </a:rPr>
              <a:t>Tumia chupa ya vidonge isiyokuwa na alama.</a:t>
            </a:r>
          </a:p>
          <a:p>
            <a:pPr marL="285750" indent="-285750">
              <a:buFont typeface="Arial" panose="020B0604020202020204" pitchFamily="34" charset="0"/>
              <a:buChar char="•"/>
            </a:pPr>
            <a:r>
              <a:rPr lang="en-US" sz="1400" dirty="0" smtClean="0">
                <a:latin typeface="Calibri" panose="020F0502020204030204" pitchFamily="34" charset="0"/>
              </a:rPr>
              <a:t>Tumia vikasha vya vidonge badala ya chupa.</a:t>
            </a:r>
          </a:p>
          <a:p>
            <a:pPr marL="285750" indent="-285750">
              <a:buFont typeface="Arial" panose="020B0604020202020204" pitchFamily="34" charset="0"/>
              <a:buChar char="•"/>
            </a:pPr>
            <a:r>
              <a:rPr lang="en-US" sz="1400" dirty="0" smtClean="0">
                <a:latin typeface="Calibri" panose="020F0502020204030204" pitchFamily="34" charset="0"/>
              </a:rPr>
              <a:t>Fikiria kuhusu maeneo ambayo mgonjwa anaweza kuweka ARV mbali na macho ya wengine, lakini ambayo yanaonekana/kufikiwa kwa urahisi na mgonjwa.</a:t>
            </a:r>
          </a:p>
          <a:p>
            <a:pPr marL="285750" indent="-285750">
              <a:buFont typeface="Arial" panose="020B0604020202020204" pitchFamily="34" charset="0"/>
              <a:buChar char="•"/>
            </a:pPr>
            <a:endParaRPr lang="sw-KE" sz="1400" dirty="0">
              <a:latin typeface="Calibri" panose="020F0502020204030204" pitchFamily="34" charset="0"/>
            </a:endParaRPr>
          </a:p>
          <a:p>
            <a:r>
              <a:rPr lang="en-US" sz="1400" dirty="0" smtClean="0">
                <a:latin typeface="Calibri" panose="020F0502020204030204" pitchFamily="34" charset="0"/>
              </a:rPr>
              <a:t>Jadili njia za kuamua ni nani anayepasa kushiriki matokeo naye na jinsi ya kushiriki. Mpe mgonjwa maelezo ya kusaidia kama inavyohitajika.</a:t>
            </a:r>
          </a:p>
          <a:p>
            <a:pPr marL="285750" indent="-285750">
              <a:buFont typeface="Arial" panose="020B0604020202020204" pitchFamily="34" charset="0"/>
              <a:buChar char="•"/>
            </a:pPr>
            <a:r>
              <a:rPr lang="en-US" sz="1400" dirty="0" smtClean="0">
                <a:latin typeface="Calibri" panose="020F0502020204030204" pitchFamily="34" charset="0"/>
              </a:rPr>
              <a:t>Ni sifa gani ambazo unafikiria zinafaa kuwa chaguo bora ya mtu wa kushiriki hali yako naye?</a:t>
            </a:r>
          </a:p>
          <a:p>
            <a:pPr marL="285750" indent="-285750">
              <a:buFont typeface="Arial" panose="020B0604020202020204" pitchFamily="34" charset="0"/>
              <a:buChar char="•"/>
            </a:pPr>
            <a:r>
              <a:rPr lang="en-US" sz="1400" dirty="0" smtClean="0">
                <a:latin typeface="Calibri" panose="020F0502020204030204" pitchFamily="34" charset="0"/>
              </a:rPr>
              <a:t>Kuna faida gani ya mtu kujua hali yako?</a:t>
            </a:r>
          </a:p>
          <a:p>
            <a:pPr marL="285750" indent="-285750">
              <a:buFont typeface="Arial" panose="020B0604020202020204" pitchFamily="34" charset="0"/>
              <a:buChar char="•"/>
            </a:pPr>
            <a:r>
              <a:rPr lang="en-US" sz="1400" dirty="0" smtClean="0">
                <a:latin typeface="Calibri" panose="020F0502020204030204" pitchFamily="34" charset="0"/>
              </a:rPr>
              <a:t>Unaamua aje kama unaweza kumwamini mtu?</a:t>
            </a:r>
          </a:p>
          <a:p>
            <a:pPr marL="285750" indent="-285750">
              <a:buFont typeface="Arial" panose="020B0604020202020204" pitchFamily="34" charset="0"/>
              <a:buChar char="•"/>
            </a:pPr>
            <a:r>
              <a:rPr lang="en-US" sz="1400" dirty="0" smtClean="0">
                <a:latin typeface="Calibri" panose="020F0502020204030204" pitchFamily="34" charset="0"/>
              </a:rPr>
              <a:t>Unawezaje kumwelezea mtu hali yako?</a:t>
            </a:r>
          </a:p>
          <a:p>
            <a:pPr marL="285750" indent="-285750">
              <a:buFont typeface="Arial" panose="020B0604020202020204" pitchFamily="34" charset="0"/>
              <a:buChar char="•"/>
            </a:pPr>
            <a:r>
              <a:rPr lang="en-US" sz="1400" dirty="0" smtClean="0">
                <a:latin typeface="Calibri" panose="020F0502020204030204" pitchFamily="34" charset="0"/>
              </a:rPr>
              <a:t>Una wasiwasi kwamba unaweza kuathirika ukifichua hali yako ya HIV?</a:t>
            </a:r>
          </a:p>
          <a:p>
            <a:pPr marL="285750" indent="-285750">
              <a:buFont typeface="Arial" panose="020B0604020202020204" pitchFamily="34" charset="0"/>
              <a:buChar char="•"/>
            </a:pPr>
            <a:endParaRPr lang="sw-KE" sz="1400" dirty="0">
              <a:latin typeface="Calibri" panose="020F0502020204030204" pitchFamily="34" charset="0"/>
            </a:endParaRPr>
          </a:p>
          <a:p>
            <a:r>
              <a:rPr lang="en-US" sz="1400" dirty="0" smtClean="0">
                <a:latin typeface="Calibri" panose="020F0502020204030204" pitchFamily="34" charset="0"/>
              </a:rPr>
              <a:t>Ikiwa mtu ako katika uhusiano:</a:t>
            </a:r>
          </a:p>
          <a:p>
            <a:pPr marL="285750" indent="-285750">
              <a:buFont typeface="Arial" panose="020B0604020202020204" pitchFamily="34" charset="0"/>
              <a:buChar char="•"/>
            </a:pPr>
            <a:r>
              <a:rPr lang="en-US" sz="1400" dirty="0" smtClean="0">
                <a:latin typeface="Calibri" panose="020F0502020204030204" pitchFamily="34" charset="0"/>
              </a:rPr>
              <a:t>Ni nini kinachoweza kumfaidi mpenzi wako ikiwa unatumia ARV zako kila siku?</a:t>
            </a:r>
          </a:p>
          <a:p>
            <a:pPr marL="285750" indent="-285750">
              <a:buFont typeface="Arial" panose="020B0604020202020204" pitchFamily="34" charset="0"/>
              <a:buChar char="•"/>
            </a:pPr>
            <a:r>
              <a:rPr lang="en-US" sz="1400" dirty="0" smtClean="0">
                <a:latin typeface="Calibri" panose="020F0502020204030204" pitchFamily="34" charset="0"/>
              </a:rPr>
              <a:t>Unafikiria mpenzi wako anaweza kukusaidia kutumia ARV zako?</a:t>
            </a:r>
          </a:p>
          <a:p>
            <a:endParaRPr lang="sw-KE" sz="1400" dirty="0">
              <a:latin typeface="Calibri" panose="020F0502020204030204" pitchFamily="34" charset="0"/>
            </a:endParaRPr>
          </a:p>
        </p:txBody>
      </p:sp>
      <p:cxnSp>
        <p:nvCxnSpPr>
          <p:cNvPr id="15" name="Straight Connector 14"/>
          <p:cNvCxnSpPr/>
          <p:nvPr/>
        </p:nvCxnSpPr>
        <p:spPr>
          <a:xfrm>
            <a:off x="3048000" y="1057364"/>
            <a:ext cx="0" cy="55720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en-US" sz="2800" dirty="0" smtClean="0">
                <a:solidFill>
                  <a:srgbClr val="FFFFFF"/>
                </a:solidFill>
                <a:latin typeface="Calibri" panose="020F0502020204030204" pitchFamily="34" charset="0"/>
              </a:rPr>
              <a:t>	15. Kudhibiti siri na kupata msaada</a:t>
            </a:r>
            <a:endParaRPr lang="sw-KE" sz="2800" dirty="0">
              <a:solidFill>
                <a:srgbClr val="FFFFFF"/>
              </a:solidFill>
              <a:latin typeface="Calibri" panose="020F0502020204030204" pitchFamily="34" charset="0"/>
            </a:endParaRPr>
          </a:p>
        </p:txBody>
      </p:sp>
      <p:sp>
        <p:nvSpPr>
          <p:cNvPr id="28" name="Rectangle 27"/>
          <p:cNvSpPr/>
          <p:nvPr/>
        </p:nvSpPr>
        <p:spPr>
          <a:xfrm>
            <a:off x="228600" y="3886200"/>
            <a:ext cx="2549236" cy="2057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244957" y="3962400"/>
            <a:ext cx="2532880" cy="1981200"/>
          </a:xfrm>
        </p:spPr>
        <p:txBody>
          <a:bodyPr>
            <a:normAutofit fontScale="70000" lnSpcReduction="20000"/>
          </a:bodyPr>
          <a:lstStyle/>
          <a:p>
            <a:r>
              <a:rPr lang="en-US" dirty="0" smtClean="0"/>
              <a:t>	</a:t>
            </a:r>
            <a:r>
              <a:rPr dirty="0" smtClean="0"/>
              <a:t>    </a:t>
            </a:r>
          </a:p>
          <a:p>
            <a:r>
              <a:rPr lang="en-US" dirty="0" smtClean="0"/>
              <a:t>	</a:t>
            </a:r>
            <a:r>
              <a:rPr sz="1300" dirty="0" smtClean="0"/>
              <a:t> </a:t>
            </a:r>
            <a:r>
              <a:rPr lang="en-US" sz="2600" b="1" dirty="0" smtClean="0">
                <a:latin typeface="Calibri" panose="020F0502020204030204" pitchFamily="34" charset="0"/>
              </a:rPr>
              <a:t>  Hati</a:t>
            </a:r>
          </a:p>
          <a:p>
            <a:endParaRPr lang="sw-KE" sz="1700" b="1" dirty="0" smtClean="0">
              <a:latin typeface="Calibri" panose="020F0502020204030204" pitchFamily="34" charset="0"/>
            </a:endParaRPr>
          </a:p>
          <a:p>
            <a:r>
              <a:rPr lang="en-US" sz="2300" dirty="0" smtClean="0">
                <a:latin typeface="Calibri" panose="020F0502020204030204" pitchFamily="34" charset="0"/>
              </a:rPr>
              <a:t>Andika hatua zilizopangwa za kushughulikia vikwazo vilivyotambuliwa na mgonjwa kwenye</a:t>
            </a:r>
            <a:r>
              <a:rPr lang="en-US" sz="2300" b="1" dirty="0" smtClean="0">
                <a:latin typeface="Calibri" panose="020F0502020204030204" pitchFamily="34" charset="0"/>
              </a:rPr>
              <a:t> Zana Iliyoimarishwa ya Mpango wa Utiifu.</a:t>
            </a:r>
            <a:endParaRPr lang="sw-KE" sz="2300" dirty="0" smtClean="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955847"/>
            <a:ext cx="533400" cy="4637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1125" y="423106"/>
            <a:ext cx="1773111" cy="1329494"/>
          </a:xfrm>
          <a:prstGeom prst="rect">
            <a:avLst/>
          </a:prstGeom>
          <a:noFill/>
          <a:ln>
            <a:noFill/>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883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accent4"/>
          </a:solidFill>
        </p:spPr>
        <p:txBody>
          <a:bodyPr>
            <a:noAutofit/>
          </a:bodyPr>
          <a:lstStyle/>
          <a:p>
            <a:pPr algn="l"/>
            <a:r>
              <a:rPr lang="en-US" dirty="0" smtClean="0"/>
              <a:t>	</a:t>
            </a:r>
            <a:r>
              <a:rPr lang="en-US" sz="2600" dirty="0" smtClean="0">
                <a:solidFill>
                  <a:srgbClr val="FFFFFF"/>
                </a:solidFill>
                <a:latin typeface="Calibri" panose="020F0502020204030204" pitchFamily="34" charset="0"/>
              </a:rPr>
              <a:t>16. Ufuatiliaji wa jinsi unavyotumia ARV</a:t>
            </a:r>
            <a:endParaRPr lang="sw-KE" sz="2600" dirty="0">
              <a:solidFill>
                <a:srgbClr val="FFFFFF"/>
              </a:solidFill>
              <a:latin typeface="Calibri" panose="020F0502020204030204" pitchFamily="34" charset="0"/>
            </a:endParaRPr>
          </a:p>
        </p:txBody>
      </p:sp>
      <p:sp>
        <p:nvSpPr>
          <p:cNvPr id="4" name="TextBox 3"/>
          <p:cNvSpPr txBox="1"/>
          <p:nvPr/>
        </p:nvSpPr>
        <p:spPr>
          <a:xfrm>
            <a:off x="6996545" y="2362200"/>
            <a:ext cx="2009424" cy="193899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Kwa pamoja tutapitia mpango uliofanywa wakati wa mwisho ili kuona jinsi unavyotumia ARV.</a:t>
            </a:r>
            <a:endParaRPr lang="sw-KE" sz="2000" dirty="0">
              <a:latin typeface="Calibri" panose="020F050202020403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51951"/>
            <a:ext cx="5791200" cy="5823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911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066800"/>
            <a:ext cx="2438399"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Kwa pamoja tutapitia mpango uliofanywa wakati wa mwisho ili kuona jinsi unavyotumia ARV.</a:t>
            </a:r>
            <a:endParaRPr lang="sw-KE" sz="1600" dirty="0">
              <a:latin typeface="Calibri" panose="020F0502020204030204" pitchFamily="34" charset="0"/>
            </a:endParaRPr>
          </a:p>
        </p:txBody>
      </p:sp>
      <p:sp>
        <p:nvSpPr>
          <p:cNvPr id="21" name="Content Placeholder 1"/>
          <p:cNvSpPr>
            <a:spLocks noGrp="1"/>
          </p:cNvSpPr>
          <p:nvPr>
            <p:ph sz="half" idx="1"/>
          </p:nvPr>
        </p:nvSpPr>
        <p:spPr>
          <a:xfrm>
            <a:off x="2819400" y="990600"/>
            <a:ext cx="6096000" cy="2910809"/>
          </a:xfrm>
        </p:spPr>
        <p:txBody>
          <a:bodyPr>
            <a:normAutofit fontScale="70000" lnSpcReduction="20000"/>
          </a:bodyPr>
          <a:lstStyle/>
          <a:p>
            <a:r>
              <a:rPr lang="en-US" sz="2100" b="1" dirty="0" smtClean="0">
                <a:latin typeface="Calibri" panose="020F0502020204030204" pitchFamily="34" charset="0"/>
              </a:rPr>
              <a:t>VIPENGELE VYA KUZUNGUMZIA:</a:t>
            </a:r>
          </a:p>
          <a:p>
            <a:pPr marL="285750" indent="-285750">
              <a:buFont typeface="Arial" panose="020B0604020202020204" pitchFamily="34" charset="0"/>
              <a:buChar char="•"/>
            </a:pPr>
            <a:r>
              <a:rPr lang="en-US" dirty="0" smtClean="0">
                <a:latin typeface="Calibri" panose="020F0502020204030204" pitchFamily="34" charset="0"/>
              </a:rPr>
              <a:t>Wakati wa mwisho tulipokutana, tulitambua_____                                                                    (</a:t>
            </a:r>
            <a:r>
              <a:rPr lang="en-US" i="1" dirty="0" smtClean="0">
                <a:latin typeface="Calibri" panose="020F0502020204030204" pitchFamily="34" charset="0"/>
              </a:rPr>
              <a:t>jaza vikwazo vya kikao cha mwisho</a:t>
            </a:r>
            <a:r>
              <a:rPr lang="en-US" dirty="0" smtClean="0">
                <a:latin typeface="Calibri" panose="020F0502020204030204" pitchFamily="34" charset="0"/>
              </a:rPr>
              <a:t>) na </a:t>
            </a:r>
            <a:r>
              <a:rPr lang="en-US" dirty="0" err="1" smtClean="0">
                <a:latin typeface="Calibri" panose="020F0502020204030204" pitchFamily="34" charset="0"/>
              </a:rPr>
              <a:t>tukapanga</a:t>
            </a:r>
            <a:r>
              <a:rPr lang="en-US" dirty="0" smtClean="0">
                <a:latin typeface="Calibri" panose="020F0502020204030204" pitchFamily="34" charset="0"/>
              </a:rPr>
              <a:t>                                                     _____ (</a:t>
            </a:r>
            <a:r>
              <a:rPr lang="en-US" i="1" dirty="0" smtClean="0">
                <a:latin typeface="Calibri" panose="020F0502020204030204" pitchFamily="34" charset="0"/>
              </a:rPr>
              <a:t>jaza </a:t>
            </a:r>
            <a:r>
              <a:rPr lang="en-US" i="1" dirty="0" err="1" smtClean="0">
                <a:latin typeface="Calibri" panose="020F0502020204030204" pitchFamily="34" charset="0"/>
              </a:rPr>
              <a:t>hatua</a:t>
            </a:r>
            <a:r>
              <a:rPr lang="en-US" i="1" dirty="0" smtClean="0">
                <a:latin typeface="Calibri" panose="020F0502020204030204" pitchFamily="34" charset="0"/>
              </a:rPr>
              <a:t> </a:t>
            </a:r>
            <a:r>
              <a:rPr lang="en-US" i="1" dirty="0" err="1" smtClean="0">
                <a:latin typeface="Calibri" panose="020F0502020204030204" pitchFamily="34" charset="0"/>
              </a:rPr>
              <a:t>zilizoamuliwa</a:t>
            </a:r>
            <a:r>
              <a:rPr lang="en-US" i="1" dirty="0" smtClean="0">
                <a:latin typeface="Calibri" panose="020F0502020204030204" pitchFamily="34" charset="0"/>
              </a:rPr>
              <a:t> katika kikao cha mwisho</a:t>
            </a:r>
            <a:r>
              <a:rPr lang="en-US" dirty="0" smtClean="0">
                <a:latin typeface="Calibri" panose="020F0502020204030204" pitchFamily="34" charset="0"/>
              </a:rPr>
              <a:t>)                                                           ili </a:t>
            </a:r>
            <a:r>
              <a:rPr lang="en-US" dirty="0" err="1" smtClean="0">
                <a:latin typeface="Calibri" panose="020F0502020204030204" pitchFamily="34" charset="0"/>
              </a:rPr>
              <a:t>kukusaidia</a:t>
            </a:r>
            <a:r>
              <a:rPr lang="en-US" dirty="0" smtClean="0">
                <a:latin typeface="Calibri" panose="020F0502020204030204" pitchFamily="34" charset="0"/>
              </a:rPr>
              <a:t> </a:t>
            </a:r>
            <a:r>
              <a:rPr lang="en-US" dirty="0" err="1" smtClean="0">
                <a:latin typeface="Calibri" panose="020F0502020204030204" pitchFamily="34" charset="0"/>
              </a:rPr>
              <a:t>kutumia</a:t>
            </a:r>
            <a:r>
              <a:rPr lang="en-US" dirty="0" smtClean="0">
                <a:latin typeface="Calibri" panose="020F0502020204030204" pitchFamily="34" charset="0"/>
              </a:rPr>
              <a:t> ARV.</a:t>
            </a:r>
          </a:p>
          <a:p>
            <a:pPr marL="285750" indent="-285750">
              <a:buFont typeface="Arial" panose="020B0604020202020204" pitchFamily="34" charset="0"/>
              <a:buChar char="•"/>
            </a:pPr>
            <a:r>
              <a:rPr lang="en-US" dirty="0" smtClean="0">
                <a:latin typeface="Calibri" panose="020F0502020204030204" pitchFamily="34" charset="0"/>
              </a:rPr>
              <a:t>Hiyo imekuwa aje?</a:t>
            </a:r>
          </a:p>
          <a:p>
            <a:pPr marL="285750" indent="-285750">
              <a:buFont typeface="Arial" panose="020B0604020202020204" pitchFamily="34" charset="0"/>
              <a:buChar char="•"/>
            </a:pPr>
            <a:r>
              <a:rPr lang="en-US" dirty="0" smtClean="0">
                <a:latin typeface="Calibri" panose="020F0502020204030204" pitchFamily="34" charset="0"/>
              </a:rPr>
              <a:t>Je, kuna changamoto zozote mpya za kutumia ARV?</a:t>
            </a:r>
          </a:p>
          <a:p>
            <a:pPr marL="695945" lvl="1" indent="-285750">
              <a:buFont typeface="Arial" panose="020B0604020202020204" pitchFamily="34" charset="0"/>
              <a:buChar char="•"/>
            </a:pPr>
            <a:r>
              <a:rPr lang="en-US" dirty="0" smtClean="0">
                <a:latin typeface="Calibri" panose="020F0502020204030204" pitchFamily="34" charset="0"/>
              </a:rPr>
              <a:t>Tafadhali fikiria kipindi cha nyuma kama WIKI moja iliyopita, unafikiria ni dozi ngapi (siku) za ARV ulizokosa?</a:t>
            </a:r>
          </a:p>
          <a:p>
            <a:pPr marL="695945" lvl="1" indent="-285750">
              <a:buFont typeface="Arial" panose="020B0604020202020204" pitchFamily="34" charset="0"/>
              <a:buChar char="•"/>
            </a:pPr>
            <a:r>
              <a:rPr lang="en-US" dirty="0" smtClean="0">
                <a:latin typeface="Calibri" panose="020F0502020204030204" pitchFamily="34" charset="0"/>
              </a:rPr>
              <a:t>Hii ilikuwa wiki ya kawaida?</a:t>
            </a:r>
          </a:p>
          <a:p>
            <a:pPr marL="695945" lvl="1" indent="-285750">
              <a:buFont typeface="Arial" panose="020B0604020202020204" pitchFamily="34" charset="0"/>
              <a:buChar char="•"/>
            </a:pPr>
            <a:r>
              <a:rPr lang="en-US" dirty="0" smtClean="0">
                <a:latin typeface="Calibri" panose="020F0502020204030204" pitchFamily="34" charset="0"/>
              </a:rPr>
              <a:t>Na kuhusu mwezi uliopita?</a:t>
            </a:r>
          </a:p>
          <a:p>
            <a:pPr marL="285750" indent="-285750">
              <a:buFont typeface="Arial" panose="020B0604020202020204" pitchFamily="34" charset="0"/>
              <a:buChar char="•"/>
            </a:pPr>
            <a:r>
              <a:rPr lang="en-US" dirty="0" smtClean="0">
                <a:latin typeface="Calibri" panose="020F0502020204030204" pitchFamily="34" charset="0"/>
              </a:rPr>
              <a:t>Ninaona umekuwa ukijitahidi sana. Una dhana zozote mpya za kufanya iwe rahisi zaidi kutumia ARV zako?</a:t>
            </a:r>
          </a:p>
          <a:p>
            <a:pPr marL="695945" lvl="1" indent="-285750">
              <a:buFont typeface="Arial" panose="020B0604020202020204" pitchFamily="34" charset="0"/>
              <a:buChar char="•"/>
            </a:pPr>
            <a:r>
              <a:rPr lang="en-US" dirty="0" smtClean="0">
                <a:latin typeface="Calibri" panose="020F0502020204030204" pitchFamily="34" charset="0"/>
              </a:rPr>
              <a:t>Tumia majedwali ya utathmini wa utiifu kwenye kadi za mapema ili kutafuta </a:t>
            </a:r>
            <a:r>
              <a:rPr lang="en-US" b="1" dirty="0" smtClean="0">
                <a:latin typeface="Calibri" panose="020F0502020204030204" pitchFamily="34" charset="0"/>
              </a:rPr>
              <a:t>vikwazo</a:t>
            </a:r>
            <a:r>
              <a:rPr lang="en-US" dirty="0" smtClean="0">
                <a:latin typeface="Calibri" panose="020F0502020204030204" pitchFamily="34" charset="0"/>
              </a:rPr>
              <a:t> na </a:t>
            </a:r>
            <a:r>
              <a:rPr lang="en-US" b="1" dirty="0" smtClean="0">
                <a:latin typeface="Calibri" panose="020F0502020204030204" pitchFamily="34" charset="0"/>
              </a:rPr>
              <a:t>hatua</a:t>
            </a:r>
            <a:r>
              <a:rPr lang="en-US" dirty="0" smtClean="0">
                <a:latin typeface="Calibri" panose="020F0502020204030204" pitchFamily="34" charset="0"/>
              </a:rPr>
              <a:t> mpya.</a:t>
            </a:r>
          </a:p>
          <a:p>
            <a:pPr marL="285750" indent="-285750">
              <a:buFont typeface="Arial" panose="020B0604020202020204" pitchFamily="34" charset="0"/>
              <a:buChar char="•"/>
            </a:pPr>
            <a:endParaRPr lang="sw-KE" dirty="0">
              <a:latin typeface="Calibri" panose="020F0502020204030204" pitchFamily="34" charset="0"/>
            </a:endParaRPr>
          </a:p>
        </p:txBody>
      </p:sp>
      <p:cxnSp>
        <p:nvCxnSpPr>
          <p:cNvPr id="15" name="Straight Connector 14"/>
          <p:cNvCxnSpPr/>
          <p:nvPr/>
        </p:nvCxnSpPr>
        <p:spPr>
          <a:xfrm>
            <a:off x="2743200" y="1057364"/>
            <a:ext cx="0" cy="27526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4"/>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smtClean="0">
                <a:solidFill>
                  <a:srgbClr val="FFFFFF"/>
                </a:solidFill>
                <a:latin typeface="Calibri" panose="020F0502020204030204" pitchFamily="34" charset="0"/>
              </a:rPr>
              <a:t>	16. Ufuatiliaji wa jinsi unavyotumia ARV</a:t>
            </a:r>
            <a:endParaRPr lang="sw-KE" sz="2800" dirty="0">
              <a:solidFill>
                <a:srgbClr val="FFFFFF"/>
              </a:solidFill>
              <a:latin typeface="Calibri" panose="020F0502020204030204" pitchFamily="34" charset="0"/>
            </a:endParaRPr>
          </a:p>
        </p:txBody>
      </p:sp>
      <p:sp>
        <p:nvSpPr>
          <p:cNvPr id="24" name="Rectangle 23"/>
          <p:cNvSpPr/>
          <p:nvPr/>
        </p:nvSpPr>
        <p:spPr>
          <a:xfrm>
            <a:off x="2819400" y="3886199"/>
            <a:ext cx="6096000" cy="2754619"/>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6408" y="4038600"/>
            <a:ext cx="495073" cy="38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2020752106"/>
              </p:ext>
            </p:extLst>
          </p:nvPr>
        </p:nvGraphicFramePr>
        <p:xfrm>
          <a:off x="5410200" y="3962400"/>
          <a:ext cx="3352800" cy="2554938"/>
        </p:xfrm>
        <a:graphic>
          <a:graphicData uri="http://schemas.openxmlformats.org/drawingml/2006/table">
            <a:tbl>
              <a:tblPr firstRow="1" bandRow="1">
                <a:tableStyleId>{8EC20E35-A176-4012-BC5E-935CFFF8708E}</a:tableStyleId>
              </a:tblPr>
              <a:tblGrid>
                <a:gridCol w="2344397"/>
                <a:gridCol w="1008403"/>
              </a:tblGrid>
              <a:tr h="350991">
                <a:tc>
                  <a:txBody>
                    <a:bodyPr/>
                    <a:lstStyle/>
                    <a:p>
                      <a:pPr algn="ctr"/>
                      <a:r>
                        <a:rPr lang="en-US" sz="1000" dirty="0" smtClean="0">
                          <a:latin typeface="Calibri" panose="020F0502020204030204" pitchFamily="34" charset="0"/>
                        </a:rPr>
                        <a:t>Idadi ya dozi zilizokosekana kwa mwezi</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Kategoria ya utiifu</a:t>
                      </a:r>
                      <a:endParaRPr lang="sw-KE" sz="1000" dirty="0">
                        <a:latin typeface="Calibri" panose="020F0502020204030204" pitchFamily="34" charset="0"/>
                      </a:endParaRPr>
                    </a:p>
                  </a:txBody>
                  <a:tcPr marL="83127" marR="83127" marT="40341" marB="40341"/>
                </a:tc>
              </a:tr>
              <a:tr h="350991">
                <a:tc>
                  <a:txBody>
                    <a:bodyPr/>
                    <a:lstStyle/>
                    <a:p>
                      <a:pPr algn="ctr"/>
                      <a:r>
                        <a:rPr lang="en-US" sz="1000" dirty="0" smtClean="0">
                          <a:latin typeface="Calibri" panose="020F0502020204030204" pitchFamily="34" charset="0"/>
                        </a:rPr>
                        <a:t>Nidhamu ya wagonjwa kutumia dawa mara moja kila siku</a:t>
                      </a:r>
                      <a:endParaRPr lang="sw-KE"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tr>
              <a:tr h="212227">
                <a:tc>
                  <a:txBody>
                    <a:bodyPr/>
                    <a:lstStyle/>
                    <a:p>
                      <a:pPr algn="ctr"/>
                      <a:r>
                        <a:rPr lang="en-US" sz="1000" dirty="0" smtClean="0">
                          <a:latin typeface="Calibri" panose="020F0502020204030204" pitchFamily="34" charset="0"/>
                        </a:rPr>
                        <a:t>&lt; dozi 2</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Mzuri</a:t>
                      </a:r>
                      <a:endParaRPr lang="sw-KE" sz="1000" dirty="0">
                        <a:latin typeface="Calibri" panose="020F0502020204030204" pitchFamily="34" charset="0"/>
                      </a:endParaRPr>
                    </a:p>
                  </a:txBody>
                  <a:tcPr marL="83127" marR="83127" marT="40341" marB="40341"/>
                </a:tc>
              </a:tr>
              <a:tr h="212227">
                <a:tc>
                  <a:txBody>
                    <a:bodyPr/>
                    <a:lstStyle/>
                    <a:p>
                      <a:pPr algn="ctr"/>
                      <a:r>
                        <a:rPr lang="en-US" sz="1000" dirty="0" smtClean="0">
                          <a:latin typeface="Calibri" panose="020F0502020204030204" pitchFamily="34" charset="0"/>
                        </a:rPr>
                        <a:t>dozi 2-4</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Wastani</a:t>
                      </a:r>
                      <a:endParaRPr lang="sw-KE" sz="1000" dirty="0">
                        <a:latin typeface="Calibri" panose="020F0502020204030204" pitchFamily="34" charset="0"/>
                      </a:endParaRPr>
                    </a:p>
                  </a:txBody>
                  <a:tcPr marL="83127" marR="83127" marT="40341" marB="40341"/>
                </a:tc>
              </a:tr>
              <a:tr h="212227">
                <a:tc>
                  <a:txBody>
                    <a:bodyPr/>
                    <a:lstStyle/>
                    <a:p>
                      <a:pPr algn="ctr"/>
                      <a:r>
                        <a:rPr lang="en-US" sz="1000" dirty="0" smtClean="0">
                          <a:latin typeface="Calibri" panose="020F0502020204030204" pitchFamily="34" charset="0"/>
                        </a:rPr>
                        <a:t>&gt; dozi 4</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Mbaya</a:t>
                      </a:r>
                      <a:endParaRPr lang="sw-KE" sz="1000" dirty="0">
                        <a:latin typeface="Calibri" panose="020F0502020204030204" pitchFamily="34" charset="0"/>
                      </a:endParaRPr>
                    </a:p>
                  </a:txBody>
                  <a:tcPr marL="83127" marR="83127" marT="40341" marB="40341"/>
                </a:tc>
              </a:tr>
              <a:tr h="350991">
                <a:tc>
                  <a:txBody>
                    <a:bodyPr/>
                    <a:lstStyle/>
                    <a:p>
                      <a:pPr algn="ctr"/>
                      <a:r>
                        <a:rPr lang="en-US" sz="1000" dirty="0" smtClean="0">
                          <a:latin typeface="Calibri" panose="020F0502020204030204" pitchFamily="34" charset="0"/>
                        </a:rPr>
                        <a:t>Nidhamu ya wagonjwa kutumia dawa mara mbili kila siku</a:t>
                      </a:r>
                      <a:endParaRPr lang="sw-KE"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tr>
              <a:tr h="212227">
                <a:tc>
                  <a:txBody>
                    <a:bodyPr/>
                    <a:lstStyle/>
                    <a:p>
                      <a:pPr algn="ctr"/>
                      <a:r>
                        <a:rPr lang="en-US" sz="1000" dirty="0" smtClean="0">
                          <a:latin typeface="Calibri" panose="020F0502020204030204" pitchFamily="34" charset="0"/>
                        </a:rPr>
                        <a:t>&lt; dozi 4</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Mzuri </a:t>
                      </a:r>
                      <a:endParaRPr lang="sw-KE" sz="1000" dirty="0">
                        <a:latin typeface="Calibri" panose="020F0502020204030204" pitchFamily="34" charset="0"/>
                      </a:endParaRPr>
                    </a:p>
                  </a:txBody>
                  <a:tcPr marL="83127" marR="83127" marT="40341" marB="40341"/>
                </a:tc>
              </a:tr>
              <a:tr h="212227">
                <a:tc>
                  <a:txBody>
                    <a:bodyPr/>
                    <a:lstStyle/>
                    <a:p>
                      <a:pPr algn="ctr"/>
                      <a:r>
                        <a:rPr lang="en-US" sz="1000" dirty="0" smtClean="0">
                          <a:latin typeface="Calibri" panose="020F0502020204030204" pitchFamily="34" charset="0"/>
                        </a:rPr>
                        <a:t>dozi 4-8</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Wastani</a:t>
                      </a:r>
                      <a:endParaRPr lang="sw-KE" sz="1000" dirty="0">
                        <a:latin typeface="Calibri" panose="020F0502020204030204" pitchFamily="34" charset="0"/>
                      </a:endParaRPr>
                    </a:p>
                  </a:txBody>
                  <a:tcPr marL="83127" marR="83127" marT="40341" marB="40341"/>
                </a:tc>
              </a:tr>
              <a:tr h="212227">
                <a:tc>
                  <a:txBody>
                    <a:bodyPr/>
                    <a:lstStyle/>
                    <a:p>
                      <a:pPr algn="ctr"/>
                      <a:r>
                        <a:rPr lang="en-US" sz="1000" dirty="0" smtClean="0">
                          <a:latin typeface="Calibri" panose="020F0502020204030204" pitchFamily="34" charset="0"/>
                        </a:rPr>
                        <a:t>&gt; dozi 8</a:t>
                      </a:r>
                      <a:endParaRPr lang="sw-KE" sz="1000" dirty="0">
                        <a:latin typeface="Calibri" panose="020F0502020204030204" pitchFamily="34" charset="0"/>
                      </a:endParaRPr>
                    </a:p>
                  </a:txBody>
                  <a:tcPr marL="83127" marR="83127" marT="40341" marB="40341"/>
                </a:tc>
                <a:tc>
                  <a:txBody>
                    <a:bodyPr/>
                    <a:lstStyle/>
                    <a:p>
                      <a:pPr algn="ctr"/>
                      <a:r>
                        <a:rPr lang="en-US" sz="1000" dirty="0" smtClean="0">
                          <a:latin typeface="Calibri" panose="020F0502020204030204" pitchFamily="34" charset="0"/>
                        </a:rPr>
                        <a:t>Mbaya</a:t>
                      </a:r>
                      <a:endParaRPr lang="sw-KE" sz="1000" dirty="0">
                        <a:latin typeface="Calibri" panose="020F0502020204030204" pitchFamily="34" charset="0"/>
                      </a:endParaRPr>
                    </a:p>
                  </a:txBody>
                  <a:tcPr marL="83127" marR="83127" marT="40341" marB="40341"/>
                </a:tc>
              </a:tr>
            </a:tbl>
          </a:graphicData>
        </a:graphic>
      </p:graphicFrame>
      <p:sp>
        <p:nvSpPr>
          <p:cNvPr id="27" name="Content Placeholder 1"/>
          <p:cNvSpPr>
            <a:spLocks noGrp="1"/>
          </p:cNvSpPr>
          <p:nvPr>
            <p:ph sz="half" idx="1"/>
          </p:nvPr>
        </p:nvSpPr>
        <p:spPr>
          <a:xfrm>
            <a:off x="2971800" y="4038600"/>
            <a:ext cx="2362200" cy="2696506"/>
          </a:xfrm>
        </p:spPr>
        <p:txBody>
          <a:bodyPr>
            <a:normAutofit fontScale="62500" lnSpcReduction="20000"/>
          </a:bodyPr>
          <a:lstStyle/>
          <a:p>
            <a:r>
              <a:rPr lang="en-US" dirty="0" smtClean="0"/>
              <a:t>	</a:t>
            </a:r>
            <a:r>
              <a:rPr dirty="0" smtClean="0"/>
              <a:t>    </a:t>
            </a:r>
            <a:r>
              <a:rPr lang="en-US" sz="2400" b="1" dirty="0" smtClean="0">
                <a:latin typeface="Calibri" panose="020F0502020204030204" pitchFamily="34" charset="0"/>
              </a:rPr>
              <a:t>Hati</a:t>
            </a:r>
          </a:p>
          <a:p>
            <a:endParaRPr lang="sw-KE" sz="2100" b="1" dirty="0" smtClean="0">
              <a:latin typeface="Calibri" panose="020F0502020204030204" pitchFamily="34" charset="0"/>
            </a:endParaRPr>
          </a:p>
          <a:p>
            <a:r>
              <a:rPr lang="en-US" sz="2100" dirty="0" smtClean="0">
                <a:latin typeface="Calibri" panose="020F0502020204030204" pitchFamily="34" charset="0"/>
              </a:rPr>
              <a:t>Kamilisha safuwima ya kwanza ya kikao cha 2 kilichoimarishwa cha utiifu kwenye </a:t>
            </a:r>
            <a:r>
              <a:rPr lang="en-US" sz="2100" b="1" dirty="0" smtClean="0">
                <a:latin typeface="Calibri" panose="020F0502020204030204" pitchFamily="34" charset="0"/>
              </a:rPr>
              <a:t>Zana Iliyoimarishwa ya Mpango wa Utiifu</a:t>
            </a:r>
            <a:r>
              <a:rPr lang="en-US" sz="2100" dirty="0" smtClean="0">
                <a:latin typeface="Calibri" panose="020F0502020204030204" pitchFamily="34" charset="0"/>
              </a:rPr>
              <a:t> na uweke alama utiifu kama mzuri, wastani, au mbaya, kulingana na idadi ya dozi zilizokosekana kwa mwezi (kulingana na jedwali). Kamilisha safuwima mbili zilizosalia na vikwazo na hatua zozote mpya zilizopatikana na kupangwa.</a:t>
            </a:r>
          </a:p>
        </p:txBody>
      </p:sp>
      <p:sp>
        <p:nvSpPr>
          <p:cNvPr id="16" name="Rectangle 15"/>
          <p:cNvSpPr/>
          <p:nvPr/>
        </p:nvSpPr>
        <p:spPr>
          <a:xfrm>
            <a:off x="297506" y="2819400"/>
            <a:ext cx="2293293" cy="382141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1"/>
          <p:cNvSpPr>
            <a:spLocks noGrp="1"/>
          </p:cNvSpPr>
          <p:nvPr>
            <p:ph sz="half" idx="1"/>
          </p:nvPr>
        </p:nvSpPr>
        <p:spPr>
          <a:xfrm>
            <a:off x="228599" y="3581400"/>
            <a:ext cx="2362199" cy="3040945"/>
          </a:xfrm>
        </p:spPr>
        <p:txBody>
          <a:bodyPr>
            <a:normAutofit fontScale="62500" lnSpcReduction="20000"/>
          </a:bodyPr>
          <a:lstStyle/>
          <a:p>
            <a:pPr marL="342900" indent="-342900">
              <a:buFont typeface="Arial" panose="020B0604020202020204" pitchFamily="34" charset="0"/>
              <a:buChar char="•"/>
            </a:pPr>
            <a:r>
              <a:rPr lang="en-US" dirty="0" smtClean="0">
                <a:latin typeface="Calibri" panose="020F0502020204030204" pitchFamily="34" charset="0"/>
              </a:rPr>
              <a:t>Kipimo cha kurudia viwango vya virusi kitatumwa baada ya miezi ____ ya “utiifu mzuri.” Mshauri mgonjwa kuhusu ni lini kurudia viwango vya virusi kutafanywa.</a:t>
            </a:r>
          </a:p>
          <a:p>
            <a:pPr marL="342900" indent="-342900">
              <a:buFont typeface="Arial" panose="020B0604020202020204" pitchFamily="34" charset="0"/>
              <a:buChar char="•"/>
            </a:pPr>
            <a:r>
              <a:rPr lang="en-US" dirty="0" smtClean="0">
                <a:latin typeface="Calibri" panose="020F0502020204030204" pitchFamily="34" charset="0"/>
              </a:rPr>
              <a:t>Usirudie viwango vya virusi wakati utiifu ni wastani au mbaya kwa kuwa viwango vitakuwa vimeongezeka kwa sababu ya hii, lakini badala yake endelea na vikao vilivyoimarishwa vya utiifu vya kila mwezi hadi utiifu uwe mzuri kwa miezi mitatu.</a:t>
            </a:r>
          </a:p>
          <a:p>
            <a:pPr marL="342900" indent="-342900">
              <a:buFont typeface="Arial" panose="020B0604020202020204" pitchFamily="34" charset="0"/>
              <a:buChar char="•"/>
            </a:pPr>
            <a:r>
              <a:rPr lang="en-US" dirty="0" smtClean="0">
                <a:latin typeface="Calibri" panose="020F0502020204030204" pitchFamily="34" charset="0"/>
              </a:rPr>
              <a:t>Wagonjwa wenye matatizo yasiokoma ya utiifu wanapaswa kupewa rufaa ya usaidizi wa ziada kama unapatikana (k.m mwanasaikolojia au wahudumu wengine wanaopatikana wanaoshughulikia utiifu).</a:t>
            </a:r>
            <a:endParaRPr lang="sw-KE" dirty="0">
              <a:latin typeface="Calibri" panose="020F0502020204030204" pitchFamily="34" charset="0"/>
            </a:endParaRPr>
          </a:p>
        </p:txBody>
      </p:sp>
      <p:pic>
        <p:nvPicPr>
          <p:cNvPr id="2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50" y="2895600"/>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1"/>
          <p:cNvSpPr>
            <a:spLocks noGrp="1"/>
          </p:cNvSpPr>
          <p:nvPr>
            <p:ph sz="half" idx="1"/>
          </p:nvPr>
        </p:nvSpPr>
        <p:spPr>
          <a:xfrm>
            <a:off x="914399" y="2971800"/>
            <a:ext cx="1676399" cy="914400"/>
          </a:xfrm>
        </p:spPr>
        <p:txBody>
          <a:bodyPr>
            <a:normAutofit/>
          </a:bodyPr>
          <a:lstStyle/>
          <a:p>
            <a:r>
              <a:rPr lang="en-US" sz="1500" b="1" dirty="0" smtClean="0">
                <a:latin typeface="Calibri" panose="020F0502020204030204" pitchFamily="34" charset="0"/>
              </a:rPr>
              <a:t>Maagizo kwa Watoa Huduma</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731" y="434650"/>
            <a:ext cx="1790123" cy="1333077"/>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730" y="420672"/>
            <a:ext cx="1790124" cy="134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82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4038600"/>
            <a:ext cx="2819400" cy="25146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457200" y="1143000"/>
            <a:ext cx="2819400" cy="4768801"/>
          </a:xfrm>
        </p:spPr>
        <p:txBody>
          <a:bodyPr/>
          <a:lstStyle/>
          <a:p>
            <a:r>
              <a:rPr lang="en-US" b="1" dirty="0" smtClean="0">
                <a:latin typeface="Calibri" panose="020F0502020204030204" pitchFamily="34" charset="0"/>
              </a:rPr>
              <a:t>UJUMBE MUHIMU:</a:t>
            </a:r>
          </a:p>
          <a:p>
            <a:pPr marL="285750" indent="-285750">
              <a:buFont typeface="Wingdings" panose="05000000000000000000" pitchFamily="2" charset="2"/>
              <a:buChar char="Ø"/>
            </a:pPr>
            <a:r>
              <a:rPr lang="en-US" dirty="0" smtClean="0">
                <a:latin typeface="Calibri" panose="020F0502020204030204" pitchFamily="34" charset="0"/>
              </a:rPr>
              <a:t>Unaonyeshwa pia kwa wagonjwa</a:t>
            </a:r>
          </a:p>
          <a:p>
            <a:r>
              <a:rPr lang="en-US" dirty="0" smtClean="0">
                <a:latin typeface="Calibri" panose="020F0502020204030204" pitchFamily="34" charset="0"/>
              </a:rPr>
              <a:t>___________________________________________________________________________________________________________________</a:t>
            </a:r>
            <a:endParaRPr lang="sw-KE" dirty="0">
              <a:latin typeface="Calibri" panose="020F0502020204030204" pitchFamily="34" charset="0"/>
            </a:endParaRPr>
          </a:p>
        </p:txBody>
      </p:sp>
      <p:sp>
        <p:nvSpPr>
          <p:cNvPr id="5" name="Title 1"/>
          <p:cNvSpPr>
            <a:spLocks noGrp="1"/>
          </p:cNvSpPr>
          <p:nvPr>
            <p:ph type="title"/>
          </p:nvPr>
        </p:nvSpPr>
        <p:spPr>
          <a:xfrm>
            <a:off x="0" y="-3675"/>
            <a:ext cx="9144000" cy="848697"/>
          </a:xfrm>
          <a:solidFill>
            <a:schemeClr val="tx2">
              <a:lumMod val="75000"/>
            </a:schemeClr>
          </a:solidFill>
        </p:spPr>
        <p:txBody>
          <a:bodyPr>
            <a:noAutofit/>
          </a:bodyPr>
          <a:lstStyle/>
          <a:p>
            <a:pPr algn="l"/>
            <a:r>
              <a:rPr lang="en-US" sz="2800" dirty="0" smtClean="0">
                <a:solidFill>
                  <a:srgbClr val="FFFFFF"/>
                </a:solidFill>
                <a:latin typeface="Calibri" panose="020F0502020204030204" pitchFamily="34" charset="0"/>
              </a:rPr>
              <a:t>	Mada ya Kadi (inayoonyeshwa pia </a:t>
            </a:r>
            <a:r>
              <a:rPr lang="en-US" sz="2800" dirty="0" err="1" smtClean="0">
                <a:solidFill>
                  <a:srgbClr val="FFFFFF"/>
                </a:solidFill>
                <a:latin typeface="Calibri" panose="020F0502020204030204" pitchFamily="34" charset="0"/>
              </a:rPr>
              <a:t>kwa</a:t>
            </a:r>
            <a:r>
              <a:rPr lang="en-US" sz="2800" dirty="0" smtClean="0">
                <a:solidFill>
                  <a:srgbClr val="FFFFFF"/>
                </a:solidFill>
                <a:latin typeface="Calibri" panose="020F0502020204030204" pitchFamily="34" charset="0"/>
              </a:rPr>
              <a:t> 				</a:t>
            </a:r>
            <a:r>
              <a:rPr lang="en-US" sz="2800" dirty="0" err="1" smtClean="0">
                <a:solidFill>
                  <a:srgbClr val="FFFFFF"/>
                </a:solidFill>
                <a:latin typeface="Calibri" panose="020F0502020204030204" pitchFamily="34" charset="0"/>
              </a:rPr>
              <a:t>mgonjwa</a:t>
            </a:r>
            <a:r>
              <a:rPr lang="en-US" sz="2800" dirty="0" smtClean="0">
                <a:solidFill>
                  <a:srgbClr val="FFFFFF"/>
                </a:solidFill>
                <a:latin typeface="Calibri" panose="020F0502020204030204" pitchFamily="34" charset="0"/>
              </a:rPr>
              <a:t>)</a:t>
            </a:r>
            <a:endParaRPr lang="sw-KE" sz="2800" dirty="0">
              <a:solidFill>
                <a:srgbClr val="FFFFFF"/>
              </a:solidFill>
              <a:latin typeface="Calibri" panose="020F0502020204030204" pitchFamily="34" charset="0"/>
            </a:endParaRPr>
          </a:p>
        </p:txBody>
      </p:sp>
      <p:sp>
        <p:nvSpPr>
          <p:cNvPr id="7" name="Content Placeholder 1"/>
          <p:cNvSpPr>
            <a:spLocks noGrp="1"/>
          </p:cNvSpPr>
          <p:nvPr>
            <p:ph sz="half" idx="1"/>
          </p:nvPr>
        </p:nvSpPr>
        <p:spPr>
          <a:xfrm>
            <a:off x="1032164" y="4114800"/>
            <a:ext cx="2015836" cy="2316165"/>
          </a:xfrm>
        </p:spPr>
        <p:txBody>
          <a:bodyPr>
            <a:normAutofit fontScale="92500" lnSpcReduction="20000"/>
          </a:bodyPr>
          <a:lstStyle/>
          <a:p>
            <a:r>
              <a:rPr lang="en-US" b="1" dirty="0" smtClean="0">
                <a:latin typeface="Calibri" panose="020F0502020204030204" pitchFamily="34" charset="0"/>
              </a:rPr>
              <a:t>Tupitie kwa Pamoja:</a:t>
            </a:r>
          </a:p>
          <a:p>
            <a:pPr marL="285750" indent="-285750">
              <a:buFont typeface="Arial" panose="020B0604020202020204" pitchFamily="34" charset="0"/>
              <a:buChar char="•"/>
            </a:pPr>
            <a:r>
              <a:rPr lang="en-US" dirty="0" smtClean="0">
                <a:latin typeface="Calibri" panose="020F0502020204030204" pitchFamily="34" charset="0"/>
              </a:rPr>
              <a:t>Vipengele vya kuelekeza upitiaji pamoja na mgonjwa</a:t>
            </a:r>
          </a:p>
          <a:p>
            <a:r>
              <a:rPr lang="en-US" dirty="0" smtClean="0">
                <a:latin typeface="Calibri" panose="020F0502020204030204" pitchFamily="34" charset="0"/>
              </a:rPr>
              <a:t>_____________________________________________________________________________________</a:t>
            </a:r>
            <a:endParaRPr lang="sw-KE" dirty="0">
              <a:latin typeface="Calibri" panose="020F0502020204030204" pitchFamily="34" charset="0"/>
            </a:endParaRP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114800"/>
            <a:ext cx="544830" cy="8131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57600" y="4038600"/>
            <a:ext cx="2438400" cy="2482145"/>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00800" y="4038600"/>
            <a:ext cx="2514600" cy="248214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9"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939" y="4101401"/>
            <a:ext cx="809528" cy="622999"/>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
          <p:cNvSpPr>
            <a:spLocks noGrp="1"/>
          </p:cNvSpPr>
          <p:nvPr>
            <p:ph sz="half" idx="1"/>
          </p:nvPr>
        </p:nvSpPr>
        <p:spPr>
          <a:xfrm>
            <a:off x="4588934" y="4122561"/>
            <a:ext cx="1507066" cy="2506839"/>
          </a:xfrm>
        </p:spPr>
        <p:txBody>
          <a:bodyPr>
            <a:normAutofit lnSpcReduction="10000"/>
          </a:bodyPr>
          <a:lstStyle/>
          <a:p>
            <a:r>
              <a:rPr lang="en-US" b="1" dirty="0" smtClean="0">
                <a:latin typeface="Calibri" panose="020F0502020204030204" pitchFamily="34" charset="0"/>
              </a:rPr>
              <a:t>Hati:</a:t>
            </a:r>
          </a:p>
          <a:p>
            <a:r>
              <a:rPr lang="en-US" dirty="0" smtClean="0">
                <a:latin typeface="Calibri" panose="020F0502020204030204" pitchFamily="34" charset="0"/>
              </a:rPr>
              <a:t>Huelezea watoa huduma ni fomu gani ya kutumia ili kuandika majadiliano na mgonjwa</a:t>
            </a:r>
            <a:endParaRPr lang="sw-KE" dirty="0">
              <a:latin typeface="Calibri" panose="020F0502020204030204" pitchFamily="34" charset="0"/>
            </a:endParaRPr>
          </a:p>
        </p:txBody>
      </p:sp>
      <p:pic>
        <p:nvPicPr>
          <p:cNvPr id="3080" name="Picture 8" descr="C:\Users\rlw2177\AppData\Local\Microsoft\Windows\Temporary Internet Files\Content.IE5\S2UJGMDA\Symbol_list_clas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122561"/>
            <a:ext cx="685800" cy="70508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
          <p:cNvSpPr>
            <a:spLocks noGrp="1"/>
          </p:cNvSpPr>
          <p:nvPr>
            <p:ph sz="half" idx="1"/>
          </p:nvPr>
        </p:nvSpPr>
        <p:spPr>
          <a:xfrm>
            <a:off x="7179734" y="4122561"/>
            <a:ext cx="1811866" cy="2506839"/>
          </a:xfrm>
        </p:spPr>
        <p:txBody>
          <a:bodyPr>
            <a:normAutofit/>
          </a:bodyPr>
          <a:lstStyle/>
          <a:p>
            <a:r>
              <a:rPr lang="en-US" b="1" dirty="0" smtClean="0">
                <a:latin typeface="Calibri" panose="020F0502020204030204" pitchFamily="34" charset="0"/>
              </a:rPr>
              <a:t>Maagizo kwa Watoa Huduma:</a:t>
            </a:r>
          </a:p>
          <a:p>
            <a:r>
              <a:rPr lang="en-US" dirty="0" smtClean="0">
                <a:latin typeface="Calibri" panose="020F0502020204030204" pitchFamily="34" charset="0"/>
              </a:rPr>
              <a:t>Huwapa watoa huduma maagizo maalum kuhusu kutangamana na mazungumzo yao na mgonjwa</a:t>
            </a:r>
            <a:endParaRPr lang="sw-KE" dirty="0">
              <a:latin typeface="Calibri" panose="020F0502020204030204" pitchFamily="34" charset="0"/>
            </a:endParaRPr>
          </a:p>
        </p:txBody>
      </p:sp>
      <p:sp>
        <p:nvSpPr>
          <p:cNvPr id="21" name="Content Placeholder 1"/>
          <p:cNvSpPr>
            <a:spLocks noGrp="1"/>
          </p:cNvSpPr>
          <p:nvPr>
            <p:ph sz="half" idx="1"/>
          </p:nvPr>
        </p:nvSpPr>
        <p:spPr>
          <a:xfrm>
            <a:off x="3688644" y="1143000"/>
            <a:ext cx="5226756" cy="3276600"/>
          </a:xfrm>
        </p:spPr>
        <p:txBody>
          <a:bodyPr/>
          <a:lstStyle/>
          <a:p>
            <a:r>
              <a:rPr lang="en-US" b="1" dirty="0" smtClean="0">
                <a:latin typeface="Calibri" panose="020F0502020204030204" pitchFamily="34" charset="0"/>
              </a:rPr>
              <a:t>VIPENGELE VYA KUZUNGUMZIA:</a:t>
            </a:r>
          </a:p>
          <a:p>
            <a:pPr marL="285750" indent="-285750">
              <a:buFont typeface="Arial" panose="020B0604020202020204" pitchFamily="34" charset="0"/>
              <a:buChar char="•"/>
            </a:pPr>
            <a:r>
              <a:rPr lang="en-US" dirty="0" smtClean="0">
                <a:latin typeface="Calibri" panose="020F0502020204030204" pitchFamily="34" charset="0"/>
              </a:rPr>
              <a:t>Baadhi ya maagizo kwa </a:t>
            </a:r>
            <a:r>
              <a:rPr lang="en-US" dirty="0" err="1" smtClean="0">
                <a:latin typeface="Calibri" panose="020F0502020204030204" pitchFamily="34" charset="0"/>
              </a:rPr>
              <a:t>watoa</a:t>
            </a:r>
            <a:r>
              <a:rPr lang="en-US" dirty="0" smtClean="0">
                <a:latin typeface="Calibri" panose="020F0502020204030204" pitchFamily="34" charset="0"/>
              </a:rPr>
              <a:t> 			        </a:t>
            </a:r>
            <a:r>
              <a:rPr lang="en-US" dirty="0" err="1" smtClean="0">
                <a:latin typeface="Calibri" panose="020F0502020204030204" pitchFamily="34" charset="0"/>
              </a:rPr>
              <a:t>huduma</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Manukuu ya kuanzia na kuelekeza mazungumzo</a:t>
            </a:r>
          </a:p>
          <a:p>
            <a:pPr marL="285750" indent="-285750">
              <a:buFont typeface="Arial" panose="020B0604020202020204" pitchFamily="34" charset="0"/>
              <a:buChar char="•"/>
            </a:pPr>
            <a:r>
              <a:rPr lang="en-US" b="1" dirty="0" smtClean="0">
                <a:latin typeface="Calibri" panose="020F0502020204030204" pitchFamily="34" charset="0"/>
              </a:rPr>
              <a:t>Vipengele vya kuzungumzia vimewekwa koza</a:t>
            </a:r>
          </a:p>
          <a:p>
            <a:r>
              <a:rPr lang="en-US" dirty="0" smtClean="0">
                <a:latin typeface="Calibri" panose="020F0502020204030204" pitchFamily="34" charset="0"/>
              </a:rPr>
              <a:t>________________________________________________________________________________________________________________________________________________________________________________</a:t>
            </a:r>
            <a:endParaRPr lang="sw-KE" dirty="0">
              <a:latin typeface="Calibri" panose="020F0502020204030204" pitchFamily="34" charset="0"/>
            </a:endParaRPr>
          </a:p>
        </p:txBody>
      </p:sp>
      <p:sp>
        <p:nvSpPr>
          <p:cNvPr id="9" name="TextBox 8"/>
          <p:cNvSpPr txBox="1"/>
          <p:nvPr/>
        </p:nvSpPr>
        <p:spPr>
          <a:xfrm>
            <a:off x="7162800" y="457200"/>
            <a:ext cx="1752600"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sw-KE" b="1" dirty="0" smtClean="0">
              <a:latin typeface="Calibri" panose="020F0502020204030204" pitchFamily="34" charset="0"/>
            </a:endParaRPr>
          </a:p>
          <a:p>
            <a:pPr algn="ctr"/>
            <a:r>
              <a:rPr lang="en-US" b="1" dirty="0" smtClean="0">
                <a:latin typeface="Calibri" panose="020F0502020204030204" pitchFamily="34" charset="0"/>
              </a:rPr>
              <a:t>Picha kutoka mbele ya kadi</a:t>
            </a:r>
          </a:p>
          <a:p>
            <a:pPr algn="ctr"/>
            <a:endParaRPr lang="sw-KE" b="1" dirty="0">
              <a:latin typeface="Calibri" panose="020F0502020204030204" pitchFamily="34" charset="0"/>
            </a:endParaRPr>
          </a:p>
        </p:txBody>
      </p:sp>
      <p:cxnSp>
        <p:nvCxnSpPr>
          <p:cNvPr id="15" name="Straight Connector 14"/>
          <p:cNvCxnSpPr/>
          <p:nvPr/>
        </p:nvCxnSpPr>
        <p:spPr>
          <a:xfrm>
            <a:off x="34290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22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45" y="1320903"/>
            <a:ext cx="6862455" cy="454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3678"/>
            <a:ext cx="9144000" cy="848697"/>
          </a:xfrm>
          <a:solidFill>
            <a:srgbClr val="CC0066"/>
          </a:solidFill>
        </p:spPr>
        <p:txBody>
          <a:bodyPr>
            <a:noAutofit/>
          </a:bodyPr>
          <a:lstStyle/>
          <a:p>
            <a:pPr algn="l"/>
            <a:r>
              <a:rPr lang="en-US" sz="2800" dirty="0" smtClean="0">
                <a:solidFill>
                  <a:srgbClr val="FFFFFF"/>
                </a:solidFill>
                <a:latin typeface="Calibri" panose="020F0502020204030204" pitchFamily="34" charset="0"/>
              </a:rPr>
              <a:t>	17. Umefanikiwa kupunguza viwango vyako vya virusi</a:t>
            </a:r>
            <a:endParaRPr lang="sw-KE" sz="2800" dirty="0">
              <a:solidFill>
                <a:srgbClr val="FFFFFF"/>
              </a:solidFill>
              <a:latin typeface="Calibri" panose="020F0502020204030204" pitchFamily="34" charset="0"/>
            </a:endParaRPr>
          </a:p>
        </p:txBody>
      </p:sp>
      <p:sp>
        <p:nvSpPr>
          <p:cNvPr id="4" name="TextBox 3"/>
          <p:cNvSpPr txBox="1"/>
          <p:nvPr/>
        </p:nvSpPr>
        <p:spPr>
          <a:xfrm>
            <a:off x="7134576" y="2057400"/>
            <a:ext cx="2009424" cy="286232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Umekuwa ukitumia ARV zako vizuri, dawa zinafanya kazi, na una afya nzuri.</a:t>
            </a:r>
            <a:endParaRPr lang="sw-KE" sz="2000" dirty="0">
              <a:latin typeface="Calibri" panose="020F0502020204030204" pitchFamily="34" charset="0"/>
            </a:endParaRPr>
          </a:p>
        </p:txBody>
      </p:sp>
    </p:spTree>
    <p:extLst>
      <p:ext uri="{BB962C8B-B14F-4D97-AF65-F5344CB8AC3E}">
        <p14:creationId xmlns:p14="http://schemas.microsoft.com/office/powerpoint/2010/main" val="3354880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667000"/>
            <a:ext cx="2971800" cy="38862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457200" y="1143001"/>
            <a:ext cx="2819400" cy="3200400"/>
          </a:xfrm>
        </p:spPr>
        <p:txBody>
          <a:bodyPr>
            <a:normAutofit/>
          </a:bodyPr>
          <a:lstStyle/>
          <a:p>
            <a:r>
              <a:rPr lang="en-US" sz="1600" b="1" dirty="0" smtClean="0">
                <a:latin typeface="Calibri" panose="020F0502020204030204" pitchFamily="34" charset="0"/>
              </a:rPr>
              <a:t>UJUMBE MUHIMU:</a:t>
            </a:r>
          </a:p>
          <a:p>
            <a:pPr marL="285750" indent="-285750">
              <a:buFont typeface="Wingdings" panose="05000000000000000000" pitchFamily="2" charset="2"/>
              <a:buChar char="Ø"/>
            </a:pPr>
            <a:r>
              <a:rPr lang="en-US" sz="1600" dirty="0" smtClean="0">
                <a:latin typeface="Calibri" panose="020F0502020204030204" pitchFamily="34" charset="0"/>
              </a:rPr>
              <a:t>Umekuwa ukitumia ARV zako vizuri, dawa zinafanya kazi, na una afya nzuri.</a:t>
            </a:r>
            <a:endParaRPr lang="sw-KE" sz="1600" dirty="0">
              <a:latin typeface="Calibri" panose="020F0502020204030204" pitchFamily="34" charset="0"/>
            </a:endParaRPr>
          </a:p>
        </p:txBody>
      </p:sp>
      <p:sp>
        <p:nvSpPr>
          <p:cNvPr id="7" name="Content Placeholder 1"/>
          <p:cNvSpPr>
            <a:spLocks noGrp="1"/>
          </p:cNvSpPr>
          <p:nvPr>
            <p:ph sz="half" idx="1"/>
          </p:nvPr>
        </p:nvSpPr>
        <p:spPr>
          <a:xfrm>
            <a:off x="914400" y="2743200"/>
            <a:ext cx="2286000" cy="3886200"/>
          </a:xfrm>
        </p:spPr>
        <p:txBody>
          <a:bodyPr>
            <a:normAutofit/>
          </a:bodyPr>
          <a:lstStyle/>
          <a:p>
            <a:r>
              <a:rPr lang="en-US" sz="1500" b="1" dirty="0" smtClean="0">
                <a:latin typeface="Calibri" panose="020F0502020204030204" pitchFamily="34" charset="0"/>
              </a:rPr>
              <a:t>Tupitie kwa Pamoja:</a:t>
            </a:r>
          </a:p>
          <a:p>
            <a:endParaRPr lang="sw-KE" sz="1500" dirty="0" smtClean="0">
              <a:latin typeface="Calibri" panose="020F0502020204030204" pitchFamily="34" charset="0"/>
            </a:endParaRP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370" y="2743200"/>
            <a:ext cx="468630" cy="690338"/>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505200" y="1143000"/>
            <a:ext cx="5486400" cy="4572000"/>
          </a:xfrm>
        </p:spPr>
        <p:txBody>
          <a:bodyPr>
            <a:normAutofit fontScale="85000" lnSpcReduction="10000"/>
          </a:bodyPr>
          <a:lstStyle/>
          <a:p>
            <a:r>
              <a:rPr lang="en-US" sz="2100" b="1" dirty="0" smtClean="0">
                <a:latin typeface="Calibri" panose="020F0502020204030204" pitchFamily="34" charset="0"/>
              </a:rPr>
              <a:t>VIPENGELE VYA KUZUNGUMZIA:</a:t>
            </a:r>
          </a:p>
          <a:p>
            <a:pPr marL="285750" indent="-285750">
              <a:buFont typeface="Arial" panose="020B0604020202020204" pitchFamily="34" charset="0"/>
              <a:buChar char="•"/>
            </a:pPr>
            <a:r>
              <a:rPr lang="en-US" b="1" dirty="0" smtClean="0">
                <a:latin typeface="Calibri" panose="020F0502020204030204" pitchFamily="34" charset="0"/>
              </a:rPr>
              <a:t>Viwango vya chini vya virusi </a:t>
            </a:r>
            <a:r>
              <a:rPr lang="en-US" dirty="0" smtClean="0">
                <a:latin typeface="Calibri" panose="020F0502020204030204" pitchFamily="34" charset="0"/>
              </a:rPr>
              <a:t>(</a:t>
            </a:r>
            <a:r>
              <a:rPr lang="en-US" dirty="0" err="1" smtClean="0">
                <a:latin typeface="Calibri" panose="020F0502020204030204" pitchFamily="34" charset="0"/>
              </a:rPr>
              <a:t>chini</a:t>
            </a:r>
            <a:r>
              <a:rPr lang="en-US" dirty="0" smtClean="0">
                <a:latin typeface="Calibri" panose="020F0502020204030204" pitchFamily="34" charset="0"/>
              </a:rPr>
              <a:t> ya                                                        1000)</a:t>
            </a:r>
            <a:r>
              <a:rPr dirty="0" smtClean="0"/>
              <a:t> </a:t>
            </a:r>
            <a:r>
              <a:rPr lang="en-US" i="1" dirty="0" smtClean="0">
                <a:latin typeface="Calibri" panose="020F0502020204030204" pitchFamily="34" charset="0"/>
              </a:rPr>
              <a:t>[ingiza matokeo ya mgonjwa </a:t>
            </a:r>
            <a:r>
              <a:rPr lang="en-US" i="1" dirty="0" err="1" smtClean="0">
                <a:latin typeface="Calibri" panose="020F0502020204030204" pitchFamily="34" charset="0"/>
              </a:rPr>
              <a:t>hapa</a:t>
            </a:r>
            <a:r>
              <a:rPr lang="en-US" i="1" dirty="0" smtClean="0">
                <a:latin typeface="Calibri" panose="020F0502020204030204" pitchFamily="34" charset="0"/>
              </a:rPr>
              <a:t>]                                                                </a:t>
            </a:r>
            <a:r>
              <a:rPr lang="en-US" dirty="0" smtClean="0">
                <a:latin typeface="Calibri" panose="020F0502020204030204" pitchFamily="34" charset="0"/>
              </a:rPr>
              <a:t> ni </a:t>
            </a:r>
            <a:r>
              <a:rPr lang="en-US" dirty="0" err="1" smtClean="0">
                <a:latin typeface="Calibri" panose="020F0502020204030204" pitchFamily="34" charset="0"/>
              </a:rPr>
              <a:t>ishara</a:t>
            </a:r>
            <a:r>
              <a:rPr lang="en-US" dirty="0" smtClean="0">
                <a:latin typeface="Calibri" panose="020F0502020204030204" pitchFamily="34" charset="0"/>
              </a:rPr>
              <a:t>  </a:t>
            </a:r>
            <a:r>
              <a:rPr lang="en-US" dirty="0" err="1" smtClean="0">
                <a:latin typeface="Calibri" panose="020F0502020204030204" pitchFamily="34" charset="0"/>
              </a:rPr>
              <a:t>kwamba</a:t>
            </a:r>
            <a:r>
              <a:rPr lang="en-US" dirty="0" smtClean="0">
                <a:latin typeface="Calibri" panose="020F0502020204030204" pitchFamily="34" charset="0"/>
              </a:rPr>
              <a:t> </a:t>
            </a:r>
            <a:r>
              <a:rPr lang="en-US" b="1" dirty="0" smtClean="0">
                <a:latin typeface="Calibri" panose="020F0502020204030204" pitchFamily="34" charset="0"/>
              </a:rPr>
              <a:t>unatumia ARV zako </a:t>
            </a:r>
            <a:r>
              <a:rPr lang="en-US" b="1" dirty="0" err="1" smtClean="0">
                <a:latin typeface="Calibri" panose="020F0502020204030204" pitchFamily="34" charset="0"/>
              </a:rPr>
              <a:t>vizuri</a:t>
            </a:r>
            <a:r>
              <a:rPr lang="en-US" dirty="0" smtClean="0">
                <a:latin typeface="Calibri" panose="020F0502020204030204" pitchFamily="34" charset="0"/>
              </a:rPr>
              <a:t> na dawa zinafanya kazi.</a:t>
            </a:r>
          </a:p>
          <a:p>
            <a:pPr marL="285750" indent="-285750">
              <a:buFont typeface="Arial" panose="020B0604020202020204" pitchFamily="34" charset="0"/>
              <a:buChar char="•"/>
            </a:pPr>
            <a:r>
              <a:rPr lang="en-US" dirty="0" smtClean="0">
                <a:latin typeface="Calibri" panose="020F0502020204030204" pitchFamily="34" charset="0"/>
              </a:rPr>
              <a:t>Mabadiliko yako katika _______ </a:t>
            </a:r>
            <a:r>
              <a:rPr lang="en-US" i="1" dirty="0" smtClean="0">
                <a:latin typeface="Calibri" panose="020F0502020204030204" pitchFamily="34" charset="0"/>
              </a:rPr>
              <a:t>(ingiza hatua) </a:t>
            </a:r>
            <a:r>
              <a:rPr lang="en-US" dirty="0" smtClean="0">
                <a:latin typeface="Calibri" panose="020F0502020204030204" pitchFamily="34" charset="0"/>
              </a:rPr>
              <a:t>yamefanikiwa na unapata ARV unazostahili ili kuwa mzima</a:t>
            </a:r>
            <a:r>
              <a:rPr lang="en-US" i="1" dirty="0" smtClean="0">
                <a:latin typeface="Calibri" panose="020F0502020204030204" pitchFamily="34" charset="0"/>
              </a:rPr>
              <a:t>.</a:t>
            </a:r>
          </a:p>
          <a:p>
            <a:pPr marL="285750" indent="-285750">
              <a:buFont typeface="Arial" panose="020B0604020202020204" pitchFamily="34" charset="0"/>
              <a:buChar char="•"/>
            </a:pPr>
            <a:r>
              <a:rPr lang="en-US" dirty="0" smtClean="0">
                <a:latin typeface="Calibri" panose="020F0502020204030204" pitchFamily="34" charset="0"/>
              </a:rPr>
              <a:t>Ni muhimu kwamba uendelee kutumia ARV zako kila siku ili uzuie HIV dhidi ya kutengeneza virusi zaidi na ili uweze kuwa mwenye afya.</a:t>
            </a:r>
          </a:p>
          <a:p>
            <a:pPr marL="285750" indent="-285750">
              <a:buFont typeface="Arial" panose="020B0604020202020204" pitchFamily="34" charset="0"/>
              <a:buChar char="•"/>
            </a:pPr>
            <a:r>
              <a:rPr lang="en-US" dirty="0" smtClean="0">
                <a:latin typeface="Calibri" panose="020F0502020204030204" pitchFamily="34" charset="0"/>
              </a:rPr>
              <a:t>Ni muhimu </a:t>
            </a:r>
            <a:r>
              <a:rPr lang="en-US" b="1" dirty="0" smtClean="0">
                <a:latin typeface="Calibri" panose="020F0502020204030204" pitchFamily="34" charset="0"/>
              </a:rPr>
              <a:t>ufuatilie</a:t>
            </a:r>
            <a:r>
              <a:rPr lang="en-US" dirty="0" smtClean="0">
                <a:latin typeface="Calibri" panose="020F0502020204030204" pitchFamily="34" charset="0"/>
              </a:rPr>
              <a:t> kiasi cha dawa unacho ili </a:t>
            </a:r>
            <a:r>
              <a:rPr lang="en-US" b="1" dirty="0" smtClean="0">
                <a:latin typeface="Calibri" panose="020F0502020204030204" pitchFamily="34" charset="0"/>
              </a:rPr>
              <a:t>usiishiwe na ARV</a:t>
            </a:r>
            <a:r>
              <a:rPr lang="en-US" dirty="0" smtClean="0">
                <a:latin typeface="Calibri" panose="020F0502020204030204" pitchFamily="34" charset="0"/>
              </a:rPr>
              <a:t> kabla ya miadi yako inayofuata.</a:t>
            </a:r>
          </a:p>
          <a:p>
            <a:pPr marL="285750" indent="-285750">
              <a:buFont typeface="Arial" panose="020B0604020202020204" pitchFamily="34" charset="0"/>
              <a:buChar char="•"/>
            </a:pPr>
            <a:r>
              <a:rPr lang="en-US" dirty="0" smtClean="0">
                <a:latin typeface="Calibri" panose="020F0502020204030204" pitchFamily="34" charset="0"/>
              </a:rPr>
              <a:t>Ukigundua kwamba dawa zinaisha,</a:t>
            </a:r>
            <a:r>
              <a:rPr lang="en-US" b="1" dirty="0" smtClean="0">
                <a:latin typeface="Calibri" panose="020F0502020204030204" pitchFamily="34" charset="0"/>
              </a:rPr>
              <a:t> njoo kwenye kliniki</a:t>
            </a:r>
            <a:r>
              <a:rPr lang="en-US" dirty="0" smtClean="0">
                <a:latin typeface="Calibri" panose="020F0502020204030204" pitchFamily="34" charset="0"/>
              </a:rPr>
              <a:t> hata kama huna miadi.</a:t>
            </a:r>
          </a:p>
          <a:p>
            <a:pPr marL="285750" indent="-285750">
              <a:buFont typeface="Arial" panose="020B0604020202020204" pitchFamily="34" charset="0"/>
              <a:buChar char="•"/>
            </a:pPr>
            <a:r>
              <a:rPr lang="en-US" b="1" dirty="0" smtClean="0">
                <a:latin typeface="Calibri" panose="020F0502020204030204" pitchFamily="34" charset="0"/>
              </a:rPr>
              <a:t>Tutakagua</a:t>
            </a:r>
            <a:r>
              <a:rPr lang="en-US" dirty="0" smtClean="0">
                <a:latin typeface="Calibri" panose="020F0502020204030204" pitchFamily="34" charset="0"/>
              </a:rPr>
              <a:t> tena viwango vya virusi katika </a:t>
            </a:r>
            <a:r>
              <a:rPr lang="en-US" b="1" dirty="0" smtClean="0">
                <a:latin typeface="Calibri" panose="020F0502020204030204" pitchFamily="34" charset="0"/>
              </a:rPr>
              <a:t>miezi sita</a:t>
            </a:r>
            <a:r>
              <a:rPr lang="en-US" dirty="0" smtClean="0">
                <a:latin typeface="Calibri" panose="020F0502020204030204" pitchFamily="34" charset="0"/>
              </a:rPr>
              <a:t> ikiwa hakuna matatizo mapya au matatizo ya kutumia ARV.</a:t>
            </a:r>
          </a:p>
          <a:p>
            <a:pPr marL="285750" indent="-285750">
              <a:buFont typeface="Arial" panose="020B0604020202020204" pitchFamily="34" charset="0"/>
              <a:buChar char="•"/>
            </a:pPr>
            <a:r>
              <a:rPr lang="en-US" dirty="0" smtClean="0">
                <a:latin typeface="Calibri" panose="020F0502020204030204" pitchFamily="34" charset="0"/>
              </a:rPr>
              <a:t>Tafadhali mfahamishe mtoa huduma kama kuna matatizo yoyote ya kutumia ARV baadaye, ili aweze kukusaidia kuyashughulikia.</a:t>
            </a:r>
          </a:p>
          <a:p>
            <a:pPr marL="285750" indent="-285750">
              <a:buFont typeface="Arial" panose="020B0604020202020204" pitchFamily="34" charset="0"/>
              <a:buChar char="•"/>
            </a:pPr>
            <a:endParaRPr lang="sw-KE" b="1" dirty="0">
              <a:latin typeface="Calibri" panose="020F0502020204030204" pitchFamily="34" charset="0"/>
            </a:endParaRPr>
          </a:p>
        </p:txBody>
      </p:sp>
      <p:sp>
        <p:nvSpPr>
          <p:cNvPr id="9" name="TextBox 8"/>
          <p:cNvSpPr txBox="1"/>
          <p:nvPr/>
        </p:nvSpPr>
        <p:spPr>
          <a:xfrm>
            <a:off x="7162800" y="457200"/>
            <a:ext cx="1752600"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sw-KE" b="1" dirty="0">
              <a:solidFill>
                <a:prstClr val="black"/>
              </a:solidFill>
              <a:latin typeface="Calibri" panose="020F0502020204030204" pitchFamily="34" charset="0"/>
            </a:endParaRPr>
          </a:p>
          <a:p>
            <a:pPr algn="ctr"/>
            <a:r>
              <a:rPr lang="en-US" b="1" dirty="0">
                <a:solidFill>
                  <a:prstClr val="black"/>
                </a:solidFill>
                <a:latin typeface="Calibri" panose="020F0502020204030204" pitchFamily="34" charset="0"/>
              </a:rPr>
              <a:t>Picha kutoka mbele ya kadi</a:t>
            </a:r>
          </a:p>
          <a:p>
            <a:pPr algn="ctr"/>
            <a:endParaRPr lang="sw-KE" b="1" dirty="0">
              <a:solidFill>
                <a:prstClr val="black"/>
              </a:solidFill>
              <a:latin typeface="Calibri" panose="020F0502020204030204" pitchFamily="34" charset="0"/>
            </a:endParaRPr>
          </a:p>
        </p:txBody>
      </p:sp>
      <p:cxnSp>
        <p:nvCxnSpPr>
          <p:cNvPr id="15" name="Straight Connector 14"/>
          <p:cNvCxnSpPr/>
          <p:nvPr/>
        </p:nvCxnSpPr>
        <p:spPr>
          <a:xfrm>
            <a:off x="34290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675"/>
            <a:ext cx="9144000" cy="848697"/>
          </a:xfrm>
          <a:prstGeom prst="rect">
            <a:avLst/>
          </a:prstGeom>
          <a:solidFill>
            <a:srgbClr val="CC0066"/>
          </a:solidFill>
        </p:spPr>
        <p:txBody>
          <a:bodyPr vert="horz" lIns="82058" tIns="41029" rIns="82058" bIns="41029"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800" dirty="0" smtClean="0">
                <a:solidFill>
                  <a:srgbClr val="FFFFFF"/>
                </a:solidFill>
                <a:latin typeface="Calibri" panose="020F0502020204030204" pitchFamily="34" charset="0"/>
              </a:rPr>
              <a:t>	17. Umefanikiwa kupunguza viwango vyako </a:t>
            </a:r>
          </a:p>
          <a:p>
            <a:pPr algn="l"/>
            <a:r>
              <a:rPr lang="en-US" dirty="0" smtClean="0"/>
              <a:t>	</a:t>
            </a:r>
            <a:r>
              <a:rPr lang="en-US" sz="2800" dirty="0" smtClean="0">
                <a:solidFill>
                  <a:srgbClr val="FFFFFF"/>
                </a:solidFill>
                <a:latin typeface="Calibri" panose="020F0502020204030204" pitchFamily="34" charset="0"/>
              </a:rPr>
              <a:t>vya virusi</a:t>
            </a:r>
            <a:endParaRPr lang="sw-KE" sz="2800" dirty="0">
              <a:solidFill>
                <a:srgbClr val="FFFFFF"/>
              </a:solidFill>
              <a:latin typeface="Calibri" panose="020F050202020403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807055" cy="12954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733800" y="5638800"/>
            <a:ext cx="5165244" cy="914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
          <p:cNvSpPr>
            <a:spLocks noGrp="1"/>
          </p:cNvSpPr>
          <p:nvPr>
            <p:ph sz="half" idx="1"/>
          </p:nvPr>
        </p:nvSpPr>
        <p:spPr>
          <a:xfrm>
            <a:off x="3810000" y="5663152"/>
            <a:ext cx="5257800" cy="966247"/>
          </a:xfrm>
        </p:spPr>
        <p:txBody>
          <a:bodyPr>
            <a:normAutofit fontScale="40000" lnSpcReduction="20000"/>
          </a:bodyPr>
          <a:lstStyle/>
          <a:p>
            <a:r>
              <a:rPr lang="en-US" dirty="0" smtClean="0"/>
              <a:t>	</a:t>
            </a:r>
            <a:r>
              <a:rPr dirty="0" smtClean="0"/>
              <a:t>    </a:t>
            </a:r>
          </a:p>
          <a:p>
            <a:r>
              <a:rPr lang="en-US" dirty="0" smtClean="0"/>
              <a:t>	</a:t>
            </a:r>
            <a:r>
              <a:rPr dirty="0" smtClean="0"/>
              <a:t>   </a:t>
            </a:r>
            <a:r>
              <a:rPr lang="en-US" sz="3200" b="1" dirty="0" smtClean="0">
                <a:latin typeface="Calibri" panose="020F0502020204030204" pitchFamily="34" charset="0"/>
              </a:rPr>
              <a:t>Hati</a:t>
            </a:r>
          </a:p>
          <a:p>
            <a:endParaRPr lang="sw-KE" sz="2300" b="1" dirty="0" smtClean="0">
              <a:latin typeface="Calibri" panose="020F0502020204030204" pitchFamily="34" charset="0"/>
            </a:endParaRPr>
          </a:p>
          <a:p>
            <a:r>
              <a:rPr lang="en-US" sz="2900" dirty="0" smtClean="0">
                <a:latin typeface="Calibri" panose="020F0502020204030204" pitchFamily="34" charset="0"/>
              </a:rPr>
              <a:t>Andika matokeo ya kipimo kilichorudiwa cha viwango vya virusi kwenye </a:t>
            </a:r>
            <a:r>
              <a:rPr lang="en-US" sz="2900" b="1" dirty="0" smtClean="0">
                <a:latin typeface="Calibri" panose="020F0502020204030204" pitchFamily="34" charset="0"/>
              </a:rPr>
              <a:t>Zana Iliyoimarishwa ya Mpango wa Utiifu.</a:t>
            </a:r>
            <a:endParaRPr lang="sw-KE" sz="2900" dirty="0" smtClean="0">
              <a:latin typeface="Calibri" panose="020F0502020204030204" pitchFamily="34" charset="0"/>
            </a:endParaRPr>
          </a:p>
        </p:txBody>
      </p:sp>
      <p:pic>
        <p:nvPicPr>
          <p:cNvPr id="16" name="Picture 7" descr="C:\Users\rlw2177\AppData\Local\Microsoft\Windows\Temporary Internet Files\Content.IE5\S2UJGMDA\127964126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5663153"/>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3370" y="3429000"/>
            <a:ext cx="2830830" cy="2893100"/>
          </a:xfrm>
          <a:prstGeom prst="rect">
            <a:avLst/>
          </a:prstGeom>
          <a:noFill/>
        </p:spPr>
        <p:txBody>
          <a:bodyPr wrap="square" rtlCol="0">
            <a:spAutoFit/>
          </a:bodyPr>
          <a:lstStyle/>
          <a:p>
            <a:r>
              <a:rPr lang="en-US" sz="1300" dirty="0" smtClean="0">
                <a:latin typeface="Calibri" panose="020F0502020204030204" pitchFamily="34" charset="0"/>
              </a:rPr>
              <a:t>Tupitie kwa ufupi viwango vya chini vya virusi ni nini, na mipango yako ya kuendelea kutumia ARV zako:</a:t>
            </a:r>
          </a:p>
          <a:p>
            <a:endParaRPr lang="sw-KE" sz="1300" dirty="0" smtClean="0">
              <a:latin typeface="Calibri" panose="020F0502020204030204" pitchFamily="34" charset="0"/>
            </a:endParaRPr>
          </a:p>
          <a:p>
            <a:pPr marL="171450" indent="-171450">
              <a:buFont typeface="Arial" panose="020B0604020202020204" pitchFamily="34" charset="0"/>
              <a:buChar char="•"/>
            </a:pPr>
            <a:r>
              <a:rPr lang="en-US" sz="1300" dirty="0" smtClean="0">
                <a:latin typeface="Calibri" panose="020F0502020204030204" pitchFamily="34" charset="0"/>
              </a:rPr>
              <a:t>Kwa maneno yako mwenyewe, kuwa na viwango vya chini vya virusi inamaanisha nini?</a:t>
            </a:r>
          </a:p>
          <a:p>
            <a:pPr marL="171450" indent="-171450">
              <a:buFont typeface="Arial" panose="020B0604020202020204" pitchFamily="34" charset="0"/>
              <a:buChar char="•"/>
            </a:pPr>
            <a:r>
              <a:rPr lang="en-US" sz="1300" dirty="0" smtClean="0">
                <a:latin typeface="Calibri" panose="020F0502020204030204" pitchFamily="34" charset="0"/>
              </a:rPr>
              <a:t>Je. kwanini ni muhimu kuendelea na ARV?</a:t>
            </a:r>
          </a:p>
          <a:p>
            <a:pPr marL="171450" indent="-171450">
              <a:buFont typeface="Arial" panose="020B0604020202020204" pitchFamily="34" charset="0"/>
              <a:buChar char="•"/>
            </a:pPr>
            <a:r>
              <a:rPr lang="en-US" sz="1300" dirty="0" smtClean="0">
                <a:latin typeface="Calibri" panose="020F0502020204030204" pitchFamily="34" charset="0"/>
              </a:rPr>
              <a:t>Ni nini kilichokusaidia kukumbuka kutumia ARV zako?</a:t>
            </a:r>
          </a:p>
          <a:p>
            <a:pPr marL="171450" indent="-171450">
              <a:buFont typeface="Arial" panose="020B0604020202020204" pitchFamily="34" charset="0"/>
              <a:buChar char="•"/>
            </a:pPr>
            <a:r>
              <a:rPr lang="en-US" sz="1300" dirty="0" smtClean="0">
                <a:latin typeface="Calibri" panose="020F0502020204030204" pitchFamily="34" charset="0"/>
              </a:rPr>
              <a:t>Je, kuna mambo mengine mapya au unatarajia kutakuwa na mambo mapya ambayo itaifanya iwe vigumu wakati mwingine kutumia ARV zako?</a:t>
            </a:r>
            <a:endParaRPr lang="sw-KE" sz="1300" dirty="0">
              <a:latin typeface="Calibri" panose="020F0502020204030204" pitchFamily="34" charset="0"/>
            </a:endParaRPr>
          </a:p>
        </p:txBody>
      </p:sp>
    </p:spTree>
    <p:extLst>
      <p:ext uri="{BB962C8B-B14F-4D97-AF65-F5344CB8AC3E}">
        <p14:creationId xmlns:p14="http://schemas.microsoft.com/office/powerpoint/2010/main" val="196819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tx1">
              <a:lumMod val="50000"/>
              <a:lumOff val="50000"/>
            </a:schemeClr>
          </a:solidFill>
        </p:spPr>
        <p:txBody>
          <a:bodyPr>
            <a:noAutofit/>
          </a:bodyPr>
          <a:lstStyle/>
          <a:p>
            <a:pPr algn="l"/>
            <a:r>
              <a:rPr lang="en-US" sz="2800" dirty="0" smtClean="0">
                <a:solidFill>
                  <a:srgbClr val="FFFFFF"/>
                </a:solidFill>
                <a:latin typeface="Calibri" panose="020F0502020204030204" pitchFamily="34" charset="0"/>
              </a:rPr>
              <a:t>	18. ARV hazifanyi kazi vizuri</a:t>
            </a:r>
            <a:endParaRPr lang="sw-KE" sz="2800" dirty="0">
              <a:solidFill>
                <a:srgbClr val="FFFFFF"/>
              </a:solidFill>
              <a:latin typeface="Calibri" panose="020F050202020403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43050"/>
            <a:ext cx="86487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20079" y="5257800"/>
            <a:ext cx="3745293" cy="1938992"/>
          </a:xfrm>
          <a:prstGeom prst="rect">
            <a:avLst/>
          </a:prstGeom>
          <a:noFill/>
        </p:spPr>
        <p:txBody>
          <a:bodyPr wrap="square" numCol="1"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Huenda virusi havikubali dawa, ambayo ina maana kwamba lazima zibadilishwe na ARV hazifanyi kazi tena.	</a:t>
            </a:r>
          </a:p>
          <a:p>
            <a:endParaRPr lang="sw-KE" sz="2000" dirty="0" smtClean="0">
              <a:latin typeface="Calibri" panose="020F0502020204030204" pitchFamily="34" charset="0"/>
            </a:endParaRPr>
          </a:p>
          <a:p>
            <a:pPr lvl="1"/>
            <a:endParaRPr lang="sw-KE" sz="2000" dirty="0">
              <a:latin typeface="Calibri" panose="020F0502020204030204" pitchFamily="34" charset="0"/>
            </a:endParaRPr>
          </a:p>
        </p:txBody>
      </p:sp>
      <p:sp>
        <p:nvSpPr>
          <p:cNvPr id="7" name="TextBox 6"/>
          <p:cNvSpPr txBox="1"/>
          <p:nvPr/>
        </p:nvSpPr>
        <p:spPr>
          <a:xfrm>
            <a:off x="5657850" y="5257800"/>
            <a:ext cx="3333750" cy="1323439"/>
          </a:xfrm>
          <a:prstGeom prst="rect">
            <a:avLst/>
          </a:prstGeom>
          <a:noFill/>
        </p:spPr>
        <p:txBody>
          <a:bodyPr wrap="square" numCol="1" rtlCol="0">
            <a:spAutoFit/>
          </a:bodyPr>
          <a:lstStyle/>
          <a:p>
            <a:pPr marL="285750" indent="-285750">
              <a:buFont typeface="Wingdings" panose="05000000000000000000" pitchFamily="2" charset="2"/>
              <a:buChar char="Ø"/>
            </a:pPr>
            <a:r>
              <a:rPr lang="en-US" sz="2000" dirty="0" smtClean="0">
                <a:latin typeface="Calibri" panose="020F0502020204030204" pitchFamily="34" charset="0"/>
              </a:rPr>
              <a:t>Inapendekezwa ubadilishe ARV.</a:t>
            </a:r>
          </a:p>
          <a:p>
            <a:endParaRPr lang="sw-KE" sz="2000" dirty="0" smtClean="0">
              <a:latin typeface="Calibri" panose="020F0502020204030204" pitchFamily="34" charset="0"/>
            </a:endParaRPr>
          </a:p>
          <a:p>
            <a:pPr lvl="1"/>
            <a:endParaRPr lang="sw-KE" sz="2000" dirty="0">
              <a:latin typeface="Calibri" panose="020F0502020204030204" pitchFamily="34" charset="0"/>
            </a:endParaRPr>
          </a:p>
        </p:txBody>
      </p:sp>
      <p:sp>
        <p:nvSpPr>
          <p:cNvPr id="2" name="TextBox 1"/>
          <p:cNvSpPr txBox="1"/>
          <p:nvPr/>
        </p:nvSpPr>
        <p:spPr>
          <a:xfrm>
            <a:off x="7620000" y="2057400"/>
            <a:ext cx="1352550" cy="769441"/>
          </a:xfrm>
          <a:prstGeom prst="rect">
            <a:avLst/>
          </a:prstGeom>
          <a:solidFill>
            <a:schemeClr val="bg1"/>
          </a:solidFill>
        </p:spPr>
        <p:txBody>
          <a:bodyPr wrap="square" rtlCol="0">
            <a:spAutoFit/>
          </a:bodyPr>
          <a:lstStyle/>
          <a:p>
            <a:pPr algn="ctr"/>
            <a:r>
              <a:rPr lang="en-US" sz="2200" dirty="0" smtClean="0">
                <a:latin typeface="Calibri" panose="020F0502020204030204" pitchFamily="34" charset="0"/>
              </a:rPr>
              <a:t>Sugu virusi</a:t>
            </a:r>
            <a:endParaRPr lang="en-US" sz="2200" dirty="0">
              <a:latin typeface="Calibri" panose="020F0502020204030204" pitchFamily="34" charset="0"/>
            </a:endParaRPr>
          </a:p>
        </p:txBody>
      </p:sp>
    </p:spTree>
    <p:extLst>
      <p:ext uri="{BB962C8B-B14F-4D97-AF65-F5344CB8AC3E}">
        <p14:creationId xmlns:p14="http://schemas.microsoft.com/office/powerpoint/2010/main" val="2693813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2019" y="1066800"/>
            <a:ext cx="2918381" cy="3200400"/>
          </a:xfrm>
        </p:spPr>
        <p:txBody>
          <a:bodyPr>
            <a:normAutofit/>
          </a:bodyPr>
          <a:lstStyle/>
          <a:p>
            <a:r>
              <a:rPr lang="en-US" sz="1400" b="1" dirty="0" smtClean="0">
                <a:latin typeface="Calibri" panose="020F0502020204030204" pitchFamily="34" charset="0"/>
              </a:rPr>
              <a:t>UJUMBE MUHIMU:</a:t>
            </a:r>
          </a:p>
          <a:p>
            <a:pPr marL="285750" indent="-285750">
              <a:buFont typeface="Wingdings" panose="05000000000000000000" pitchFamily="2" charset="2"/>
              <a:buChar char="Ø"/>
            </a:pPr>
            <a:r>
              <a:rPr lang="en-US" sz="1400" dirty="0" smtClean="0">
                <a:latin typeface="Calibri" panose="020F0502020204030204" pitchFamily="34" charset="0"/>
              </a:rPr>
              <a:t>Huenda virusi havikubali dawa, ambayo ina maana kwamba lazima zibadilishwe na ARV hazifanyi kazi tena.</a:t>
            </a:r>
          </a:p>
          <a:p>
            <a:pPr marL="285750" indent="-285750">
              <a:buFont typeface="Wingdings" panose="05000000000000000000" pitchFamily="2" charset="2"/>
              <a:buChar char="Ø"/>
            </a:pPr>
            <a:r>
              <a:rPr lang="en-US" sz="1400" dirty="0" smtClean="0">
                <a:latin typeface="Calibri" panose="020F0502020204030204" pitchFamily="34" charset="0"/>
              </a:rPr>
              <a:t>Inapendekezwa ubadilishe ARV.</a:t>
            </a:r>
            <a:endParaRPr lang="sw-KE" sz="1400" dirty="0">
              <a:latin typeface="Calibri" panose="020F0502020204030204" pitchFamily="34" charset="0"/>
            </a:endParaRPr>
          </a:p>
        </p:txBody>
      </p:sp>
      <p:sp>
        <p:nvSpPr>
          <p:cNvPr id="21" name="Content Placeholder 1"/>
          <p:cNvSpPr>
            <a:spLocks noGrp="1"/>
          </p:cNvSpPr>
          <p:nvPr>
            <p:ph sz="half" idx="1"/>
          </p:nvPr>
        </p:nvSpPr>
        <p:spPr>
          <a:xfrm>
            <a:off x="3508744" y="1066801"/>
            <a:ext cx="5406656" cy="3768068"/>
          </a:xfrm>
        </p:spPr>
        <p:txBody>
          <a:bodyPr>
            <a:normAutofit fontScale="92500" lnSpcReduction="20000"/>
          </a:bodyPr>
          <a:lstStyle/>
          <a:p>
            <a:r>
              <a:rPr lang="en-US" sz="1700" b="1" dirty="0" smtClean="0">
                <a:latin typeface="Calibri" panose="020F0502020204030204" pitchFamily="34" charset="0"/>
              </a:rPr>
              <a:t>VIPENGELE VYA KUZUNGUMZIA:</a:t>
            </a:r>
          </a:p>
          <a:p>
            <a:pPr marL="285750" indent="-285750">
              <a:buFont typeface="Arial" panose="020B0604020202020204" pitchFamily="34" charset="0"/>
              <a:buChar char="•"/>
            </a:pPr>
            <a:r>
              <a:rPr lang="en-US" sz="1400" dirty="0" smtClean="0">
                <a:latin typeface="Calibri" panose="020F0502020204030204" pitchFamily="34" charset="0"/>
              </a:rPr>
              <a:t>Ijapokuwa unatumia ARV kila siku,                                                                 viwango vyako vya kurudiwa vya virusi </a:t>
            </a:r>
            <a:r>
              <a:rPr lang="en-US" sz="1400" dirty="0" err="1" smtClean="0">
                <a:latin typeface="Calibri" panose="020F0502020204030204" pitchFamily="34" charset="0"/>
              </a:rPr>
              <a:t>viko</a:t>
            </a:r>
            <a:r>
              <a:rPr lang="en-US" sz="1400" dirty="0" smtClean="0">
                <a:latin typeface="Calibri" panose="020F0502020204030204" pitchFamily="34" charset="0"/>
              </a:rPr>
              <a:t>                                                </a:t>
            </a:r>
            <a:r>
              <a:rPr lang="en-US" sz="1400" dirty="0" err="1" smtClean="0">
                <a:latin typeface="Calibri" panose="020F0502020204030204" pitchFamily="34" charset="0"/>
              </a:rPr>
              <a:t>bado</a:t>
            </a:r>
            <a:r>
              <a:rPr lang="en-US" sz="1400" dirty="0" smtClean="0">
                <a:latin typeface="Calibri" panose="020F0502020204030204" pitchFamily="34" charset="0"/>
              </a:rPr>
              <a:t> juu. </a:t>
            </a:r>
          </a:p>
          <a:p>
            <a:pPr marL="285750" indent="-285750">
              <a:buFont typeface="Arial" panose="020B0604020202020204" pitchFamily="34" charset="0"/>
              <a:buChar char="•"/>
            </a:pPr>
            <a:r>
              <a:rPr lang="en-US" sz="1400" dirty="0" smtClean="0">
                <a:latin typeface="Calibri" panose="020F0502020204030204" pitchFamily="34" charset="0"/>
              </a:rPr>
              <a:t>Kuna uwezekano kwamba ARV zako hazifanyi kazi vizuri kwa sababu ya virusi kuwa sugu.</a:t>
            </a:r>
          </a:p>
          <a:p>
            <a:pPr marL="285750" indent="-285750">
              <a:buFont typeface="Arial" panose="020B0604020202020204" pitchFamily="34" charset="0"/>
              <a:buChar char="•"/>
            </a:pPr>
            <a:r>
              <a:rPr lang="en-US" sz="1400" dirty="0" smtClean="0">
                <a:latin typeface="Calibri" panose="020F0502020204030204" pitchFamily="34" charset="0"/>
              </a:rPr>
              <a:t>Tunapendekeza ubadilishe ARV kuwa _______________.</a:t>
            </a:r>
          </a:p>
          <a:p>
            <a:pPr marL="695945" lvl="1" indent="-285750">
              <a:buFont typeface="Arial" panose="020B0604020202020204" pitchFamily="34" charset="0"/>
              <a:buChar char="•"/>
            </a:pPr>
            <a:r>
              <a:rPr lang="en-US" sz="1400" dirty="0" smtClean="0">
                <a:latin typeface="Calibri" panose="020F0502020204030204" pitchFamily="34" charset="0"/>
              </a:rPr>
              <a:t>Toa maelezo tondoti kuhusu kanuni mpya.</a:t>
            </a:r>
          </a:p>
          <a:p>
            <a:pPr marL="695945" lvl="1" indent="-285750">
              <a:buFont typeface="Arial" panose="020B0604020202020204" pitchFamily="34" charset="0"/>
              <a:buChar char="•"/>
            </a:pPr>
            <a:r>
              <a:rPr lang="en-US" sz="1400" dirty="0" smtClean="0">
                <a:latin typeface="Calibri" panose="020F0502020204030204" pitchFamily="34" charset="0"/>
              </a:rPr>
              <a:t>Jadili madhara yanayowezekana na jinsi ya kuyaepuka/kuyadhibiti.</a:t>
            </a:r>
          </a:p>
          <a:p>
            <a:pPr marL="695945" lvl="1" indent="-285750">
              <a:buFont typeface="Arial" panose="020B0604020202020204" pitchFamily="34" charset="0"/>
              <a:buChar char="•"/>
            </a:pPr>
            <a:r>
              <a:rPr lang="en-US" sz="1400" dirty="0" smtClean="0">
                <a:latin typeface="Calibri" panose="020F0502020204030204" pitchFamily="34" charset="0"/>
              </a:rPr>
              <a:t>Toa maagizo yaliyoandikwa.</a:t>
            </a:r>
          </a:p>
          <a:p>
            <a:pPr marL="285750" indent="-285750">
              <a:buFont typeface="Arial" panose="020B0604020202020204" pitchFamily="34" charset="0"/>
              <a:buChar char="•"/>
            </a:pPr>
            <a:r>
              <a:rPr lang="en-US" sz="1400" dirty="0" smtClean="0">
                <a:latin typeface="Calibri" panose="020F0502020204030204" pitchFamily="34" charset="0"/>
              </a:rPr>
              <a:t>Tunatarajia sasa kwamba unaweza kutumia ARV kila siku, dawa hizi mpya zitapunguza viwango vya virusi na kukuweka mzima.</a:t>
            </a:r>
          </a:p>
          <a:p>
            <a:pPr marL="285750" indent="-285750">
              <a:buFont typeface="Arial" panose="020B0604020202020204" pitchFamily="34" charset="0"/>
              <a:buChar char="•"/>
            </a:pPr>
            <a:r>
              <a:rPr lang="en-US" sz="1400" dirty="0" smtClean="0">
                <a:latin typeface="Calibri" panose="020F0502020204030204" pitchFamily="34" charset="0"/>
              </a:rPr>
              <a:t>Ni muhimu sana kutumia ARV zako mpya ipasavyo.</a:t>
            </a:r>
          </a:p>
          <a:p>
            <a:pPr marL="285750" indent="-285750">
              <a:buFont typeface="Arial" panose="020B0604020202020204" pitchFamily="34" charset="0"/>
              <a:buChar char="•"/>
            </a:pPr>
            <a:r>
              <a:rPr lang="en-US" sz="1400" dirty="0" smtClean="0">
                <a:latin typeface="Calibri" panose="020F0502020204030204" pitchFamily="34" charset="0"/>
              </a:rPr>
              <a:t>Tafadhali mfahamishe mtoa huduma ikiwa una tatizo lolote ili uweze kupata usaidizi.</a:t>
            </a:r>
          </a:p>
          <a:p>
            <a:pPr marL="285750" indent="-285750">
              <a:buFont typeface="Arial" panose="020B0604020202020204" pitchFamily="34" charset="0"/>
              <a:buChar char="•"/>
            </a:pPr>
            <a:r>
              <a:rPr lang="en-US" sz="1400" dirty="0" smtClean="0">
                <a:latin typeface="Calibri" panose="020F0502020204030204" pitchFamily="34" charset="0"/>
              </a:rPr>
              <a:t>Ukianza kutumia dawa zingine, kama vile dawa za TB, tafadhali mfahamishe mtoa huduma mara moja.</a:t>
            </a:r>
          </a:p>
          <a:p>
            <a:pPr marL="285750" indent="-285750">
              <a:buFont typeface="Arial" panose="020B0604020202020204" pitchFamily="34" charset="0"/>
              <a:buChar char="•"/>
            </a:pPr>
            <a:r>
              <a:rPr lang="en-US" sz="1400" dirty="0" smtClean="0">
                <a:latin typeface="Calibri" panose="020F0502020204030204" pitchFamily="34" charset="0"/>
              </a:rPr>
              <a:t>Miadi yako inayofuata itakuwa ____________.</a:t>
            </a:r>
            <a:endParaRPr lang="sw-KE" sz="1400" dirty="0">
              <a:latin typeface="Calibri" panose="020F0502020204030204" pitchFamily="34" charset="0"/>
            </a:endParaRPr>
          </a:p>
        </p:txBody>
      </p:sp>
      <p:cxnSp>
        <p:nvCxnSpPr>
          <p:cNvPr id="15" name="Straight Connector 14"/>
          <p:cNvCxnSpPr/>
          <p:nvPr/>
        </p:nvCxnSpPr>
        <p:spPr>
          <a:xfrm>
            <a:off x="3429000" y="1015432"/>
            <a:ext cx="0" cy="3632768"/>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429000" y="4953000"/>
            <a:ext cx="1447800" cy="17526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3429001" y="4953000"/>
            <a:ext cx="1371600" cy="1676400"/>
          </a:xfrm>
        </p:spPr>
        <p:txBody>
          <a:bodyPr>
            <a:normAutofit fontScale="47500" lnSpcReduction="20000"/>
          </a:bodyPr>
          <a:lstStyle/>
          <a:p>
            <a:r>
              <a:rPr lang="en-US" dirty="0" smtClean="0"/>
              <a:t>	</a:t>
            </a:r>
            <a:r>
              <a:rPr dirty="0" smtClean="0"/>
              <a:t>    </a:t>
            </a:r>
          </a:p>
          <a:p>
            <a:r>
              <a:rPr lang="en-US" dirty="0" smtClean="0"/>
              <a:t>	</a:t>
            </a:r>
            <a:r>
              <a:rPr dirty="0" smtClean="0"/>
              <a:t>   </a:t>
            </a:r>
            <a:r>
              <a:rPr lang="en-US" dirty="0" smtClean="0"/>
              <a:t>  </a:t>
            </a:r>
            <a:r>
              <a:rPr lang="en-US" sz="3200" b="1" dirty="0" err="1" smtClean="0">
                <a:latin typeface="Calibri" panose="020F0502020204030204" pitchFamily="34" charset="0"/>
              </a:rPr>
              <a:t>Hati</a:t>
            </a:r>
            <a:endParaRPr lang="en-US" sz="3200" b="1" dirty="0" smtClean="0">
              <a:latin typeface="Calibri" panose="020F0502020204030204" pitchFamily="34" charset="0"/>
            </a:endParaRPr>
          </a:p>
          <a:p>
            <a:endParaRPr lang="sw-KE" sz="2300" b="1" dirty="0" smtClean="0">
              <a:latin typeface="Calibri" panose="020F0502020204030204" pitchFamily="34" charset="0"/>
            </a:endParaRPr>
          </a:p>
          <a:p>
            <a:r>
              <a:rPr lang="en-US" sz="2800" dirty="0" smtClean="0">
                <a:latin typeface="Calibri" panose="020F0502020204030204" pitchFamily="34" charset="0"/>
              </a:rPr>
              <a:t>Andika ARV hizo mpya kwenye </a:t>
            </a:r>
            <a:r>
              <a:rPr lang="en-US" sz="2800" b="1" dirty="0" smtClean="0">
                <a:latin typeface="Calibri" panose="020F0502020204030204" pitchFamily="34" charset="0"/>
              </a:rPr>
              <a:t>Zana Iliyoimarishwa ya Mpango wa Utiifu.</a:t>
            </a:r>
            <a:endParaRPr lang="sw-KE" sz="2800" dirty="0" smtClean="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6174" y="5073882"/>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28601" y="2590800"/>
            <a:ext cx="2971800" cy="41148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Content Placeholder 1"/>
          <p:cNvSpPr>
            <a:spLocks noGrp="1"/>
          </p:cNvSpPr>
          <p:nvPr>
            <p:ph sz="half" idx="1"/>
          </p:nvPr>
        </p:nvSpPr>
        <p:spPr>
          <a:xfrm>
            <a:off x="711676" y="2776581"/>
            <a:ext cx="2286000" cy="381000"/>
          </a:xfrm>
        </p:spPr>
        <p:txBody>
          <a:bodyPr>
            <a:normAutofit/>
          </a:bodyPr>
          <a:lstStyle/>
          <a:p>
            <a:r>
              <a:rPr lang="en-US" sz="1600" b="1" dirty="0" smtClean="0">
                <a:latin typeface="Calibri" panose="020F0502020204030204" pitchFamily="34" charset="0"/>
              </a:rPr>
              <a:t>Tupitie kwa Pamoja:</a:t>
            </a:r>
          </a:p>
          <a:p>
            <a:endParaRPr lang="sw-KE" sz="1500" dirty="0" smtClean="0">
              <a:latin typeface="Calibri" panose="020F0502020204030204" pitchFamily="34" charset="0"/>
            </a:endParaRPr>
          </a:p>
        </p:txBody>
      </p:sp>
      <p:pic>
        <p:nvPicPr>
          <p:cNvPr id="33" name="Picture 4" descr="C:\Users\rlw2177\AppData\Local\Microsoft\Windows\Temporary Internet Files\Content.IE5\BZGY2YB0\1371714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465" y="2661258"/>
            <a:ext cx="415211" cy="61164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5105400" y="4953000"/>
            <a:ext cx="3886200" cy="17526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1"/>
          <p:cNvSpPr>
            <a:spLocks noGrp="1"/>
          </p:cNvSpPr>
          <p:nvPr>
            <p:ph sz="half" idx="1"/>
          </p:nvPr>
        </p:nvSpPr>
        <p:spPr>
          <a:xfrm>
            <a:off x="5634759" y="5073882"/>
            <a:ext cx="3094181" cy="419100"/>
          </a:xfrm>
        </p:spPr>
        <p:txBody>
          <a:bodyPr>
            <a:normAutofit/>
          </a:bodyPr>
          <a:lstStyle/>
          <a:p>
            <a:r>
              <a:rPr lang="en-US" sz="1500" b="1" dirty="0" smtClean="0">
                <a:latin typeface="Calibri" panose="020F0502020204030204" pitchFamily="34" charset="0"/>
              </a:rPr>
              <a:t>Maagizo kwa Watoa Huduma:</a:t>
            </a:r>
          </a:p>
          <a:p>
            <a:endParaRPr lang="sw-KE" sz="1600" b="1" dirty="0" smtClean="0">
              <a:latin typeface="Calibri" panose="020F0502020204030204" pitchFamily="34" charset="0"/>
            </a:endParaRPr>
          </a:p>
        </p:txBody>
      </p:sp>
      <p:pic>
        <p:nvPicPr>
          <p:cNvPr id="36" name="Picture 8" descr="C:\Users\rlw2177\AppData\Local\Microsoft\Windows\Temporary Internet Files\Content.IE5\S2UJGMDA\Symbol_list_clas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5029200"/>
            <a:ext cx="468903" cy="53340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0" y="-3678"/>
            <a:ext cx="9144000" cy="848697"/>
          </a:xfrm>
          <a:prstGeom prst="rect">
            <a:avLst/>
          </a:prstGeom>
          <a:solidFill>
            <a:schemeClr val="tx1">
              <a:lumMod val="50000"/>
              <a:lumOff val="50000"/>
            </a:schemeClr>
          </a:solidFill>
        </p:spPr>
        <p:txBody>
          <a:bodyPr vert="horz" lIns="82039" tIns="41020" rIns="82039" bIns="41020" rtlCol="0" anchor="ctr">
            <a:noAutofit/>
          </a:bodyPr>
          <a:lstStyle>
            <a:lvl1pPr algn="ctr" defTabSz="410195" rtl="0" eaLnBrk="1" latinLnBrk="0" hangingPunct="1">
              <a:spcBef>
                <a:spcPct val="0"/>
              </a:spcBef>
              <a:buNone/>
              <a:defRPr sz="2900" b="1" kern="1200">
                <a:solidFill>
                  <a:srgbClr val="000090"/>
                </a:solidFill>
                <a:latin typeface="+mj-lt"/>
                <a:ea typeface="+mj-ea"/>
                <a:cs typeface="+mj-cs"/>
              </a:defRPr>
            </a:lvl1pPr>
          </a:lstStyle>
          <a:p>
            <a:pPr algn="l"/>
            <a:r>
              <a:rPr lang="en-US" sz="2800" smtClean="0">
                <a:solidFill>
                  <a:srgbClr val="FFFFFF"/>
                </a:solidFill>
                <a:latin typeface="Calibri" panose="020F0502020204030204" pitchFamily="34" charset="0"/>
              </a:rPr>
              <a:t>	18. ARV hazifanyi kazi vizuri</a:t>
            </a:r>
            <a:endParaRPr lang="sw-KE" sz="2800" dirty="0">
              <a:solidFill>
                <a:srgbClr val="FFFFFF"/>
              </a:solidFill>
              <a:latin typeface="Calibri" panose="020F0502020204030204" pitchFamily="34" charset="0"/>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1850" y="381000"/>
            <a:ext cx="1796664" cy="13716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8600" y="3263964"/>
            <a:ext cx="2918382" cy="3670236"/>
          </a:xfrm>
          <a:prstGeom prst="rect">
            <a:avLst/>
          </a:prstGeom>
          <a:noFill/>
        </p:spPr>
        <p:txBody>
          <a:bodyPr wrap="square" rtlCol="0">
            <a:spAutoFit/>
          </a:bodyPr>
          <a:lstStyle/>
          <a:p>
            <a:pPr marL="285750" indent="-285750">
              <a:buFont typeface="Arial" panose="020B0604020202020204" pitchFamily="34" charset="0"/>
              <a:buChar char="•"/>
            </a:pPr>
            <a:r>
              <a:rPr lang="en-US" sz="1050" dirty="0" smtClean="0">
                <a:latin typeface="Calibri" panose="020F0502020204030204" pitchFamily="34" charset="0"/>
              </a:rPr>
              <a:t>Tumejadili maelezo mengi mapya. Ningependa kuhakikisha kwamba nimeelezea kila kitu vizuri na nimejibu maswali yako.</a:t>
            </a:r>
          </a:p>
          <a:p>
            <a:pPr marL="285750" indent="-285750">
              <a:buFont typeface="Arial" panose="020B0604020202020204" pitchFamily="34" charset="0"/>
              <a:buChar char="•"/>
            </a:pPr>
            <a:r>
              <a:rPr lang="en-US" sz="1050" dirty="0" smtClean="0">
                <a:latin typeface="Calibri" panose="020F0502020204030204" pitchFamily="34" charset="0"/>
              </a:rPr>
              <a:t>Je, unaweza kunieleza ulichoelewa kuwa hatua zinazofuata na ni kwanini tunakushauri kubadilisha ARV?</a:t>
            </a:r>
          </a:p>
          <a:p>
            <a:pPr marL="285750" indent="-285750">
              <a:buFont typeface="Arial" panose="020B0604020202020204" pitchFamily="34" charset="0"/>
              <a:buChar char="•"/>
            </a:pPr>
            <a:r>
              <a:rPr lang="en-US" sz="1050" dirty="0" smtClean="0">
                <a:latin typeface="Calibri" panose="020F0502020204030204" pitchFamily="34" charset="0"/>
              </a:rPr>
              <a:t>Kwa maneno yako mwenyewe, sugu au kukataa dawa ina maana gani?</a:t>
            </a:r>
          </a:p>
          <a:p>
            <a:pPr marL="285750" indent="-285750">
              <a:buFont typeface="Arial" panose="020B0604020202020204" pitchFamily="34" charset="0"/>
              <a:buChar char="•"/>
            </a:pPr>
            <a:r>
              <a:rPr lang="en-US" sz="1050" dirty="0" smtClean="0">
                <a:latin typeface="Calibri" panose="020F0502020204030204" pitchFamily="34" charset="0"/>
              </a:rPr>
              <a:t>ARV mpya ni gani na utazitumia aje?</a:t>
            </a:r>
          </a:p>
          <a:p>
            <a:pPr marL="285750" indent="-285750">
              <a:buFont typeface="Arial" panose="020B0604020202020204" pitchFamily="34" charset="0"/>
              <a:buChar char="•"/>
            </a:pPr>
            <a:r>
              <a:rPr lang="en-US" sz="1050" dirty="0" smtClean="0">
                <a:latin typeface="Calibri" panose="020F0502020204030204" pitchFamily="34" charset="0"/>
              </a:rPr>
              <a:t>Ni nini kilichokusaidia kutumia ARV zako? Itakuwa muhimu kufanya mambo haya sasa pia ili kutumia ARV mpya kama ulivyoagizwa na daktari.</a:t>
            </a:r>
          </a:p>
          <a:p>
            <a:pPr marL="285750" indent="-285750">
              <a:buFont typeface="Arial" panose="020B0604020202020204" pitchFamily="34" charset="0"/>
              <a:buChar char="•"/>
            </a:pPr>
            <a:r>
              <a:rPr lang="en-US" sz="1050" dirty="0" smtClean="0">
                <a:latin typeface="Calibri" panose="020F0502020204030204" pitchFamily="34" charset="0"/>
              </a:rPr>
              <a:t>Madi yako inayofuata iko lini?</a:t>
            </a:r>
          </a:p>
          <a:p>
            <a:pPr marL="285750" indent="-285750">
              <a:buFont typeface="Arial" panose="020B0604020202020204" pitchFamily="34" charset="0"/>
              <a:buChar char="•"/>
            </a:pPr>
            <a:r>
              <a:rPr lang="en-US" sz="1050" dirty="0" smtClean="0">
                <a:latin typeface="Calibri" panose="020F0502020204030204" pitchFamily="34" charset="0"/>
              </a:rPr>
              <a:t>Ikiwa una matatizo yoyote ya kutumia AR zako wakati huo, njoo kwenye kliniki. </a:t>
            </a:r>
          </a:p>
          <a:p>
            <a:pPr marL="285750" indent="-285750">
              <a:buFont typeface="Arial" panose="020B0604020202020204" pitchFamily="34" charset="0"/>
              <a:buChar char="•"/>
            </a:pPr>
            <a:r>
              <a:rPr lang="en-US" sz="1050" dirty="0" smtClean="0">
                <a:latin typeface="Calibri" panose="020F0502020204030204" pitchFamily="34" charset="0"/>
              </a:rPr>
              <a:t>Tutaangalia tena viwango vyako vya virusi katika miezi ____ ili kuona ARV mpya zinafanya kazi aje.</a:t>
            </a:r>
          </a:p>
          <a:p>
            <a:pPr marL="285750" indent="-285750">
              <a:buFont typeface="Arial" panose="020B0604020202020204" pitchFamily="34" charset="0"/>
              <a:buChar char="•"/>
            </a:pPr>
            <a:r>
              <a:rPr lang="en-US" sz="1050" dirty="0" smtClean="0">
                <a:latin typeface="Calibri" panose="020F0502020204030204" pitchFamily="34" charset="0"/>
              </a:rPr>
              <a:t>Je! Una maswali yoyote?</a:t>
            </a:r>
          </a:p>
          <a:p>
            <a:pPr marL="285750" indent="-285750">
              <a:buFont typeface="Arial" panose="020B0604020202020204" pitchFamily="34" charset="0"/>
              <a:buChar char="•"/>
            </a:pPr>
            <a:endParaRPr lang="sw-KE" sz="1200" dirty="0">
              <a:latin typeface="Calibri" panose="020F0502020204030204" pitchFamily="34" charset="0"/>
            </a:endParaRPr>
          </a:p>
        </p:txBody>
      </p:sp>
      <p:sp>
        <p:nvSpPr>
          <p:cNvPr id="22" name="TextBox 21"/>
          <p:cNvSpPr txBox="1"/>
          <p:nvPr/>
        </p:nvSpPr>
        <p:spPr>
          <a:xfrm>
            <a:off x="5105400" y="5505271"/>
            <a:ext cx="3920411" cy="1200329"/>
          </a:xfrm>
          <a:prstGeom prst="rect">
            <a:avLst/>
          </a:prstGeom>
          <a:noFill/>
        </p:spPr>
        <p:txBody>
          <a:bodyPr wrap="square" rtlCol="0">
            <a:spAutoFit/>
          </a:bodyPr>
          <a:lstStyle/>
          <a:p>
            <a:r>
              <a:rPr lang="en-US" sz="1200" dirty="0" smtClean="0">
                <a:latin typeface="Calibri" panose="020F0502020204030204" pitchFamily="34" charset="0"/>
              </a:rPr>
              <a:t>Katika ziara zitakazofuata tumia kadi zinazofaa za tathmini za utiifu na ushauri, na ufafanuzi wa matokeo ya viwango vya virusi. Kwa mfano, katika ziara ya kwanza ya ufuatiliaji baada ya kubadilishwa kwa ARV, tumia kadi zinazoanza na "Unatumia aje ARV?" (Kadi ya 5) ili kutathmini utiifu wa kanuni mpya na kutoa ushauri.</a:t>
            </a:r>
            <a:endParaRPr lang="sw-KE" sz="1200" dirty="0">
              <a:latin typeface="Calibri" panose="020F0502020204030204" pitchFamily="34" charset="0"/>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1850" y="381000"/>
            <a:ext cx="179666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739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1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498" y="0"/>
            <a:ext cx="8660702" cy="848697"/>
          </a:xfrm>
        </p:spPr>
        <p:txBody>
          <a:bodyPr>
            <a:noAutofit/>
          </a:bodyPr>
          <a:lstStyle/>
          <a:p>
            <a:pPr algn="l"/>
            <a:r>
              <a:rPr lang="en-US" sz="2800" dirty="0" smtClean="0">
                <a:solidFill>
                  <a:srgbClr val="002060"/>
                </a:solidFill>
                <a:latin typeface="Calibri" panose="020F0502020204030204" pitchFamily="34" charset="0"/>
              </a:rPr>
              <a:t>Ustadi mzuri wa ushauri na mawasiliano</a:t>
            </a:r>
            <a:endParaRPr lang="sw-KE" sz="2800" dirty="0">
              <a:solidFill>
                <a:srgbClr val="002060"/>
              </a:solidFill>
              <a:latin typeface="Calibri" panose="020F0502020204030204" pitchFamily="34" charset="0"/>
            </a:endParaRPr>
          </a:p>
        </p:txBody>
      </p:sp>
      <p:sp>
        <p:nvSpPr>
          <p:cNvPr id="5" name="Content Placeholder 4"/>
          <p:cNvSpPr>
            <a:spLocks noGrp="1"/>
          </p:cNvSpPr>
          <p:nvPr>
            <p:ph idx="1"/>
          </p:nvPr>
        </p:nvSpPr>
        <p:spPr>
          <a:xfrm>
            <a:off x="304800" y="685800"/>
            <a:ext cx="6172200" cy="5943600"/>
          </a:xfrm>
        </p:spPr>
        <p:txBody>
          <a:bodyPr>
            <a:noAutofit/>
          </a:bodyPr>
          <a:lstStyle/>
          <a:p>
            <a:pPr marL="228600" indent="-228600">
              <a:lnSpc>
                <a:spcPct val="120000"/>
              </a:lnSpc>
              <a:spcAft>
                <a:spcPts val="0"/>
              </a:spcAft>
              <a:buAutoNum type="arabicPeriod"/>
            </a:pPr>
            <a:r>
              <a:rPr lang="en-GB" sz="1200" dirty="0" smtClean="0">
                <a:latin typeface="Calibri" panose="020F0502020204030204" pitchFamily="34" charset="0"/>
              </a:rPr>
              <a:t>Ustadi mzuri wa ushauri na mawasiliano ni muhimu. Hapa kuna baadhi ya vidokezo muhimu:</a:t>
            </a:r>
          </a:p>
          <a:p>
            <a:pPr marL="867491" lvl="1" indent="-457200">
              <a:lnSpc>
                <a:spcPct val="120000"/>
              </a:lnSpc>
              <a:buFont typeface="Arial" panose="020B0604020202020204" pitchFamily="34" charset="0"/>
              <a:buChar char="•"/>
            </a:pPr>
            <a:r>
              <a:rPr lang="en-GB" sz="1200" dirty="0" smtClean="0">
                <a:latin typeface="Calibri" panose="020F0502020204030204" pitchFamily="34" charset="0"/>
              </a:rPr>
              <a:t>Hakikisha </a:t>
            </a:r>
            <a:r>
              <a:rPr lang="en-GB" sz="1200" b="1" dirty="0" smtClean="0">
                <a:latin typeface="Calibri" panose="020F0502020204030204" pitchFamily="34" charset="0"/>
              </a:rPr>
              <a:t>unamwangalia</a:t>
            </a:r>
            <a:r>
              <a:rPr lang="en-GB" sz="1200" dirty="0" smtClean="0">
                <a:latin typeface="Calibri" panose="020F0502020204030204" pitchFamily="34" charset="0"/>
              </a:rPr>
              <a:t> mgonjwa kila wakati</a:t>
            </a:r>
          </a:p>
          <a:p>
            <a:pPr marL="867491" lvl="1" indent="-457200">
              <a:lnSpc>
                <a:spcPct val="120000"/>
              </a:lnSpc>
              <a:buFont typeface="Arial" panose="020B0604020202020204" pitchFamily="34" charset="0"/>
              <a:buChar char="•"/>
            </a:pPr>
            <a:r>
              <a:rPr lang="en-GB" sz="1200" dirty="0" smtClean="0">
                <a:latin typeface="Calibri" panose="020F0502020204030204" pitchFamily="34" charset="0"/>
              </a:rPr>
              <a:t>Kaa mkiangaliana u</a:t>
            </a:r>
            <a:r>
              <a:rPr lang="en-GB" sz="1200" b="1" dirty="0" smtClean="0">
                <a:latin typeface="Calibri" panose="020F0502020204030204" pitchFamily="34" charset="0"/>
              </a:rPr>
              <a:t>so kwa uso</a:t>
            </a:r>
          </a:p>
          <a:p>
            <a:pPr marL="867491" lvl="1" indent="-457200">
              <a:lnSpc>
                <a:spcPct val="120000"/>
              </a:lnSpc>
              <a:buFont typeface="Arial" panose="020B0604020202020204" pitchFamily="34" charset="0"/>
              <a:buChar char="•"/>
            </a:pPr>
            <a:r>
              <a:rPr lang="en-GB" sz="1200" dirty="0" smtClean="0">
                <a:latin typeface="Calibri" panose="020F0502020204030204" pitchFamily="34" charset="0"/>
              </a:rPr>
              <a:t>Ongea wazi na kwa </a:t>
            </a:r>
            <a:r>
              <a:rPr lang="en-GB" sz="1200" b="1" dirty="0" smtClean="0">
                <a:latin typeface="Calibri" panose="020F0502020204030204" pitchFamily="34" charset="0"/>
              </a:rPr>
              <a:t>sauti isiyo ya kutisha</a:t>
            </a:r>
          </a:p>
          <a:p>
            <a:pPr marL="867491" lvl="1" indent="-457200">
              <a:lnSpc>
                <a:spcPct val="120000"/>
              </a:lnSpc>
              <a:buFont typeface="Arial" panose="020B0604020202020204" pitchFamily="34" charset="0"/>
              <a:buChar char="•"/>
            </a:pPr>
            <a:r>
              <a:rPr lang="en-GB" sz="1200" b="1" dirty="0" smtClean="0">
                <a:latin typeface="Calibri" panose="020F0502020204030204" pitchFamily="34" charset="0"/>
              </a:rPr>
              <a:t>Usiwe mtu wa kuhukumu, kuwa mwenye heshima - usilaumu au kukosoa!</a:t>
            </a:r>
          </a:p>
          <a:p>
            <a:pPr lvl="1">
              <a:lnSpc>
                <a:spcPct val="120000"/>
              </a:lnSpc>
            </a:pPr>
            <a:endParaRPr lang="sw-KE" sz="800" b="1" dirty="0">
              <a:latin typeface="Calibri" panose="020F0502020204030204" pitchFamily="34" charset="0"/>
            </a:endParaRPr>
          </a:p>
          <a:p>
            <a:pPr marL="228600" indent="-228600">
              <a:lnSpc>
                <a:spcPct val="120000"/>
              </a:lnSpc>
              <a:spcAft>
                <a:spcPts val="0"/>
              </a:spcAft>
              <a:buAutoNum type="arabicPeriod"/>
            </a:pPr>
            <a:r>
              <a:rPr lang="en-GB" sz="1200" dirty="0" smtClean="0">
                <a:latin typeface="Calibri" panose="020F0502020204030204" pitchFamily="34" charset="0"/>
              </a:rPr>
              <a:t>Ili kufanikiwa zaidi katika kuongeza utiifu wa ARV, tumia mbinu ifuatayo (</a:t>
            </a:r>
            <a:r>
              <a:rPr lang="en-GB" sz="1200" b="1" dirty="0" smtClean="0">
                <a:latin typeface="Calibri" panose="020F0502020204030204" pitchFamily="34" charset="0"/>
              </a:rPr>
              <a:t>O</a:t>
            </a:r>
            <a:r>
              <a:rPr lang="en-GB" sz="1200" dirty="0" smtClean="0">
                <a:latin typeface="Calibri" panose="020F0502020204030204" pitchFamily="34" charset="0"/>
              </a:rPr>
              <a:t>- Maswali ya kawaida, </a:t>
            </a:r>
            <a:r>
              <a:rPr lang="en-GB" sz="1200" b="1" dirty="0" smtClean="0">
                <a:latin typeface="Calibri" panose="020F0502020204030204" pitchFamily="34" charset="0"/>
              </a:rPr>
              <a:t>A</a:t>
            </a:r>
            <a:r>
              <a:rPr lang="en-GB" sz="1200" dirty="0" smtClean="0">
                <a:latin typeface="Calibri" panose="020F0502020204030204" pitchFamily="34" charset="0"/>
              </a:rPr>
              <a:t>-Uthibitisho, </a:t>
            </a:r>
            <a:r>
              <a:rPr lang="en-GB" sz="1200" b="1" dirty="0" smtClean="0">
                <a:latin typeface="Calibri" panose="020F0502020204030204" pitchFamily="34" charset="0"/>
              </a:rPr>
              <a:t>R</a:t>
            </a:r>
            <a:r>
              <a:rPr lang="en-GB" sz="1200" dirty="0" smtClean="0">
                <a:latin typeface="Calibri" panose="020F0502020204030204" pitchFamily="34" charset="0"/>
              </a:rPr>
              <a:t> - Kusikiliza kwa makini, </a:t>
            </a:r>
            <a:r>
              <a:rPr lang="en-GB" sz="1200" b="1" dirty="0" smtClean="0">
                <a:latin typeface="Calibri" panose="020F0502020204030204" pitchFamily="34" charset="0"/>
              </a:rPr>
              <a:t>S</a:t>
            </a:r>
            <a:r>
              <a:rPr lang="en-GB" sz="1200" dirty="0" smtClean="0">
                <a:latin typeface="Calibri" panose="020F0502020204030204" pitchFamily="34" charset="0"/>
              </a:rPr>
              <a:t>- Taarifa za muhtasari):</a:t>
            </a:r>
          </a:p>
          <a:p>
            <a:pPr>
              <a:lnSpc>
                <a:spcPct val="120000"/>
              </a:lnSpc>
              <a:spcAft>
                <a:spcPts val="0"/>
              </a:spcAft>
            </a:pPr>
            <a:endParaRPr lang="sw-KE" sz="400" dirty="0">
              <a:latin typeface="Calibri" panose="020F0502020204030204" pitchFamily="34" charset="0"/>
            </a:endParaRPr>
          </a:p>
          <a:p>
            <a:pPr>
              <a:lnSpc>
                <a:spcPct val="120000"/>
              </a:lnSpc>
              <a:spcAft>
                <a:spcPts val="0"/>
              </a:spcAft>
            </a:pPr>
            <a:r>
              <a:rPr lang="en-GB" sz="1200" b="1" dirty="0" smtClean="0">
                <a:latin typeface="Calibri" panose="020F0502020204030204" pitchFamily="34" charset="0"/>
              </a:rPr>
              <a:t>O: Maswali ya kawaida (epuka maswali ambayo yanajibiwa Ndiyo/Hapana)</a:t>
            </a:r>
          </a:p>
          <a:p>
            <a:pPr>
              <a:lnSpc>
                <a:spcPct val="120000"/>
              </a:lnSpc>
              <a:spcAft>
                <a:spcPts val="0"/>
              </a:spcAft>
            </a:pPr>
            <a:r>
              <a:rPr lang="en-GB" sz="1200" dirty="0" smtClean="0">
                <a:latin typeface="Calibri" panose="020F0502020204030204" pitchFamily="34" charset="0"/>
              </a:rPr>
              <a:t>Je, ni nini huifanya iwe vigumu kutumia ARV zako kila siku?</a:t>
            </a:r>
          </a:p>
          <a:p>
            <a:pPr>
              <a:lnSpc>
                <a:spcPct val="120000"/>
              </a:lnSpc>
              <a:spcAft>
                <a:spcPts val="0"/>
              </a:spcAft>
            </a:pPr>
            <a:r>
              <a:rPr lang="en-GB" sz="1200" dirty="0" smtClean="0">
                <a:latin typeface="Calibri" panose="020F0502020204030204" pitchFamily="34" charset="0"/>
              </a:rPr>
              <a:t>Ni nini ulichokifanya tayari kujaribu na kutumia ARV zako kila siku?</a:t>
            </a:r>
          </a:p>
          <a:p>
            <a:pPr>
              <a:lnSpc>
                <a:spcPct val="120000"/>
              </a:lnSpc>
              <a:spcAft>
                <a:spcPts val="0"/>
              </a:spcAft>
            </a:pPr>
            <a:r>
              <a:rPr lang="en-GB" sz="1200" dirty="0" smtClean="0">
                <a:latin typeface="Calibri" panose="020F0502020204030204" pitchFamily="34" charset="0"/>
              </a:rPr>
              <a:t>Unafikiria ni nini kinachoweza kufanyika ukiendelea kutumia ARV zako kama unavyofanya sasa?</a:t>
            </a:r>
          </a:p>
          <a:p>
            <a:pPr>
              <a:lnSpc>
                <a:spcPct val="120000"/>
              </a:lnSpc>
              <a:spcAft>
                <a:spcPts val="0"/>
              </a:spcAft>
            </a:pPr>
            <a:endParaRPr lang="sw-KE" sz="400" dirty="0">
              <a:latin typeface="Calibri" panose="020F0502020204030204" pitchFamily="34" charset="0"/>
            </a:endParaRPr>
          </a:p>
          <a:p>
            <a:pPr>
              <a:lnSpc>
                <a:spcPct val="120000"/>
              </a:lnSpc>
              <a:spcAft>
                <a:spcPts val="0"/>
              </a:spcAft>
            </a:pPr>
            <a:r>
              <a:rPr lang="en-GB" sz="1200" b="1" dirty="0" smtClean="0">
                <a:latin typeface="Calibri" panose="020F0502020204030204" pitchFamily="34" charset="0"/>
              </a:rPr>
              <a:t>A: Uthibitisho</a:t>
            </a:r>
          </a:p>
          <a:p>
            <a:pPr>
              <a:lnSpc>
                <a:spcPct val="120000"/>
              </a:lnSpc>
              <a:spcAft>
                <a:spcPts val="0"/>
              </a:spcAft>
            </a:pPr>
            <a:r>
              <a:rPr lang="en-GB" sz="1200" i="1" u="sng" dirty="0" smtClean="0">
                <a:latin typeface="Calibri" panose="020F0502020204030204" pitchFamily="34" charset="0"/>
              </a:rPr>
              <a:t>Ninashukuru kwamba unaweza</a:t>
            </a:r>
            <a:r>
              <a:rPr lang="en-GB" sz="1200" dirty="0" smtClean="0">
                <a:latin typeface="Calibri" panose="020F0502020204030204" pitchFamily="34" charset="0"/>
              </a:rPr>
              <a:t> kuwa mwaminifu kuhusu njia unayotumia ARV.</a:t>
            </a:r>
          </a:p>
          <a:p>
            <a:pPr>
              <a:lnSpc>
                <a:spcPct val="120000"/>
              </a:lnSpc>
              <a:spcAft>
                <a:spcPts val="0"/>
              </a:spcAft>
            </a:pPr>
            <a:r>
              <a:rPr lang="en-GB" sz="1200" i="1" u="sng" dirty="0" smtClean="0">
                <a:latin typeface="Calibri" panose="020F0502020204030204" pitchFamily="34" charset="0"/>
              </a:rPr>
              <a:t>Kwa hakika wewe ni mtu mbunifu</a:t>
            </a:r>
            <a:r>
              <a:rPr lang="en-GB" sz="1200" dirty="0" smtClean="0">
                <a:latin typeface="Calibri" panose="020F0502020204030204" pitchFamily="34" charset="0"/>
              </a:rPr>
              <a:t> kudhibiti changamoto nyingi sana.</a:t>
            </a:r>
          </a:p>
          <a:p>
            <a:pPr>
              <a:lnSpc>
                <a:spcPct val="120000"/>
              </a:lnSpc>
              <a:spcAft>
                <a:spcPts val="0"/>
              </a:spcAft>
            </a:pPr>
            <a:r>
              <a:rPr lang="en-GB" sz="1200" i="1" u="sng" dirty="0" smtClean="0">
                <a:latin typeface="Calibri" panose="020F0502020204030204" pitchFamily="34" charset="0"/>
              </a:rPr>
              <a:t>Umejitahidi sana</a:t>
            </a:r>
            <a:r>
              <a:rPr lang="en-GB" sz="1200" dirty="0" smtClean="0">
                <a:latin typeface="Calibri" panose="020F0502020204030204" pitchFamily="34" charset="0"/>
              </a:rPr>
              <a:t> kutumia dawa zako licha ya changamoto hizi.</a:t>
            </a:r>
            <a:endParaRPr lang="sw-KE" sz="1200" i="1" u="sng" dirty="0" smtClean="0">
              <a:latin typeface="Calibri" panose="020F0502020204030204" pitchFamily="34" charset="0"/>
            </a:endParaRPr>
          </a:p>
        </p:txBody>
      </p:sp>
      <p:sp>
        <p:nvSpPr>
          <p:cNvPr id="6" name="Content Placeholder 4"/>
          <p:cNvSpPr txBox="1">
            <a:spLocks/>
          </p:cNvSpPr>
          <p:nvPr/>
        </p:nvSpPr>
        <p:spPr>
          <a:xfrm>
            <a:off x="304800" y="4572000"/>
            <a:ext cx="8686800" cy="1995311"/>
          </a:xfrm>
          <a:prstGeom prst="rect">
            <a:avLst/>
          </a:prstGeom>
        </p:spPr>
        <p:txBody>
          <a:bodyPr vert="horz" lIns="82058" tIns="41029" rIns="82058" bIns="41029" rtlCol="0">
            <a:noAutofit/>
          </a:bodyPr>
          <a:lstStyle>
            <a:lvl1pPr marL="0" marR="0" indent="0" algn="l" defTabSz="410291" rtl="0" eaLnBrk="1" fontAlgn="auto" latinLnBrk="0" hangingPunct="1">
              <a:lnSpc>
                <a:spcPct val="110000"/>
              </a:lnSpc>
              <a:spcBef>
                <a:spcPts val="0"/>
              </a:spcBef>
              <a:spcAft>
                <a:spcPts val="359"/>
              </a:spcAft>
              <a:buClrTx/>
              <a:buSzTx/>
              <a:buFont typeface="Symbol"/>
              <a:buNone/>
              <a:tabLst/>
              <a:defRPr lang="en-US" sz="1300" b="0" kern="1200" cap="none" smtClean="0">
                <a:solidFill>
                  <a:schemeClr val="tx1"/>
                </a:solidFill>
                <a:effectLst/>
                <a:latin typeface="+mn-lt"/>
                <a:ea typeface="+mn-ea"/>
                <a:cs typeface="Book Antiqua"/>
              </a:defRPr>
            </a:lvl1pPr>
            <a:lvl2pPr marL="410291" indent="0" algn="l" defTabSz="410291" rtl="0" eaLnBrk="1" latinLnBrk="0" hangingPunct="1">
              <a:spcBef>
                <a:spcPct val="20000"/>
              </a:spcBef>
              <a:buFont typeface="Arial"/>
              <a:buNone/>
              <a:defRPr sz="2200" kern="1200">
                <a:solidFill>
                  <a:schemeClr val="tx1"/>
                </a:solidFill>
                <a:latin typeface="+mn-lt"/>
                <a:ea typeface="+mn-ea"/>
                <a:cs typeface="+mn-cs"/>
              </a:defRPr>
            </a:lvl2pPr>
            <a:lvl3pPr marL="820583" indent="0" algn="l" defTabSz="410291" rtl="0" eaLnBrk="1" latinLnBrk="0" hangingPunct="1">
              <a:spcBef>
                <a:spcPct val="20000"/>
              </a:spcBef>
              <a:buFont typeface="Arial"/>
              <a:buNone/>
              <a:defRPr sz="2200" kern="1200">
                <a:solidFill>
                  <a:schemeClr val="tx1"/>
                </a:solidFill>
                <a:latin typeface="+mn-lt"/>
                <a:ea typeface="+mn-ea"/>
                <a:cs typeface="+mn-cs"/>
              </a:defRPr>
            </a:lvl3pPr>
            <a:lvl4pPr marL="1230874" indent="0" algn="l" defTabSz="410291" rtl="0" eaLnBrk="1" latinLnBrk="0" hangingPunct="1">
              <a:spcBef>
                <a:spcPct val="20000"/>
              </a:spcBef>
              <a:buFont typeface="Arial"/>
              <a:buNone/>
              <a:defRPr sz="2200" kern="1200">
                <a:solidFill>
                  <a:schemeClr val="tx1"/>
                </a:solidFill>
                <a:latin typeface="+mn-lt"/>
                <a:ea typeface="+mn-ea"/>
                <a:cs typeface="+mn-cs"/>
              </a:defRPr>
            </a:lvl4pPr>
            <a:lvl5pPr marL="1641165" indent="0" algn="l" defTabSz="410291" rtl="0" eaLnBrk="1" latinLnBrk="0" hangingPunct="1">
              <a:spcBef>
                <a:spcPct val="20000"/>
              </a:spcBef>
              <a:buFont typeface="Arial"/>
              <a:buNone/>
              <a:defRPr sz="22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20000"/>
              </a:lnSpc>
              <a:spcAft>
                <a:spcPts val="0"/>
              </a:spcAft>
            </a:pPr>
            <a:r>
              <a:rPr lang="en-GB" sz="1200" b="1" dirty="0" smtClean="0">
                <a:latin typeface="Calibri" panose="020F0502020204030204" pitchFamily="34" charset="0"/>
              </a:rPr>
              <a:t>R: Kusikiliza kwa makini</a:t>
            </a:r>
            <a:endParaRPr lang="sw-KE" sz="1200" i="1" u="sng" dirty="0" smtClean="0">
              <a:latin typeface="Calibri" panose="020F0502020204030204" pitchFamily="34" charset="0"/>
            </a:endParaRPr>
          </a:p>
          <a:p>
            <a:pPr>
              <a:lnSpc>
                <a:spcPct val="120000"/>
              </a:lnSpc>
              <a:spcAft>
                <a:spcPts val="0"/>
              </a:spcAft>
            </a:pPr>
            <a:r>
              <a:rPr lang="en-GB" sz="1200" i="1" u="sng" dirty="0" smtClean="0">
                <a:latin typeface="Calibri" panose="020F0502020204030204" pitchFamily="34" charset="0"/>
              </a:rPr>
              <a:t>Una wasiwasi kama</a:t>
            </a:r>
            <a:r>
              <a:rPr lang="en-GB" sz="1200" dirty="0" smtClean="0">
                <a:latin typeface="Calibri" panose="020F0502020204030204" pitchFamily="34" charset="0"/>
              </a:rPr>
              <a:t> ni muhimu kutumia ARV zako.</a:t>
            </a:r>
          </a:p>
          <a:p>
            <a:pPr>
              <a:lnSpc>
                <a:spcPct val="120000"/>
              </a:lnSpc>
              <a:spcAft>
                <a:spcPts val="0"/>
              </a:spcAft>
            </a:pPr>
            <a:r>
              <a:rPr lang="en-GB" sz="1200" i="1" u="sng" dirty="0" smtClean="0">
                <a:latin typeface="Calibri" panose="020F0502020204030204" pitchFamily="34" charset="0"/>
              </a:rPr>
              <a:t>Kwa hivyo ulisema unakasirika</a:t>
            </a:r>
            <a:r>
              <a:rPr lang="en-GB" sz="1200" dirty="0" smtClean="0">
                <a:latin typeface="Calibri" panose="020F0502020204030204" pitchFamily="34" charset="0"/>
              </a:rPr>
              <a:t> unapofikiria kuhusu kutumia ARV zako na hiyo inaifanya iwe vigumu sana.</a:t>
            </a:r>
          </a:p>
          <a:p>
            <a:pPr>
              <a:lnSpc>
                <a:spcPct val="120000"/>
              </a:lnSpc>
              <a:spcAft>
                <a:spcPts val="0"/>
              </a:spcAft>
            </a:pPr>
            <a:r>
              <a:rPr lang="en-GB" sz="1200" i="1" u="sng" dirty="0" smtClean="0">
                <a:latin typeface="Calibri" panose="020F0502020204030204" pitchFamily="34" charset="0"/>
              </a:rPr>
              <a:t>Ninachosikia ukisema ni</a:t>
            </a:r>
            <a:r>
              <a:rPr lang="en-GB" sz="1200" dirty="0" smtClean="0">
                <a:latin typeface="Calibri" panose="020F0502020204030204" pitchFamily="34" charset="0"/>
              </a:rPr>
              <a:t> una hofu, afya yako sio muhimu katika matatizo yako sasa hivi.</a:t>
            </a:r>
          </a:p>
          <a:p>
            <a:pPr>
              <a:lnSpc>
                <a:spcPct val="120000"/>
              </a:lnSpc>
              <a:spcAft>
                <a:spcPts val="0"/>
              </a:spcAft>
            </a:pPr>
            <a:endParaRPr lang="sw-KE" sz="400" i="1" u="sng" dirty="0">
              <a:latin typeface="Calibri" panose="020F0502020204030204" pitchFamily="34" charset="0"/>
            </a:endParaRPr>
          </a:p>
          <a:p>
            <a:pPr>
              <a:lnSpc>
                <a:spcPct val="120000"/>
              </a:lnSpc>
              <a:spcAft>
                <a:spcPts val="0"/>
              </a:spcAft>
            </a:pPr>
            <a:r>
              <a:rPr lang="en-GB" sz="1200" b="1" dirty="0" smtClean="0">
                <a:latin typeface="Calibri" panose="020F0502020204030204" pitchFamily="34" charset="0"/>
              </a:rPr>
              <a:t>S: Taarifa kwa ufupi</a:t>
            </a:r>
          </a:p>
          <a:p>
            <a:pPr>
              <a:lnSpc>
                <a:spcPct val="120000"/>
              </a:lnSpc>
              <a:spcAft>
                <a:spcPts val="0"/>
              </a:spcAft>
            </a:pPr>
            <a:r>
              <a:rPr lang="en-GB" sz="1200" i="1" u="sng" dirty="0" smtClean="0">
                <a:latin typeface="Calibri" panose="020F0502020204030204" pitchFamily="34" charset="0"/>
              </a:rPr>
              <a:t>Acha nione kama ninaelewa hadi sasa.</a:t>
            </a:r>
            <a:r>
              <a:rPr lang="en-GB" sz="1200" dirty="0" smtClean="0">
                <a:latin typeface="Calibri" panose="020F0502020204030204" pitchFamily="34" charset="0"/>
              </a:rPr>
              <a:t> Unatatizika kutumia ARV zako kwa sababu unataka kuwa mzima na mwenye afya, lakini pia una matatizo mengine maishani mwako ambayo yanaifanya iwe vigumu kuzingatia afya yako.</a:t>
            </a:r>
          </a:p>
          <a:p>
            <a:pPr>
              <a:lnSpc>
                <a:spcPct val="120000"/>
              </a:lnSpc>
              <a:spcAft>
                <a:spcPts val="0"/>
              </a:spcAft>
            </a:pPr>
            <a:r>
              <a:rPr lang="en-GB" sz="1200" i="1" u="sng" dirty="0" smtClean="0">
                <a:latin typeface="Calibri" panose="020F0502020204030204" pitchFamily="34" charset="0"/>
              </a:rPr>
              <a:t>Hivi ndivyo nimesikia ukisema, niambie kama ni sahihi.</a:t>
            </a:r>
            <a:r>
              <a:rPr lang="en-GB" sz="1200" dirty="0" smtClean="0">
                <a:latin typeface="Calibri" panose="020F0502020204030204" pitchFamily="34" charset="0"/>
              </a:rPr>
              <a:t> Unajihisi sawa unapokosa kumeza dozi na unahisi kuwa huna uhakika kama ARV ni muhimu kukufanya kuwa mwenye afya.</a:t>
            </a:r>
            <a:endParaRPr lang="sw-KE" sz="1200" i="1" u="sng" dirty="0">
              <a:latin typeface="Calibri" panose="020F0502020204030204" pitchFamily="34" charset="0"/>
            </a:endParaRPr>
          </a:p>
        </p:txBody>
      </p:sp>
      <p:sp>
        <p:nvSpPr>
          <p:cNvPr id="2" name="TextBox 1"/>
          <p:cNvSpPr txBox="1"/>
          <p:nvPr/>
        </p:nvSpPr>
        <p:spPr>
          <a:xfrm>
            <a:off x="6553200" y="2205097"/>
            <a:ext cx="2133600" cy="2062103"/>
          </a:xfrm>
          <a:prstGeom prst="rect">
            <a:avLst/>
          </a:prstGeom>
          <a:solidFill>
            <a:schemeClr val="accent3">
              <a:lumMod val="60000"/>
              <a:lumOff val="40000"/>
            </a:schemeClr>
          </a:solidFill>
        </p:spPr>
        <p:txBody>
          <a:bodyPr wrap="square" rtlCol="0" anchor="ctr">
            <a:spAutoFit/>
          </a:bodyPr>
          <a:lstStyle/>
          <a:p>
            <a:r>
              <a:rPr lang="en-US" sz="3200" b="1" dirty="0" smtClean="0">
                <a:latin typeface="Calibri" panose="020F0502020204030204" pitchFamily="34" charset="0"/>
              </a:rPr>
              <a:t>O</a:t>
            </a:r>
            <a:r>
              <a:rPr dirty="0" smtClean="0"/>
              <a:t>  </a:t>
            </a:r>
            <a:r>
              <a:rPr lang="en-US" sz="1200" dirty="0" smtClean="0">
                <a:latin typeface="Calibri" panose="020F0502020204030204" pitchFamily="34" charset="0"/>
              </a:rPr>
              <a:t>Maswali ya kawaida</a:t>
            </a:r>
            <a:endParaRPr lang="sw-KE" sz="2200" b="1" dirty="0" smtClean="0">
              <a:latin typeface="Calibri" panose="020F0502020204030204" pitchFamily="34" charset="0"/>
            </a:endParaRPr>
          </a:p>
          <a:p>
            <a:r>
              <a:rPr lang="en-US" sz="3200" b="1" dirty="0" smtClean="0">
                <a:latin typeface="Calibri" panose="020F0502020204030204" pitchFamily="34" charset="0"/>
              </a:rPr>
              <a:t>A</a:t>
            </a:r>
            <a:r>
              <a:rPr dirty="0" smtClean="0"/>
              <a:t>  </a:t>
            </a:r>
            <a:r>
              <a:rPr lang="en-US" sz="1200" dirty="0" smtClean="0">
                <a:latin typeface="Calibri" panose="020F0502020204030204" pitchFamily="34" charset="0"/>
              </a:rPr>
              <a:t>Uthibitisho</a:t>
            </a:r>
            <a:endParaRPr lang="sw-KE" sz="2200" b="1" dirty="0" smtClean="0">
              <a:latin typeface="Calibri" panose="020F0502020204030204" pitchFamily="34" charset="0"/>
            </a:endParaRPr>
          </a:p>
          <a:p>
            <a:r>
              <a:rPr lang="en-US" sz="3200" b="1" dirty="0" smtClean="0">
                <a:latin typeface="Calibri" panose="020F0502020204030204" pitchFamily="34" charset="0"/>
              </a:rPr>
              <a:t>R</a:t>
            </a:r>
            <a:r>
              <a:rPr dirty="0" smtClean="0"/>
              <a:t>  </a:t>
            </a:r>
            <a:r>
              <a:rPr lang="en-US" sz="1200" dirty="0" smtClean="0">
                <a:latin typeface="Calibri" panose="020F0502020204030204" pitchFamily="34" charset="0"/>
              </a:rPr>
              <a:t>Kusikiliza kwa makini</a:t>
            </a:r>
            <a:endParaRPr lang="sw-KE" sz="2200" b="1" dirty="0" smtClean="0">
              <a:latin typeface="Calibri" panose="020F0502020204030204" pitchFamily="34" charset="0"/>
            </a:endParaRPr>
          </a:p>
          <a:p>
            <a:r>
              <a:rPr lang="en-US" sz="3200" b="1" dirty="0" smtClean="0">
                <a:latin typeface="Calibri" panose="020F0502020204030204" pitchFamily="34" charset="0"/>
              </a:rPr>
              <a:t>S</a:t>
            </a:r>
            <a:r>
              <a:rPr dirty="0" smtClean="0"/>
              <a:t>  </a:t>
            </a:r>
            <a:r>
              <a:rPr lang="en-US" sz="1200" dirty="0" smtClean="0">
                <a:latin typeface="Calibri" panose="020F0502020204030204" pitchFamily="34" charset="0"/>
              </a:rPr>
              <a:t>Taarifa kwa ufupi</a:t>
            </a:r>
            <a:endParaRPr lang="sw-KE" sz="2200" b="1" dirty="0">
              <a:latin typeface="Calibri" panose="020F0502020204030204" pitchFamily="34" charset="0"/>
            </a:endParaRPr>
          </a:p>
        </p:txBody>
      </p:sp>
    </p:spTree>
    <p:extLst>
      <p:ext uri="{BB962C8B-B14F-4D97-AF65-F5344CB8AC3E}">
        <p14:creationId xmlns:p14="http://schemas.microsoft.com/office/powerpoint/2010/main" val="316249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2651" y="115151"/>
            <a:ext cx="8660702" cy="848697"/>
          </a:xfrm>
          <a:prstGeom prst="rect">
            <a:avLst/>
          </a:prstGeom>
        </p:spPr>
        <p:txBody>
          <a:bodyPr lIns="82058" tIns="41029" rIns="82058" bIns="41029">
            <a:noAutofit/>
          </a:bodyPr>
          <a:lstStyle>
            <a:lvl1pPr algn="ctr" defTabSz="457200" rtl="0" eaLnBrk="1" latinLnBrk="0" hangingPunct="1">
              <a:spcBef>
                <a:spcPct val="0"/>
              </a:spcBef>
              <a:buNone/>
              <a:defRPr sz="3200" kern="1200">
                <a:solidFill>
                  <a:srgbClr val="000090"/>
                </a:solidFill>
                <a:latin typeface="+mj-lt"/>
                <a:ea typeface="+mj-ea"/>
                <a:cs typeface="+mj-cs"/>
              </a:defRPr>
            </a:lvl1pPr>
          </a:lstStyle>
          <a:p>
            <a:r>
              <a:rPr lang="en-GB" b="1" cap="small" dirty="0" smtClean="0">
                <a:solidFill>
                  <a:srgbClr val="002060"/>
                </a:solidFill>
                <a:latin typeface="Calibri" panose="020F0502020204030204" pitchFamily="34" charset="0"/>
              </a:rPr>
              <a:t>Jinsi ya Kutumia Bango la Kadi za Ishara za Ushauri:</a:t>
            </a:r>
          </a:p>
          <a:p>
            <a:r>
              <a:rPr lang="en-GB" b="1" cap="small" dirty="0" smtClean="0">
                <a:solidFill>
                  <a:srgbClr val="002060"/>
                </a:solidFill>
                <a:latin typeface="Calibri" panose="020F0502020204030204" pitchFamily="34" charset="0"/>
              </a:rPr>
              <a:t> Kwa Ziara </a:t>
            </a:r>
            <a:endParaRPr lang="sw-KE" dirty="0">
              <a:solidFill>
                <a:srgbClr val="002060"/>
              </a:solidFill>
              <a:latin typeface="Calibri" panose="020F0502020204030204" pitchFamily="34" charset="0"/>
            </a:endParaRPr>
          </a:p>
        </p:txBody>
      </p:sp>
      <p:sp>
        <p:nvSpPr>
          <p:cNvPr id="43" name="TextBox 42"/>
          <p:cNvSpPr txBox="1"/>
          <p:nvPr/>
        </p:nvSpPr>
        <p:spPr>
          <a:xfrm>
            <a:off x="1908649" y="6004324"/>
            <a:ext cx="7268200" cy="390636"/>
          </a:xfrm>
          <a:prstGeom prst="rect">
            <a:avLst/>
          </a:prstGeom>
          <a:noFill/>
        </p:spPr>
        <p:txBody>
          <a:bodyPr wrap="square" lIns="82058" tIns="41029" rIns="82058" bIns="41029" rtlCol="0">
            <a:spAutoFit/>
          </a:bodyPr>
          <a:lstStyle/>
          <a:p>
            <a:r>
              <a:rPr lang="en-US" sz="2000" dirty="0" smtClean="0">
                <a:latin typeface="Calibri" panose="020F0502020204030204" pitchFamily="34" charset="0"/>
              </a:rPr>
              <a:t>Kipimo cha kufuatilia viwango vya virusi kiko juu:  </a:t>
            </a:r>
            <a:r>
              <a:rPr lang="en-US" sz="2000" b="1" dirty="0" smtClean="0">
                <a:solidFill>
                  <a:schemeClr val="tx1">
                    <a:lumMod val="50000"/>
                    <a:lumOff val="50000"/>
                  </a:schemeClr>
                </a:solidFill>
                <a:latin typeface="Calibri" panose="020F0502020204030204" pitchFamily="34" charset="0"/>
              </a:rPr>
              <a:t>18</a:t>
            </a:r>
            <a:endParaRPr lang="sw-KE" sz="2000" b="1" dirty="0">
              <a:solidFill>
                <a:schemeClr val="tx1">
                  <a:lumMod val="50000"/>
                  <a:lumOff val="50000"/>
                </a:schemeClr>
              </a:solidFill>
              <a:latin typeface="Calibri" panose="020F0502020204030204" pitchFamily="34" charset="0"/>
            </a:endParaRPr>
          </a:p>
        </p:txBody>
      </p:sp>
      <p:sp>
        <p:nvSpPr>
          <p:cNvPr id="44" name="Rectangle 43"/>
          <p:cNvSpPr/>
          <p:nvPr/>
        </p:nvSpPr>
        <p:spPr>
          <a:xfrm>
            <a:off x="1447440" y="2411382"/>
            <a:ext cx="269413" cy="261495"/>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45" name="TextBox 44"/>
          <p:cNvSpPr txBox="1"/>
          <p:nvPr/>
        </p:nvSpPr>
        <p:spPr>
          <a:xfrm>
            <a:off x="1888290" y="2362200"/>
            <a:ext cx="7179509" cy="390636"/>
          </a:xfrm>
          <a:prstGeom prst="rect">
            <a:avLst/>
          </a:prstGeom>
          <a:noFill/>
        </p:spPr>
        <p:txBody>
          <a:bodyPr wrap="square" lIns="82058" tIns="41029" rIns="82058" bIns="41029" rtlCol="0">
            <a:spAutoFit/>
          </a:bodyPr>
          <a:lstStyle/>
          <a:p>
            <a:r>
              <a:rPr lang="en-US" sz="2000" dirty="0" smtClean="0">
                <a:latin typeface="Calibri" panose="020F0502020204030204" pitchFamily="34" charset="0"/>
              </a:rPr>
              <a:t>Inatuma kipimo cha viwango vya virusi:  </a:t>
            </a:r>
            <a:r>
              <a:rPr lang="en-US" sz="2000" b="1" dirty="0" smtClean="0">
                <a:solidFill>
                  <a:srgbClr val="00B050"/>
                </a:solidFill>
                <a:latin typeface="Calibri" panose="020F0502020204030204" pitchFamily="34" charset="0"/>
              </a:rPr>
              <a:t>2</a:t>
            </a:r>
            <a:r>
              <a:rPr lang="en-US" sz="2000" b="1" dirty="0" smtClean="0">
                <a:solidFill>
                  <a:srgbClr val="0000CC"/>
                </a:solidFill>
                <a:latin typeface="Calibri" panose="020F0502020204030204" pitchFamily="34" charset="0"/>
              </a:rPr>
              <a:t> </a:t>
            </a:r>
            <a:endParaRPr lang="sw-KE" sz="2000" b="1" dirty="0">
              <a:solidFill>
                <a:srgbClr val="0000CC"/>
              </a:solidFill>
              <a:latin typeface="Calibri" panose="020F0502020204030204" pitchFamily="34" charset="0"/>
            </a:endParaRPr>
          </a:p>
        </p:txBody>
      </p:sp>
      <p:sp>
        <p:nvSpPr>
          <p:cNvPr id="46" name="Rectangle 45"/>
          <p:cNvSpPr/>
          <p:nvPr/>
        </p:nvSpPr>
        <p:spPr>
          <a:xfrm>
            <a:off x="1446799" y="3038365"/>
            <a:ext cx="269413" cy="26149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47" name="TextBox 46"/>
          <p:cNvSpPr txBox="1"/>
          <p:nvPr/>
        </p:nvSpPr>
        <p:spPr>
          <a:xfrm>
            <a:off x="1911225" y="2971800"/>
            <a:ext cx="7268200" cy="390636"/>
          </a:xfrm>
          <a:prstGeom prst="rect">
            <a:avLst/>
          </a:prstGeom>
          <a:noFill/>
        </p:spPr>
        <p:txBody>
          <a:bodyPr wrap="square" lIns="82058" tIns="41029" rIns="82058" bIns="41029" rtlCol="0">
            <a:spAutoFit/>
          </a:bodyPr>
          <a:lstStyle/>
          <a:p>
            <a:r>
              <a:rPr lang="en-US" sz="2000" dirty="0" smtClean="0">
                <a:latin typeface="Calibri" panose="020F0502020204030204" pitchFamily="34" charset="0"/>
              </a:rPr>
              <a:t>Kipimo cha kwanza cha viwango vya virusi kiko chini:  </a:t>
            </a:r>
            <a:r>
              <a:rPr lang="en-US" sz="2000" b="1" dirty="0" smtClean="0">
                <a:solidFill>
                  <a:schemeClr val="accent3"/>
                </a:solidFill>
                <a:latin typeface="Calibri" panose="020F0502020204030204" pitchFamily="34" charset="0"/>
              </a:rPr>
              <a:t>3</a:t>
            </a:r>
            <a:endParaRPr lang="sw-KE" sz="2000" b="1" dirty="0">
              <a:solidFill>
                <a:schemeClr val="accent3"/>
              </a:solidFill>
              <a:latin typeface="Calibri" panose="020F0502020204030204" pitchFamily="34" charset="0"/>
            </a:endParaRPr>
          </a:p>
        </p:txBody>
      </p:sp>
      <p:sp>
        <p:nvSpPr>
          <p:cNvPr id="48" name="Rectangle 47"/>
          <p:cNvSpPr/>
          <p:nvPr/>
        </p:nvSpPr>
        <p:spPr>
          <a:xfrm>
            <a:off x="1444224" y="3657600"/>
            <a:ext cx="269413" cy="261495"/>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49" name="TextBox 48"/>
          <p:cNvSpPr txBox="1"/>
          <p:nvPr/>
        </p:nvSpPr>
        <p:spPr>
          <a:xfrm>
            <a:off x="1952000" y="3581400"/>
            <a:ext cx="7268200" cy="390636"/>
          </a:xfrm>
          <a:prstGeom prst="rect">
            <a:avLst/>
          </a:prstGeom>
          <a:noFill/>
        </p:spPr>
        <p:txBody>
          <a:bodyPr wrap="square" lIns="82058" tIns="41029" rIns="82058" bIns="41029" rtlCol="0">
            <a:spAutoFit/>
          </a:bodyPr>
          <a:lstStyle/>
          <a:p>
            <a:r>
              <a:rPr lang="en-US" sz="2000" dirty="0" smtClean="0">
                <a:latin typeface="Calibri" panose="020F0502020204030204" pitchFamily="34" charset="0"/>
              </a:rPr>
              <a:t>Kipimo cha kwanza cha viwango vya virusi kiko juu:  </a:t>
            </a:r>
            <a:r>
              <a:rPr lang="en-US" sz="2000" b="1" dirty="0" smtClean="0">
                <a:solidFill>
                  <a:schemeClr val="accent6"/>
                </a:solidFill>
                <a:latin typeface="Calibri" panose="020F0502020204030204" pitchFamily="34" charset="0"/>
              </a:rPr>
              <a:t>4</a:t>
            </a:r>
            <a:endParaRPr lang="sw-KE" sz="2000" b="1" dirty="0">
              <a:solidFill>
                <a:schemeClr val="accent6"/>
              </a:solidFill>
              <a:latin typeface="Calibri" panose="020F0502020204030204" pitchFamily="34" charset="0"/>
            </a:endParaRPr>
          </a:p>
        </p:txBody>
      </p:sp>
      <p:sp>
        <p:nvSpPr>
          <p:cNvPr id="50" name="Rectangle 49"/>
          <p:cNvSpPr/>
          <p:nvPr/>
        </p:nvSpPr>
        <p:spPr>
          <a:xfrm>
            <a:off x="1447800" y="4233794"/>
            <a:ext cx="269413" cy="26149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p>
        </p:txBody>
      </p:sp>
      <p:sp>
        <p:nvSpPr>
          <p:cNvPr id="51" name="TextBox 50"/>
          <p:cNvSpPr txBox="1"/>
          <p:nvPr/>
        </p:nvSpPr>
        <p:spPr>
          <a:xfrm>
            <a:off x="1905000" y="4191000"/>
            <a:ext cx="7268200" cy="390636"/>
          </a:xfrm>
          <a:prstGeom prst="rect">
            <a:avLst/>
          </a:prstGeom>
          <a:noFill/>
        </p:spPr>
        <p:txBody>
          <a:bodyPr wrap="square" lIns="82058" tIns="41029" rIns="82058" bIns="41029" rtlCol="0">
            <a:spAutoFit/>
          </a:bodyPr>
          <a:lstStyle/>
          <a:p>
            <a:r>
              <a:rPr lang="en-US" sz="2000" dirty="0" smtClean="0">
                <a:latin typeface="Calibri" panose="020F0502020204030204" pitchFamily="34" charset="0"/>
              </a:rPr>
              <a:t>Ushauri ulioimarishwa wa utiifu: </a:t>
            </a:r>
            <a:r>
              <a:rPr lang="en-US" sz="2000" b="1" dirty="0" smtClean="0">
                <a:solidFill>
                  <a:schemeClr val="accent5"/>
                </a:solidFill>
                <a:latin typeface="Calibri" panose="020F0502020204030204" pitchFamily="34" charset="0"/>
              </a:rPr>
              <a:t>5 – 15 </a:t>
            </a:r>
            <a:endParaRPr lang="sw-KE" sz="2000" b="1" dirty="0" smtClean="0">
              <a:solidFill>
                <a:schemeClr val="accent5"/>
              </a:solidFill>
              <a:latin typeface="Calibri" panose="020F0502020204030204" pitchFamily="34" charset="0"/>
            </a:endParaRPr>
          </a:p>
        </p:txBody>
      </p:sp>
      <p:sp>
        <p:nvSpPr>
          <p:cNvPr id="52" name="Rectangle 51"/>
          <p:cNvSpPr/>
          <p:nvPr/>
        </p:nvSpPr>
        <p:spPr>
          <a:xfrm>
            <a:off x="1444224" y="5486400"/>
            <a:ext cx="269413" cy="261495"/>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7030A0"/>
              </a:solidFill>
            </a:endParaRPr>
          </a:p>
        </p:txBody>
      </p:sp>
      <p:sp>
        <p:nvSpPr>
          <p:cNvPr id="53" name="TextBox 52"/>
          <p:cNvSpPr txBox="1"/>
          <p:nvPr/>
        </p:nvSpPr>
        <p:spPr>
          <a:xfrm>
            <a:off x="1908649" y="5410200"/>
            <a:ext cx="7268200" cy="390636"/>
          </a:xfrm>
          <a:prstGeom prst="rect">
            <a:avLst/>
          </a:prstGeom>
          <a:noFill/>
        </p:spPr>
        <p:txBody>
          <a:bodyPr wrap="square" lIns="82058" tIns="41029" rIns="82058" bIns="41029" rtlCol="0">
            <a:spAutoFit/>
          </a:bodyPr>
          <a:lstStyle/>
          <a:p>
            <a:r>
              <a:rPr lang="en-US" sz="2000" dirty="0" smtClean="0">
                <a:latin typeface="Calibri" panose="020F0502020204030204" pitchFamily="34" charset="0"/>
              </a:rPr>
              <a:t>Kipimo cha kufuatilia viwango vya virusi kiko chini:  </a:t>
            </a:r>
            <a:r>
              <a:rPr lang="en-US" sz="2000" b="1" dirty="0" smtClean="0">
                <a:solidFill>
                  <a:srgbClr val="CC0066"/>
                </a:solidFill>
                <a:latin typeface="Calibri" panose="020F0502020204030204" pitchFamily="34" charset="0"/>
              </a:rPr>
              <a:t>17</a:t>
            </a:r>
            <a:endParaRPr lang="sw-KE" sz="2000" b="1" dirty="0">
              <a:solidFill>
                <a:srgbClr val="CC0066"/>
              </a:solidFill>
              <a:latin typeface="Calibri" panose="020F0502020204030204" pitchFamily="34" charset="0"/>
            </a:endParaRPr>
          </a:p>
        </p:txBody>
      </p:sp>
      <p:sp>
        <p:nvSpPr>
          <p:cNvPr id="54" name="Rectangle 53"/>
          <p:cNvSpPr/>
          <p:nvPr/>
        </p:nvSpPr>
        <p:spPr>
          <a:xfrm>
            <a:off x="1444224" y="6096000"/>
            <a:ext cx="269413" cy="261495"/>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chemeClr val="tx1">
                  <a:lumMod val="65000"/>
                  <a:lumOff val="35000"/>
                </a:schemeClr>
              </a:solidFill>
            </a:endParaRPr>
          </a:p>
        </p:txBody>
      </p:sp>
      <p:sp>
        <p:nvSpPr>
          <p:cNvPr id="55" name="Rectangle 54"/>
          <p:cNvSpPr/>
          <p:nvPr/>
        </p:nvSpPr>
        <p:spPr>
          <a:xfrm>
            <a:off x="1447440" y="4876800"/>
            <a:ext cx="269413" cy="26149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7030A0"/>
              </a:solidFill>
            </a:endParaRPr>
          </a:p>
        </p:txBody>
      </p:sp>
      <p:sp>
        <p:nvSpPr>
          <p:cNvPr id="56" name="TextBox 55"/>
          <p:cNvSpPr txBox="1"/>
          <p:nvPr/>
        </p:nvSpPr>
        <p:spPr>
          <a:xfrm>
            <a:off x="1921532" y="4800600"/>
            <a:ext cx="7268200" cy="390636"/>
          </a:xfrm>
          <a:prstGeom prst="rect">
            <a:avLst/>
          </a:prstGeom>
          <a:noFill/>
        </p:spPr>
        <p:txBody>
          <a:bodyPr wrap="square" lIns="82058" tIns="41029" rIns="82058" bIns="41029" rtlCol="0">
            <a:spAutoFit/>
          </a:bodyPr>
          <a:lstStyle/>
          <a:p>
            <a:r>
              <a:rPr lang="en-US" sz="2000" dirty="0" smtClean="0">
                <a:latin typeface="Calibri" panose="020F0502020204030204" pitchFamily="34" charset="0"/>
              </a:rPr>
              <a:t>Kipimo cha kufuatilia viwango vya virusi:  </a:t>
            </a:r>
            <a:r>
              <a:rPr lang="en-US" sz="2000" b="1" dirty="0" smtClean="0">
                <a:solidFill>
                  <a:schemeClr val="accent4"/>
                </a:solidFill>
                <a:latin typeface="Calibri" panose="020F0502020204030204" pitchFamily="34" charset="0"/>
              </a:rPr>
              <a:t>16</a:t>
            </a:r>
            <a:endParaRPr lang="sw-KE" sz="2000" b="1" dirty="0">
              <a:solidFill>
                <a:schemeClr val="accent4"/>
              </a:solidFill>
              <a:latin typeface="Calibri" panose="020F0502020204030204" pitchFamily="34" charset="0"/>
            </a:endParaRPr>
          </a:p>
        </p:txBody>
      </p:sp>
      <p:sp>
        <p:nvSpPr>
          <p:cNvPr id="17" name="Rectangle 16"/>
          <p:cNvSpPr/>
          <p:nvPr/>
        </p:nvSpPr>
        <p:spPr>
          <a:xfrm>
            <a:off x="1447800" y="1792146"/>
            <a:ext cx="269413" cy="261495"/>
          </a:xfrm>
          <a:prstGeom prst="rect">
            <a:avLst/>
          </a:prstGeom>
          <a:solidFill>
            <a:srgbClr val="0000CC"/>
          </a:solidFill>
          <a:ln>
            <a:solidFill>
              <a:srgbClr val="0000CC"/>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8" name="TextBox 17"/>
          <p:cNvSpPr txBox="1"/>
          <p:nvPr/>
        </p:nvSpPr>
        <p:spPr>
          <a:xfrm>
            <a:off x="1888651" y="1742964"/>
            <a:ext cx="3002078" cy="390636"/>
          </a:xfrm>
          <a:prstGeom prst="rect">
            <a:avLst/>
          </a:prstGeom>
          <a:noFill/>
        </p:spPr>
        <p:txBody>
          <a:bodyPr wrap="square" lIns="82058" tIns="41029" rIns="82058" bIns="41029" rtlCol="0">
            <a:spAutoFit/>
          </a:bodyPr>
          <a:lstStyle/>
          <a:p>
            <a:r>
              <a:rPr lang="en-US" sz="2000" dirty="0" smtClean="0">
                <a:latin typeface="Calibri" panose="020F0502020204030204" pitchFamily="34" charset="0"/>
              </a:rPr>
              <a:t>Inaanzisha ART:  </a:t>
            </a:r>
            <a:r>
              <a:rPr lang="en-US" sz="2000" b="1" dirty="0" smtClean="0">
                <a:solidFill>
                  <a:srgbClr val="0000CC"/>
                </a:solidFill>
                <a:latin typeface="Calibri" panose="020F0502020204030204" pitchFamily="34" charset="0"/>
              </a:rPr>
              <a:t>1</a:t>
            </a:r>
            <a:endParaRPr lang="sw-KE" sz="2000" b="1" dirty="0">
              <a:solidFill>
                <a:srgbClr val="0000CC"/>
              </a:solidFill>
              <a:latin typeface="Calibri" panose="020F0502020204030204" pitchFamily="34" charset="0"/>
            </a:endParaRPr>
          </a:p>
        </p:txBody>
      </p:sp>
    </p:spTree>
    <p:extLst>
      <p:ext uri="{BB962C8B-B14F-4D97-AF65-F5344CB8AC3E}">
        <p14:creationId xmlns:p14="http://schemas.microsoft.com/office/powerpoint/2010/main" val="3455656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16"/>
            <a:ext cx="8229600" cy="848697"/>
          </a:xfrm>
        </p:spPr>
        <p:txBody>
          <a:bodyPr>
            <a:normAutofit/>
          </a:bodyPr>
          <a:lstStyle/>
          <a:p>
            <a:r>
              <a:rPr lang="en-GB" b="1" dirty="0">
                <a:solidFill>
                  <a:srgbClr val="002060"/>
                </a:solidFill>
                <a:latin typeface="Calibri" panose="020F0502020204030204" pitchFamily="34" charset="0"/>
              </a:rPr>
              <a:t>MADA ZA KADI ZA ISHARA ZA USHAURI</a:t>
            </a:r>
            <a:endParaRPr lang="sw-KE" dirty="0">
              <a:solidFill>
                <a:srgbClr val="002060"/>
              </a:solidFill>
              <a:latin typeface="Calibri" panose="020F0502020204030204" pitchFamily="34" charset="0"/>
            </a:endParaRPr>
          </a:p>
        </p:txBody>
      </p:sp>
      <p:sp>
        <p:nvSpPr>
          <p:cNvPr id="6" name="Content Placeholder 2"/>
          <p:cNvSpPr>
            <a:spLocks noGrp="1"/>
          </p:cNvSpPr>
          <p:nvPr/>
        </p:nvSpPr>
        <p:spPr>
          <a:xfrm>
            <a:off x="631187" y="1425908"/>
            <a:ext cx="8229600" cy="5508292"/>
          </a:xfrm>
          <a:prstGeom prst="rect">
            <a:avLst/>
          </a:prstGeom>
        </p:spPr>
        <p:txBody>
          <a:bodyPr vert="horz" lIns="82058" tIns="41029" rIns="82058" bIns="41029" rtlCol="0">
            <a:norm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1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00000"/>
              </a:lnSpc>
            </a:pPr>
            <a:r>
              <a:rPr lang="en-US" sz="1400" dirty="0" smtClean="0">
                <a:latin typeface="Calibri" panose="020F0502020204030204" pitchFamily="34" charset="0"/>
              </a:rPr>
              <a:t>Jinsi ya kutumia bango la kufuatilia viwango vya virusi na ushauri ulioimarishwa wa utiifu		</a:t>
            </a:r>
          </a:p>
          <a:p>
            <a:pPr>
              <a:lnSpc>
                <a:spcPct val="100000"/>
              </a:lnSpc>
            </a:pPr>
            <a:r>
              <a:rPr lang="en-US" sz="1400" dirty="0" smtClean="0">
                <a:latin typeface="Calibri" panose="020F0502020204030204" pitchFamily="34" charset="0"/>
              </a:rPr>
              <a:t>Ustadi mzuri wa ushauri na mawasiliano</a:t>
            </a:r>
          </a:p>
          <a:p>
            <a:pPr marL="228600" indent="-228600">
              <a:lnSpc>
                <a:spcPct val="100000"/>
              </a:lnSpc>
              <a:buAutoNum type="arabicPeriod"/>
            </a:pPr>
            <a:r>
              <a:rPr lang="en-US" sz="1400" dirty="0" smtClean="0">
                <a:latin typeface="Calibri" panose="020F0502020204030204" pitchFamily="34" charset="0"/>
              </a:rPr>
              <a:t>Unaanza kutumia ARV</a:t>
            </a:r>
          </a:p>
          <a:p>
            <a:pPr marL="228600" indent="-228600">
              <a:lnSpc>
                <a:spcPct val="100000"/>
              </a:lnSpc>
              <a:buAutoNum type="arabicPeriod"/>
            </a:pPr>
            <a:r>
              <a:rPr lang="en-US" sz="1400" dirty="0" smtClean="0">
                <a:latin typeface="Calibri" panose="020F0502020204030204" pitchFamily="34" charset="0"/>
              </a:rPr>
              <a:t>Je, viwango vya virusi ni nini?</a:t>
            </a:r>
          </a:p>
          <a:p>
            <a:pPr marL="228600" indent="-228600">
              <a:lnSpc>
                <a:spcPct val="100000"/>
              </a:lnSpc>
              <a:buAutoNum type="arabicPeriod"/>
            </a:pPr>
            <a:r>
              <a:rPr lang="en-US" sz="1400" dirty="0" smtClean="0">
                <a:latin typeface="Calibri" panose="020F0502020204030204" pitchFamily="34" charset="0"/>
              </a:rPr>
              <a:t>Viwango vya virusi viko CHINI</a:t>
            </a:r>
          </a:p>
          <a:p>
            <a:pPr marL="228600" indent="-228600">
              <a:lnSpc>
                <a:spcPct val="100000"/>
              </a:lnSpc>
              <a:buAutoNum type="arabicPeriod"/>
            </a:pPr>
            <a:r>
              <a:rPr lang="en-US" sz="1400" dirty="0" smtClean="0">
                <a:latin typeface="Calibri" panose="020F0502020204030204" pitchFamily="34" charset="0"/>
              </a:rPr>
              <a:t>Viwango vya virusi viko JUU</a:t>
            </a:r>
          </a:p>
          <a:p>
            <a:pPr marL="228600" indent="-228600">
              <a:lnSpc>
                <a:spcPct val="100000"/>
              </a:lnSpc>
              <a:buAutoNum type="arabicPeriod"/>
            </a:pPr>
            <a:r>
              <a:rPr lang="en-US" sz="1400" dirty="0" smtClean="0">
                <a:latin typeface="Calibri" panose="020F0502020204030204" pitchFamily="34" charset="0"/>
              </a:rPr>
              <a:t>Unatumia aje ARV?</a:t>
            </a:r>
          </a:p>
          <a:p>
            <a:pPr marL="228600" indent="-228600">
              <a:lnSpc>
                <a:spcPct val="100000"/>
              </a:lnSpc>
              <a:buAutoNum type="arabicPeriod"/>
            </a:pPr>
            <a:r>
              <a:rPr lang="en-US" sz="1400" dirty="0" smtClean="0">
                <a:latin typeface="Calibri" panose="020F0502020204030204" pitchFamily="34" charset="0"/>
              </a:rPr>
              <a:t>Je, kuna changamoto gani za kutumia ARV zako? (1 kati ya 3)</a:t>
            </a:r>
          </a:p>
          <a:p>
            <a:pPr marL="228600" indent="-228600">
              <a:lnSpc>
                <a:spcPct val="100000"/>
              </a:lnSpc>
              <a:buAutoNum type="arabicPeriod"/>
            </a:pPr>
            <a:r>
              <a:rPr lang="en-US" sz="1400" dirty="0" smtClean="0">
                <a:latin typeface="Calibri" panose="020F0502020204030204" pitchFamily="34" charset="0"/>
              </a:rPr>
              <a:t>Je, kuna changamoto gani za kutumia ARV zako? (2 kati ya 3)</a:t>
            </a:r>
          </a:p>
          <a:p>
            <a:pPr marL="228600" indent="-228600">
              <a:lnSpc>
                <a:spcPct val="100000"/>
              </a:lnSpc>
              <a:buAutoNum type="arabicPeriod"/>
            </a:pPr>
            <a:r>
              <a:rPr lang="en-US" sz="1400" dirty="0" smtClean="0">
                <a:latin typeface="Calibri" panose="020F0502020204030204" pitchFamily="34" charset="0"/>
              </a:rPr>
              <a:t>Je, kuna changamoto gani za kutumia ARV zako? (3 kati ya 3)</a:t>
            </a:r>
          </a:p>
          <a:p>
            <a:pPr marL="228600" indent="-228600">
              <a:lnSpc>
                <a:spcPct val="100000"/>
              </a:lnSpc>
              <a:buAutoNum type="arabicPeriod"/>
            </a:pPr>
            <a:r>
              <a:rPr lang="en-US" sz="1400" dirty="0" smtClean="0">
                <a:latin typeface="Calibri" panose="020F0502020204030204" pitchFamily="34" charset="0"/>
              </a:rPr>
              <a:t>Vidokezo vya kuboresha kutumia ARV (1 kati ya 3)</a:t>
            </a:r>
          </a:p>
          <a:p>
            <a:pPr marL="228600" indent="-228600">
              <a:lnSpc>
                <a:spcPct val="100000"/>
              </a:lnSpc>
              <a:buAutoNum type="arabicPeriod"/>
            </a:pPr>
            <a:r>
              <a:rPr lang="en-US" sz="1400" dirty="0" smtClean="0">
                <a:latin typeface="Calibri" panose="020F0502020204030204" pitchFamily="34" charset="0"/>
              </a:rPr>
              <a:t>Vidokezo vya kuboresha kutumia ARV (2 kati ya 3)</a:t>
            </a:r>
          </a:p>
          <a:p>
            <a:pPr marL="228600" indent="-228600">
              <a:lnSpc>
                <a:spcPct val="100000"/>
              </a:lnSpc>
              <a:buAutoNum type="arabicPeriod"/>
            </a:pPr>
            <a:r>
              <a:rPr lang="en-US" sz="1400" dirty="0" smtClean="0">
                <a:latin typeface="Calibri" panose="020F0502020204030204" pitchFamily="34" charset="0"/>
              </a:rPr>
              <a:t>Vidokezo vya kuboresha kutumia ARV (3 kati ya 3)</a:t>
            </a:r>
          </a:p>
          <a:p>
            <a:pPr marL="228600" indent="-228600">
              <a:lnSpc>
                <a:spcPct val="100000"/>
              </a:lnSpc>
              <a:buAutoNum type="arabicPeriod"/>
            </a:pPr>
            <a:r>
              <a:rPr lang="en-US" sz="1400" dirty="0" smtClean="0">
                <a:latin typeface="Calibri" panose="020F0502020204030204" pitchFamily="34" charset="0"/>
              </a:rPr>
              <a:t>Msaada wa ziada wa kusaidia kutumia ARV</a:t>
            </a:r>
          </a:p>
          <a:p>
            <a:pPr marL="228600" indent="-228600">
              <a:lnSpc>
                <a:spcPct val="100000"/>
              </a:lnSpc>
              <a:buAutoNum type="arabicPeriod"/>
            </a:pPr>
            <a:r>
              <a:rPr lang="en-US" sz="1400" dirty="0" smtClean="0">
                <a:latin typeface="Calibri" panose="020F0502020204030204" pitchFamily="34" charset="0"/>
              </a:rPr>
              <a:t>Kukumbuka kutumia ARV</a:t>
            </a:r>
          </a:p>
          <a:p>
            <a:pPr marL="228600" indent="-228600">
              <a:lnSpc>
                <a:spcPct val="100000"/>
              </a:lnSpc>
              <a:buAutoNum type="arabicPeriod"/>
            </a:pPr>
            <a:r>
              <a:rPr lang="en-US" sz="1400" dirty="0" smtClean="0">
                <a:latin typeface="Calibri" panose="020F0502020204030204" pitchFamily="34" charset="0"/>
              </a:rPr>
              <a:t>Kuelewa ARV zako</a:t>
            </a:r>
          </a:p>
          <a:p>
            <a:pPr marL="228600" indent="-228600">
              <a:lnSpc>
                <a:spcPct val="100000"/>
              </a:lnSpc>
              <a:buAutoNum type="arabicPeriod"/>
            </a:pPr>
            <a:r>
              <a:rPr lang="en-US" sz="1400" dirty="0" smtClean="0">
                <a:latin typeface="Calibri" panose="020F0502020204030204" pitchFamily="34" charset="0"/>
              </a:rPr>
              <a:t>Kudhibiti siri na kupata msaada</a:t>
            </a:r>
          </a:p>
          <a:p>
            <a:pPr marL="228600" indent="-228600">
              <a:lnSpc>
                <a:spcPct val="100000"/>
              </a:lnSpc>
              <a:buAutoNum type="arabicPeriod"/>
            </a:pPr>
            <a:r>
              <a:rPr lang="en-US" sz="1400" dirty="0" smtClean="0">
                <a:latin typeface="Calibri" panose="020F0502020204030204" pitchFamily="34" charset="0"/>
              </a:rPr>
              <a:t>Ufuatiliaji wa jinsi unavyotumia ARV</a:t>
            </a:r>
          </a:p>
          <a:p>
            <a:pPr marL="228600" indent="-228600">
              <a:lnSpc>
                <a:spcPct val="100000"/>
              </a:lnSpc>
              <a:buAutoNum type="arabicPeriod"/>
            </a:pPr>
            <a:r>
              <a:rPr lang="en-US" sz="1400" dirty="0" smtClean="0">
                <a:latin typeface="Calibri" panose="020F0502020204030204" pitchFamily="34" charset="0"/>
              </a:rPr>
              <a:t>Umefanikiwa kupunguza viwango vyako vya virusi</a:t>
            </a:r>
          </a:p>
          <a:p>
            <a:pPr marL="228600" indent="-228600">
              <a:lnSpc>
                <a:spcPct val="100000"/>
              </a:lnSpc>
              <a:buAutoNum type="arabicPeriod"/>
            </a:pPr>
            <a:r>
              <a:rPr lang="en-US" sz="1400" dirty="0" smtClean="0">
                <a:latin typeface="Calibri" panose="020F0502020204030204" pitchFamily="34" charset="0"/>
              </a:rPr>
              <a:t> ARV hazifanyi kazi vizuri</a:t>
            </a:r>
            <a:r>
              <a:t/>
            </a:r>
            <a:br/>
            <a:r>
              <a:rPr lang="en-US" dirty="0" smtClean="0"/>
              <a:t>								</a:t>
            </a:r>
            <a:endParaRPr lang="sw-KE" b="1" dirty="0"/>
          </a:p>
        </p:txBody>
      </p:sp>
      <p:sp>
        <p:nvSpPr>
          <p:cNvPr id="4" name="Rectangle 3"/>
          <p:cNvSpPr/>
          <p:nvPr/>
        </p:nvSpPr>
        <p:spPr>
          <a:xfrm>
            <a:off x="6934200" y="2001346"/>
            <a:ext cx="1981200" cy="132254"/>
          </a:xfrm>
          <a:prstGeom prst="rect">
            <a:avLst/>
          </a:prstGeom>
          <a:solidFill>
            <a:srgbClr val="0000CC"/>
          </a:solidFill>
          <a:ln>
            <a:solidFill>
              <a:srgbClr val="0000CC"/>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5" name="Rectangle 4"/>
          <p:cNvSpPr/>
          <p:nvPr/>
        </p:nvSpPr>
        <p:spPr>
          <a:xfrm>
            <a:off x="6934200" y="2229946"/>
            <a:ext cx="1981200" cy="132254"/>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7" name="Rectangle 6"/>
          <p:cNvSpPr/>
          <p:nvPr/>
        </p:nvSpPr>
        <p:spPr>
          <a:xfrm>
            <a:off x="6934200" y="2514600"/>
            <a:ext cx="1981200" cy="132254"/>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8" name="Rectangle 7"/>
          <p:cNvSpPr/>
          <p:nvPr/>
        </p:nvSpPr>
        <p:spPr>
          <a:xfrm>
            <a:off x="6934200" y="2763346"/>
            <a:ext cx="1981200" cy="13225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9" name="Rectangle 8"/>
          <p:cNvSpPr/>
          <p:nvPr/>
        </p:nvSpPr>
        <p:spPr>
          <a:xfrm>
            <a:off x="6934200" y="3048000"/>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0" name="Rectangle 9"/>
          <p:cNvSpPr/>
          <p:nvPr/>
        </p:nvSpPr>
        <p:spPr>
          <a:xfrm>
            <a:off x="6934200" y="32967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1" name="Rectangle 10"/>
          <p:cNvSpPr/>
          <p:nvPr/>
        </p:nvSpPr>
        <p:spPr>
          <a:xfrm>
            <a:off x="6934200" y="35253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2" name="Rectangle 11"/>
          <p:cNvSpPr/>
          <p:nvPr/>
        </p:nvSpPr>
        <p:spPr>
          <a:xfrm>
            <a:off x="6934200" y="3767091"/>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3" name="Rectangle 12"/>
          <p:cNvSpPr/>
          <p:nvPr/>
        </p:nvSpPr>
        <p:spPr>
          <a:xfrm>
            <a:off x="6934200" y="4048673"/>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4" name="Rectangle 13"/>
          <p:cNvSpPr/>
          <p:nvPr/>
        </p:nvSpPr>
        <p:spPr>
          <a:xfrm>
            <a:off x="6934200" y="42873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5" name="Rectangle 14"/>
          <p:cNvSpPr/>
          <p:nvPr/>
        </p:nvSpPr>
        <p:spPr>
          <a:xfrm>
            <a:off x="6934200" y="4572000"/>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6" name="Rectangle 15"/>
          <p:cNvSpPr/>
          <p:nvPr/>
        </p:nvSpPr>
        <p:spPr>
          <a:xfrm>
            <a:off x="6934200" y="48207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7" name="Rectangle 16"/>
          <p:cNvSpPr/>
          <p:nvPr/>
        </p:nvSpPr>
        <p:spPr>
          <a:xfrm>
            <a:off x="6934200" y="50493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8" name="Rectangle 17"/>
          <p:cNvSpPr/>
          <p:nvPr/>
        </p:nvSpPr>
        <p:spPr>
          <a:xfrm>
            <a:off x="6934200" y="5334000"/>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9" name="Rectangle 18"/>
          <p:cNvSpPr/>
          <p:nvPr/>
        </p:nvSpPr>
        <p:spPr>
          <a:xfrm>
            <a:off x="6934200" y="55827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0" name="Rectangle 19"/>
          <p:cNvSpPr/>
          <p:nvPr/>
        </p:nvSpPr>
        <p:spPr>
          <a:xfrm>
            <a:off x="6934200" y="5867400"/>
            <a:ext cx="1981200" cy="13225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1" name="Rectangle 20"/>
          <p:cNvSpPr/>
          <p:nvPr/>
        </p:nvSpPr>
        <p:spPr>
          <a:xfrm>
            <a:off x="6934200" y="6096000"/>
            <a:ext cx="1981200" cy="132254"/>
          </a:xfrm>
          <a:prstGeom prst="rect">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2" name="Rectangle 21"/>
          <p:cNvSpPr/>
          <p:nvPr/>
        </p:nvSpPr>
        <p:spPr>
          <a:xfrm>
            <a:off x="6934200" y="6344746"/>
            <a:ext cx="1981200" cy="132254"/>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Tree>
    <p:extLst>
      <p:ext uri="{BB962C8B-B14F-4D97-AF65-F5344CB8AC3E}">
        <p14:creationId xmlns:p14="http://schemas.microsoft.com/office/powerpoint/2010/main" val="3538848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rgbClr val="0000CC"/>
          </a:solidFill>
        </p:spPr>
        <p:txBody>
          <a:bodyPr>
            <a:noAutofit/>
          </a:bodyPr>
          <a:lstStyle/>
          <a:p>
            <a:pPr algn="l"/>
            <a:r>
              <a:rPr lang="en-US" sz="2800" dirty="0" smtClean="0">
                <a:solidFill>
                  <a:srgbClr val="FFFFFF"/>
                </a:solidFill>
                <a:latin typeface="Calibri" panose="020F0502020204030204" pitchFamily="34" charset="0"/>
              </a:rPr>
              <a:t>	1. Unaanza kutumia ARV</a:t>
            </a:r>
            <a:endParaRPr lang="sw-KE" sz="2800" dirty="0">
              <a:solidFill>
                <a:srgbClr val="FFFFFF"/>
              </a:solidFill>
              <a:latin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60512"/>
            <a:ext cx="6538037" cy="453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14237" y="1447086"/>
            <a:ext cx="2377363"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latin typeface="Calibri" panose="020F0502020204030204" pitchFamily="34" charset="0"/>
              </a:rPr>
              <a:t>ARV hukomesha HIV dhidi ya kutengeneza virusi zaidi, hivyo basi kukuwezesha kuwa mwenye afya zaidi.</a:t>
            </a:r>
          </a:p>
          <a:p>
            <a:pPr marL="342900" indent="-342900">
              <a:buFont typeface="Arial" panose="020B0604020202020204" pitchFamily="34" charset="0"/>
              <a:buChar char="•"/>
            </a:pPr>
            <a:endParaRPr lang="sw-KE" dirty="0" smtClean="0">
              <a:latin typeface="Calibri" panose="020F0502020204030204" pitchFamily="34" charset="0"/>
            </a:endParaRPr>
          </a:p>
          <a:p>
            <a:pPr marL="285750" indent="-285750">
              <a:buFont typeface="Wingdings" panose="05000000000000000000" pitchFamily="2" charset="2"/>
              <a:buChar char="Ø"/>
            </a:pPr>
            <a:r>
              <a:rPr lang="en-US" dirty="0" smtClean="0">
                <a:latin typeface="Calibri" panose="020F0502020204030204" pitchFamily="34" charset="0"/>
              </a:rPr>
              <a:t>Ni muhimu kutumia ARV kila siku kama ulivyoagizwa na daktari.</a:t>
            </a:r>
          </a:p>
          <a:p>
            <a:pPr marL="342900" indent="-342900">
              <a:buFont typeface="Arial" panose="020B0604020202020204" pitchFamily="34" charset="0"/>
              <a:buChar char="•"/>
            </a:pPr>
            <a:endParaRPr lang="sw-KE" dirty="0" smtClean="0">
              <a:latin typeface="Calibri" panose="020F0502020204030204" pitchFamily="34" charset="0"/>
            </a:endParaRPr>
          </a:p>
          <a:p>
            <a:pPr marL="285750" indent="-285750">
              <a:buFont typeface="Wingdings" panose="05000000000000000000" pitchFamily="2" charset="2"/>
              <a:buChar char="Ø"/>
            </a:pPr>
            <a:r>
              <a:rPr lang="en-US" dirty="0" smtClean="0">
                <a:latin typeface="Calibri" panose="020F0502020204030204" pitchFamily="34" charset="0"/>
              </a:rPr>
              <a:t>Katika miezi sita, tutakagua viwango vyako vya virusi ili kuona kama ARV zinafanya kazi vizuri.</a:t>
            </a:r>
            <a:endParaRPr lang="sw-KE" dirty="0">
              <a:latin typeface="Calibri" panose="020F0502020204030204" pitchFamily="34" charset="0"/>
            </a:endParaRPr>
          </a:p>
        </p:txBody>
      </p:sp>
    </p:spTree>
    <p:extLst>
      <p:ext uri="{BB962C8B-B14F-4D97-AF65-F5344CB8AC3E}">
        <p14:creationId xmlns:p14="http://schemas.microsoft.com/office/powerpoint/2010/main" val="243300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657600"/>
            <a:ext cx="2971800" cy="28956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304800" y="1143000"/>
            <a:ext cx="2971800" cy="4768801"/>
          </a:xfrm>
        </p:spPr>
        <p:txBody>
          <a:bodyPr>
            <a:normAutofit/>
          </a:bodyPr>
          <a:lstStyle/>
          <a:p>
            <a:r>
              <a:rPr lang="en-US" sz="1400" b="1" dirty="0" smtClean="0">
                <a:latin typeface="Calibri" panose="020F0502020204030204" pitchFamily="34" charset="0"/>
              </a:rPr>
              <a:t>UJUMBE MUHIMU:</a:t>
            </a:r>
          </a:p>
          <a:p>
            <a:pPr marL="285750" indent="-285750">
              <a:buFont typeface="Wingdings" panose="05000000000000000000" pitchFamily="2" charset="2"/>
              <a:buChar char="Ø"/>
            </a:pPr>
            <a:r>
              <a:rPr lang="en-US" sz="1400" dirty="0" smtClean="0">
                <a:latin typeface="Calibri" panose="020F0502020204030204" pitchFamily="34" charset="0"/>
              </a:rPr>
              <a:t>ARV hukomesha HIV dhidi ya kutengeneza virusi zaidi, hivyo basi kukuwezesha kuwa mwenye afya zaidi.</a:t>
            </a:r>
          </a:p>
          <a:p>
            <a:pPr marL="285750" indent="-285750">
              <a:buFont typeface="Wingdings" panose="05000000000000000000" pitchFamily="2" charset="2"/>
              <a:buChar char="Ø"/>
            </a:pPr>
            <a:r>
              <a:rPr lang="en-US" sz="1400" dirty="0" smtClean="0">
                <a:latin typeface="Calibri" panose="020F0502020204030204" pitchFamily="34" charset="0"/>
              </a:rPr>
              <a:t>Ni muhimu kutumia ARV kila siku kama ulivyoagizwa na daktari.</a:t>
            </a:r>
          </a:p>
          <a:p>
            <a:pPr marL="285750" indent="-285750">
              <a:buFont typeface="Wingdings" panose="05000000000000000000" pitchFamily="2" charset="2"/>
              <a:buChar char="Ø"/>
            </a:pPr>
            <a:r>
              <a:rPr lang="en-US" sz="1400" dirty="0" smtClean="0">
                <a:latin typeface="Calibri" panose="020F0502020204030204" pitchFamily="34" charset="0"/>
              </a:rPr>
              <a:t>Katika miezi sita, tutakagua viwango vyako vya virusi ili kuona kama ARV zinafanya kazi vizuri.</a:t>
            </a:r>
            <a:endParaRPr lang="sw-KE" sz="1400" dirty="0">
              <a:latin typeface="Calibri" panose="020F0502020204030204" pitchFamily="34" charset="0"/>
            </a:endParaRPr>
          </a:p>
        </p:txBody>
      </p:sp>
      <p:sp>
        <p:nvSpPr>
          <p:cNvPr id="5" name="Title 1"/>
          <p:cNvSpPr>
            <a:spLocks noGrp="1"/>
          </p:cNvSpPr>
          <p:nvPr>
            <p:ph type="title"/>
          </p:nvPr>
        </p:nvSpPr>
        <p:spPr>
          <a:xfrm>
            <a:off x="0" y="-3675"/>
            <a:ext cx="9144000" cy="848697"/>
          </a:xfrm>
          <a:solidFill>
            <a:srgbClr val="0000CC"/>
          </a:solidFill>
        </p:spPr>
        <p:txBody>
          <a:bodyPr>
            <a:noAutofit/>
          </a:bodyPr>
          <a:lstStyle/>
          <a:p>
            <a:pPr algn="l"/>
            <a:r>
              <a:rPr lang="en-US" sz="2800" dirty="0" smtClean="0">
                <a:solidFill>
                  <a:srgbClr val="FFFFFF"/>
                </a:solidFill>
                <a:latin typeface="Calibri" panose="020F0502020204030204" pitchFamily="34" charset="0"/>
              </a:rPr>
              <a:t>	1. Unaanza kutumia ARV</a:t>
            </a:r>
            <a:endParaRPr lang="sw-KE" sz="2800" dirty="0">
              <a:solidFill>
                <a:srgbClr val="FFFFFF"/>
              </a:solidFill>
              <a:latin typeface="Calibri" panose="020F0502020204030204" pitchFamily="34" charset="0"/>
            </a:endParaRPr>
          </a:p>
        </p:txBody>
      </p:sp>
      <p:sp>
        <p:nvSpPr>
          <p:cNvPr id="7" name="Content Placeholder 1"/>
          <p:cNvSpPr>
            <a:spLocks noGrp="1"/>
          </p:cNvSpPr>
          <p:nvPr>
            <p:ph sz="half" idx="1"/>
          </p:nvPr>
        </p:nvSpPr>
        <p:spPr>
          <a:xfrm>
            <a:off x="685800" y="3733800"/>
            <a:ext cx="2514600" cy="2971799"/>
          </a:xfrm>
        </p:spPr>
        <p:txBody>
          <a:bodyPr>
            <a:normAutofit fontScale="85000" lnSpcReduction="10000"/>
          </a:bodyPr>
          <a:lstStyle/>
          <a:p>
            <a:r>
              <a:rPr lang="en-US" b="1" dirty="0" smtClean="0">
                <a:latin typeface="Calibri" panose="020F0502020204030204" pitchFamily="34" charset="0"/>
              </a:rPr>
              <a:t>Tupitie kwa Pamoja:</a:t>
            </a:r>
          </a:p>
          <a:p>
            <a:pPr marL="285750" indent="-285750">
              <a:buFont typeface="Arial" panose="020B0604020202020204" pitchFamily="34" charset="0"/>
              <a:buChar char="•"/>
            </a:pPr>
            <a:r>
              <a:rPr lang="en-US" dirty="0" smtClean="0">
                <a:latin typeface="Calibri" panose="020F0502020204030204" pitchFamily="34" charset="0"/>
              </a:rPr>
              <a:t>Kwa maneno yako mwenyewe, ARV hufanya nini?</a:t>
            </a:r>
          </a:p>
          <a:p>
            <a:pPr marL="285750" indent="-285750">
              <a:buFont typeface="Arial" panose="020B0604020202020204" pitchFamily="34" charset="0"/>
              <a:buChar char="•"/>
            </a:pPr>
            <a:r>
              <a:rPr lang="en-US" dirty="0" smtClean="0">
                <a:latin typeface="Calibri" panose="020F0502020204030204" pitchFamily="34" charset="0"/>
              </a:rPr>
              <a:t>Je, kuna faida gani za kutumia ARV?</a:t>
            </a:r>
          </a:p>
          <a:p>
            <a:pPr marL="285750" indent="-285750">
              <a:buFont typeface="Arial" panose="020B0604020202020204" pitchFamily="34" charset="0"/>
              <a:buChar char="•"/>
            </a:pPr>
            <a:r>
              <a:rPr lang="en-US" dirty="0" smtClean="0">
                <a:latin typeface="Calibri" panose="020F0502020204030204" pitchFamily="34" charset="0"/>
              </a:rPr>
              <a:t>Je, unafikiria ni nini kitakuwa kigumu kuhusu kutumia ARV kila siku?</a:t>
            </a:r>
          </a:p>
          <a:p>
            <a:pPr marL="285750" indent="-285750">
              <a:buFont typeface="Arial" panose="020B0604020202020204" pitchFamily="34" charset="0"/>
              <a:buChar char="•"/>
            </a:pPr>
            <a:r>
              <a:rPr lang="en-US" dirty="0" smtClean="0">
                <a:latin typeface="Calibri" panose="020F0502020204030204" pitchFamily="34" charset="0"/>
              </a:rPr>
              <a:t>Ni dawa gani unazotumia na unazitumia lini?</a:t>
            </a:r>
            <a:endParaRPr lang="sw-KE" dirty="0">
              <a:latin typeface="Calibri" panose="020F0502020204030204" pitchFamily="34" charset="0"/>
            </a:endParaRP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733800"/>
            <a:ext cx="381000" cy="561250"/>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505200" y="1143000"/>
            <a:ext cx="5486400" cy="5562600"/>
          </a:xfrm>
        </p:spPr>
        <p:txBody>
          <a:bodyPr>
            <a:normAutofit fontScale="55000" lnSpcReduction="20000"/>
          </a:bodyPr>
          <a:lstStyle/>
          <a:p>
            <a:r>
              <a:rPr lang="en-US" sz="2900" b="1" dirty="0" smtClean="0">
                <a:latin typeface="Calibri" panose="020F0502020204030204" pitchFamily="34" charset="0"/>
              </a:rPr>
              <a:t>VIPENGELE VYA KUZUNGUMZIA:</a:t>
            </a:r>
          </a:p>
          <a:p>
            <a:pPr marL="285750" indent="-285750">
              <a:buFont typeface="Arial" panose="020B0604020202020204" pitchFamily="34" charset="0"/>
              <a:buChar char="•"/>
            </a:pPr>
            <a:r>
              <a:rPr lang="en-US" sz="2200" dirty="0" smtClean="0">
                <a:latin typeface="Calibri" panose="020F0502020204030204" pitchFamily="34" charset="0"/>
              </a:rPr>
              <a:t>Je, unajua nini kuhusu ARV?</a:t>
            </a:r>
          </a:p>
          <a:p>
            <a:pPr marL="285750" indent="-285750">
              <a:buFont typeface="Arial" panose="020B0604020202020204" pitchFamily="34" charset="0"/>
              <a:buChar char="•"/>
            </a:pPr>
            <a:r>
              <a:rPr lang="en-US" sz="2200" dirty="0" smtClean="0">
                <a:latin typeface="Calibri" panose="020F0502020204030204" pitchFamily="34" charset="0"/>
              </a:rPr>
              <a:t>Wakati </a:t>
            </a:r>
            <a:r>
              <a:rPr lang="en-US" sz="2200" b="1" dirty="0" smtClean="0">
                <a:latin typeface="Calibri" panose="020F0502020204030204" pitchFamily="34" charset="0"/>
              </a:rPr>
              <a:t>HIV</a:t>
            </a:r>
            <a:r>
              <a:rPr lang="en-US" sz="2200" dirty="0" smtClean="0">
                <a:latin typeface="Calibri" panose="020F0502020204030204" pitchFamily="34" charset="0"/>
              </a:rPr>
              <a:t> </a:t>
            </a:r>
            <a:r>
              <a:rPr lang="en-US" sz="2200" b="1" dirty="0" smtClean="0">
                <a:latin typeface="Calibri" panose="020F0502020204030204" pitchFamily="34" charset="0"/>
              </a:rPr>
              <a:t>iko </a:t>
            </a:r>
            <a:r>
              <a:rPr lang="en-US" sz="2200" dirty="0" smtClean="0">
                <a:latin typeface="Calibri" panose="020F0502020204030204" pitchFamily="34" charset="0"/>
              </a:rPr>
              <a:t>mwilini bila ARV, </a:t>
            </a:r>
            <a:r>
              <a:rPr lang="en-US" sz="2200" b="1" dirty="0" smtClean="0">
                <a:latin typeface="Calibri" panose="020F0502020204030204" pitchFamily="34" charset="0"/>
              </a:rPr>
              <a:t>hutengeneza                                                         virusi vingi</a:t>
            </a:r>
            <a:r>
              <a:rPr lang="en-US" sz="2200" dirty="0" smtClean="0">
                <a:latin typeface="Calibri" panose="020F0502020204030204" pitchFamily="34" charset="0"/>
              </a:rPr>
              <a:t>, ambavyo hukufanya </a:t>
            </a:r>
            <a:r>
              <a:rPr lang="en-US" sz="2200" dirty="0" err="1" smtClean="0">
                <a:latin typeface="Calibri" panose="020F0502020204030204" pitchFamily="34" charset="0"/>
              </a:rPr>
              <a:t>uwe</a:t>
            </a:r>
            <a:r>
              <a:rPr lang="en-US" sz="2200" dirty="0" smtClean="0">
                <a:latin typeface="Calibri" panose="020F0502020204030204" pitchFamily="34" charset="0"/>
              </a:rPr>
              <a:t> </a:t>
            </a:r>
            <a:r>
              <a:rPr lang="en-US" sz="2200" dirty="0" err="1" smtClean="0">
                <a:latin typeface="Calibri" panose="020F0502020204030204" pitchFamily="34" charset="0"/>
              </a:rPr>
              <a:t>mgonjwa</a:t>
            </a:r>
            <a:r>
              <a:rPr lang="en-US" sz="2200" dirty="0" smtClean="0">
                <a:latin typeface="Calibri" panose="020F0502020204030204" pitchFamily="34" charset="0"/>
              </a:rPr>
              <a:t>                                                                   na uwe na uwezo zaidi wa </a:t>
            </a:r>
            <a:r>
              <a:rPr lang="en-US" sz="2200" b="1" dirty="0" smtClean="0">
                <a:latin typeface="Calibri" panose="020F0502020204030204" pitchFamily="34" charset="0"/>
              </a:rPr>
              <a:t>kuwaambukiza wapenzi unaoshiriki nao ngono </a:t>
            </a:r>
            <a:r>
              <a:rPr lang="en-US" sz="2200" dirty="0" smtClean="0">
                <a:latin typeface="Calibri" panose="020F0502020204030204" pitchFamily="34" charset="0"/>
              </a:rPr>
              <a:t>na kutoka kwa mama hadi mtoto </a:t>
            </a:r>
            <a:r>
              <a:rPr lang="en-US" sz="2200" b="1" dirty="0" smtClean="0">
                <a:latin typeface="Calibri" panose="020F0502020204030204" pitchFamily="34" charset="0"/>
              </a:rPr>
              <a:t>(MTCT) </a:t>
            </a:r>
            <a:r>
              <a:rPr lang="en-US" sz="2200" dirty="0" smtClean="0">
                <a:latin typeface="Calibri" panose="020F0502020204030204" pitchFamily="34" charset="0"/>
              </a:rPr>
              <a:t>wakati wa ujauzito na unyonyeshaji.</a:t>
            </a:r>
          </a:p>
          <a:p>
            <a:pPr marL="285750" indent="-285750">
              <a:buFont typeface="Arial" panose="020B0604020202020204" pitchFamily="34" charset="0"/>
              <a:buChar char="•"/>
            </a:pPr>
            <a:r>
              <a:rPr lang="en-US" sz="2200" b="1" dirty="0" smtClean="0">
                <a:latin typeface="Calibri" panose="020F0502020204030204" pitchFamily="34" charset="0"/>
              </a:rPr>
              <a:t>ARV hukomesha HIV</a:t>
            </a:r>
            <a:r>
              <a:rPr lang="en-US" sz="2200" dirty="0" smtClean="0">
                <a:latin typeface="Calibri" panose="020F0502020204030204" pitchFamily="34" charset="0"/>
              </a:rPr>
              <a:t> dhidi ya kutengeneza virusi zaidi na hukusaidia kuzuia kuwa mgonjwa.</a:t>
            </a:r>
          </a:p>
          <a:p>
            <a:pPr marL="285750" indent="-285750">
              <a:buFont typeface="Arial" panose="020B0604020202020204" pitchFamily="34" charset="0"/>
              <a:buChar char="•"/>
            </a:pPr>
            <a:r>
              <a:rPr lang="en-US" sz="2200" dirty="0" smtClean="0">
                <a:latin typeface="Calibri" panose="020F0502020204030204" pitchFamily="34" charset="0"/>
              </a:rPr>
              <a:t>Ni muhimu kutumia ARV zote kila siku kama ulivyoambiwa na mtoa huduma wako ili kuhakikisha zinafanya kazi vizuri na kuzuia HIV kukudhuru.</a:t>
            </a:r>
          </a:p>
          <a:p>
            <a:pPr marL="285750" indent="-285750">
              <a:buFont typeface="Arial" panose="020B0604020202020204" pitchFamily="34" charset="0"/>
              <a:buChar char="•"/>
            </a:pPr>
            <a:r>
              <a:rPr lang="en-US" sz="2200" b="1" dirty="0" smtClean="0">
                <a:latin typeface="Calibri" panose="020F0502020204030204" pitchFamily="34" charset="0"/>
              </a:rPr>
              <a:t>ARV</a:t>
            </a:r>
            <a:r>
              <a:rPr lang="en-US" sz="2200" dirty="0" smtClean="0">
                <a:latin typeface="Calibri" panose="020F0502020204030204" pitchFamily="34" charset="0"/>
              </a:rPr>
              <a:t> </a:t>
            </a:r>
            <a:r>
              <a:rPr lang="en-US" sz="2200" b="1" dirty="0" smtClean="0">
                <a:latin typeface="Calibri" panose="020F0502020204030204" pitchFamily="34" charset="0"/>
              </a:rPr>
              <a:t>sio tiba ya</a:t>
            </a:r>
            <a:r>
              <a:rPr lang="en-US" sz="2200" dirty="0" smtClean="0">
                <a:latin typeface="Calibri" panose="020F0502020204030204" pitchFamily="34" charset="0"/>
              </a:rPr>
              <a:t> HIV, hiyo ndio maana ni lazima uendelee kuzitumia.</a:t>
            </a:r>
          </a:p>
          <a:p>
            <a:pPr marL="285750" indent="-285750">
              <a:buFont typeface="Arial" panose="020B0604020202020204" pitchFamily="34" charset="0"/>
              <a:buChar char="•"/>
            </a:pPr>
            <a:r>
              <a:rPr lang="en-US" sz="2200" dirty="0" smtClean="0">
                <a:latin typeface="Calibri" panose="020F0502020204030204" pitchFamily="34" charset="0"/>
              </a:rPr>
              <a:t>Tutafanya kipimo kinachoitwa viwango vya virusi katika miezi sita ili kuona kama ARV zinafanya kazi vizuri. Ikiwa unatumia ARV kila siku na zinafanya kazi vizuri, viwango vya virusi kwa kawaida vitakuwa chini (chini ya 1000) baada ya miezi sita.</a:t>
            </a:r>
          </a:p>
          <a:p>
            <a:pPr marL="285750" indent="-285750">
              <a:buFont typeface="Arial" panose="020B0604020202020204" pitchFamily="34" charset="0"/>
              <a:buChar char="•"/>
            </a:pPr>
            <a:r>
              <a:rPr lang="en-US" sz="2200" dirty="0" smtClean="0">
                <a:latin typeface="Calibri" panose="020F0502020204030204" pitchFamily="34" charset="0"/>
              </a:rPr>
              <a:t>Kuchelewa kumeza dozi ni bora kuliko kukosa dozi.</a:t>
            </a:r>
          </a:p>
          <a:p>
            <a:pPr marL="285750" indent="-285750">
              <a:buFont typeface="Arial" panose="020B0604020202020204" pitchFamily="34" charset="0"/>
              <a:buChar char="•"/>
            </a:pPr>
            <a:r>
              <a:rPr lang="en-US" sz="2200" b="1" dirty="0" smtClean="0">
                <a:latin typeface="Calibri" panose="020F0502020204030204" pitchFamily="34" charset="0"/>
              </a:rPr>
              <a:t>Kudumisha viwango vya virusi vikiwa chini katika mwili wako ina faida nyingi:</a:t>
            </a:r>
          </a:p>
          <a:p>
            <a:pPr marL="696041" lvl="1" indent="-285750">
              <a:buFont typeface="Arial" panose="020B0604020202020204" pitchFamily="34" charset="0"/>
              <a:buChar char="•"/>
            </a:pPr>
            <a:r>
              <a:rPr lang="en-US" sz="2200" dirty="0" smtClean="0">
                <a:latin typeface="Calibri" panose="020F0502020204030204" pitchFamily="34" charset="0"/>
              </a:rPr>
              <a:t>Hukusaidia kuishi maisha marefu.</a:t>
            </a:r>
          </a:p>
          <a:p>
            <a:pPr marL="696041" lvl="1" indent="-285750">
              <a:buFont typeface="Arial" panose="020B0604020202020204" pitchFamily="34" charset="0"/>
              <a:buChar char="•"/>
            </a:pPr>
            <a:r>
              <a:rPr lang="en-US" sz="2200" dirty="0" smtClean="0">
                <a:latin typeface="Calibri" panose="020F0502020204030204" pitchFamily="34" charset="0"/>
              </a:rPr>
              <a:t>Huzuia magonjwa mabaya dhidi ya kukua baada ya muda. Viwango vya chini vya virusi husaidia seli zako zinazokabiliana na magonjwa, zinazoitwa CD4, kuongezeka na kuzuia magonjwa.</a:t>
            </a:r>
          </a:p>
          <a:p>
            <a:pPr marL="696041" lvl="1" indent="-285750">
              <a:buFont typeface="Arial" panose="020B0604020202020204" pitchFamily="34" charset="0"/>
              <a:buChar char="•"/>
            </a:pPr>
            <a:r>
              <a:rPr lang="en-US" sz="2200" dirty="0" smtClean="0">
                <a:latin typeface="Calibri" panose="020F0502020204030204" pitchFamily="34" charset="0"/>
              </a:rPr>
              <a:t>Huweka ubongo wako ukiwa wenye afya. Kuwa na viwango vya chini vya virusi huzia ubongo wako kuharibika.</a:t>
            </a:r>
          </a:p>
          <a:p>
            <a:pPr marL="696041" lvl="1" indent="-285750">
              <a:buFont typeface="Arial" panose="020B0604020202020204" pitchFamily="34" charset="0"/>
              <a:buChar char="•"/>
            </a:pPr>
            <a:r>
              <a:rPr lang="en-US" sz="2200" dirty="0" smtClean="0">
                <a:latin typeface="Calibri" panose="020F0502020204030204" pitchFamily="34" charset="0"/>
              </a:rPr>
              <a:t>Hukuzuia dhidi ya ziara za ziada za kliniki. </a:t>
            </a:r>
          </a:p>
          <a:p>
            <a:pPr marL="696041" lvl="1" indent="-285750">
              <a:buFont typeface="Arial" panose="020B0604020202020204" pitchFamily="34" charset="0"/>
              <a:buChar char="•"/>
            </a:pPr>
            <a:r>
              <a:rPr lang="en-US" sz="2200" dirty="0" smtClean="0">
                <a:latin typeface="Calibri" panose="020F0502020204030204" pitchFamily="34" charset="0"/>
              </a:rPr>
              <a:t>Kutumia kondomu kila wakati ndio njia bora ya kuzuia kueneza HIV kwa wapenzi wako unaoshiriki ngono nao. Kuwa na viwango vya chini vya virusi kunaweza kusaidia zaidi.</a:t>
            </a:r>
          </a:p>
          <a:p>
            <a:pPr marL="696041" lvl="1" indent="-285750">
              <a:buFont typeface="Arial" panose="020B0604020202020204" pitchFamily="34" charset="0"/>
              <a:buChar char="•"/>
            </a:pPr>
            <a:r>
              <a:rPr lang="en-US" sz="2200" dirty="0" smtClean="0">
                <a:latin typeface="Calibri" panose="020F0502020204030204" pitchFamily="34" charset="0"/>
              </a:rPr>
              <a:t>Viwango vya chini vya virusi husaidia kuzuia kuenea kwa HIV kwa mtoto wako wakati wa ujauzito au kunyonyesha na kutampatia mtoto wazazi wenye nguvu na afya.</a:t>
            </a:r>
          </a:p>
          <a:p>
            <a:pPr marL="285750" indent="-285750">
              <a:buFont typeface="Arial" panose="020B0604020202020204" pitchFamily="34" charset="0"/>
              <a:buChar char="•"/>
            </a:pPr>
            <a:endParaRPr lang="sw-KE" b="1" dirty="0">
              <a:latin typeface="Calibri" panose="020F0502020204030204" pitchFamily="34" charset="0"/>
            </a:endParaRPr>
          </a:p>
        </p:txBody>
      </p:sp>
      <p:sp>
        <p:nvSpPr>
          <p:cNvPr id="9" name="TextBox 8"/>
          <p:cNvSpPr txBox="1"/>
          <p:nvPr/>
        </p:nvSpPr>
        <p:spPr>
          <a:xfrm>
            <a:off x="7162800" y="457200"/>
            <a:ext cx="1752600"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sw-KE" b="1" dirty="0">
              <a:solidFill>
                <a:prstClr val="black"/>
              </a:solidFill>
              <a:latin typeface="Calibri" panose="020F0502020204030204" pitchFamily="34" charset="0"/>
            </a:endParaRPr>
          </a:p>
          <a:p>
            <a:pPr algn="ctr"/>
            <a:r>
              <a:rPr lang="en-US" b="1" dirty="0">
                <a:solidFill>
                  <a:prstClr val="black"/>
                </a:solidFill>
                <a:latin typeface="Calibri" panose="020F0502020204030204" pitchFamily="34" charset="0"/>
              </a:rPr>
              <a:t>Picha kutoka mbele ya kadi</a:t>
            </a:r>
          </a:p>
          <a:p>
            <a:pPr algn="ctr"/>
            <a:endParaRPr lang="sw-KE" b="1" dirty="0">
              <a:solidFill>
                <a:prstClr val="black"/>
              </a:solidFill>
              <a:latin typeface="Calibri" panose="020F0502020204030204" pitchFamily="34" charset="0"/>
            </a:endParaRPr>
          </a:p>
        </p:txBody>
      </p:sp>
      <p:cxnSp>
        <p:nvCxnSpPr>
          <p:cNvPr id="15" name="Straight Connector 14"/>
          <p:cNvCxnSpPr/>
          <p:nvPr/>
        </p:nvCxnSpPr>
        <p:spPr>
          <a:xfrm>
            <a:off x="34290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094" y="457200"/>
            <a:ext cx="1878012" cy="1302792"/>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3481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1763</TotalTime>
  <Words>6070</Words>
  <Application>Microsoft Office PowerPoint</Application>
  <PresentationFormat>On-screen Show (4:3)</PresentationFormat>
  <Paragraphs>740</Paragraphs>
  <Slides>44</Slides>
  <Notes>5</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Default Theme</vt:lpstr>
      <vt:lpstr>1_Default Theme</vt:lpstr>
      <vt:lpstr>2_Default Theme</vt:lpstr>
      <vt:lpstr>PowerPoint Presentation</vt:lpstr>
      <vt:lpstr>PowerPoint Presentation</vt:lpstr>
      <vt:lpstr>Jinsi ya Kutumia Bango la Kufuatilia Viwango vya Virusi na Ushauri Ulioimarishwa wa Utiifu</vt:lpstr>
      <vt:lpstr> Mada ya Kadi (inayoonyeshwa pia kwa     mgonjwa)</vt:lpstr>
      <vt:lpstr>Ustadi mzuri wa ushauri na mawasiliano</vt:lpstr>
      <vt:lpstr>PowerPoint Presentation</vt:lpstr>
      <vt:lpstr>MADA ZA KADI ZA ISHARA ZA USHAURI</vt:lpstr>
      <vt:lpstr> 1. Unaanza kutumia ARV</vt:lpstr>
      <vt:lpstr> 1. Unaanza kutumia ARV</vt:lpstr>
      <vt:lpstr> 2. Je, viwango vya virusi ni nini?</vt:lpstr>
      <vt:lpstr>PowerPoint Presentation</vt:lpstr>
      <vt:lpstr> 3. Viwango vya virusi viko CHINI</vt:lpstr>
      <vt:lpstr>PowerPoint Presentation</vt:lpstr>
      <vt:lpstr> 4. Viwango vya virusi viko JUU</vt:lpstr>
      <vt:lpstr> 4. Viwango vya virusi viko JUU</vt:lpstr>
      <vt:lpstr> 5. Unatumia aje ARV?</vt:lpstr>
      <vt:lpstr>PowerPoint Presentation</vt:lpstr>
      <vt:lpstr> 6. Je, kuna changamoto gani za kutumia ARV zako?</vt:lpstr>
      <vt:lpstr>PowerPoint Presentation</vt:lpstr>
      <vt:lpstr> 7. Je, kuna changamoto gani za kutumia ARV zako?</vt:lpstr>
      <vt:lpstr>PowerPoint Presentation</vt:lpstr>
      <vt:lpstr> 8. Je, kuna changamoto gani za kutumia ARV zako?</vt:lpstr>
      <vt:lpstr>PowerPoint Presentation</vt:lpstr>
      <vt:lpstr> 9. Vidokezo vya kuboresha kutumia ARV</vt:lpstr>
      <vt:lpstr> 9. Vidokezo vya kuboresha kutumia ARV</vt:lpstr>
      <vt:lpstr> 10. Vidokezo vya kuboresha kutumia ARV</vt:lpstr>
      <vt:lpstr> 10. Vidokezo vya kuboresha kutumia ARV</vt:lpstr>
      <vt:lpstr> 11. Vidokezo vya kuboresha kutumia ARV</vt:lpstr>
      <vt:lpstr> 11. Vidokezo vya kuboresha kutumia ARV</vt:lpstr>
      <vt:lpstr> 12. Msaada wa ziada wa kusaidia kutumia ARV</vt:lpstr>
      <vt:lpstr> 12. Msaada wa ziada wa kusaidia kutumia      ARV</vt:lpstr>
      <vt:lpstr> 13. Kukumbuka kutumia ARV</vt:lpstr>
      <vt:lpstr> 13. Kukumbuka kutumia ARV</vt:lpstr>
      <vt:lpstr> 14. Kuelewa ARV zako</vt:lpstr>
      <vt:lpstr> 14. Kuelewa ARV zako</vt:lpstr>
      <vt:lpstr> 15. Kudhibiti siri na kupata msaada</vt:lpstr>
      <vt:lpstr> 15. Kudhibiti siri na kupata msaada</vt:lpstr>
      <vt:lpstr> 16. Ufuatiliaji wa jinsi unavyotumia ARV</vt:lpstr>
      <vt:lpstr>PowerPoint Presentation</vt:lpstr>
      <vt:lpstr> 17. Umefanikiwa kupunguza viwango vyako vya virusi</vt:lpstr>
      <vt:lpstr>PowerPoint Presentation</vt:lpstr>
      <vt:lpstr> 18. ARV hazifanyi kazi vizuri</vt:lpstr>
      <vt:lpstr>PowerPoint Presentation</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Rebecca L.</dc:creator>
  <cp:lastModifiedBy>West, Rebecca L.</cp:lastModifiedBy>
  <cp:revision>51</cp:revision>
  <dcterms:created xsi:type="dcterms:W3CDTF">2017-04-24T16:06:52Z</dcterms:created>
  <dcterms:modified xsi:type="dcterms:W3CDTF">2017-06-05T20:27:02Z</dcterms:modified>
</cp:coreProperties>
</file>