
<file path=[Content_Types].xml><?xml version="1.0" encoding="utf-8"?>
<Types xmlns="http://schemas.openxmlformats.org/package/2006/content-types">
  <Default Extension="xml" ContentType="application/xml"/>
  <Default Extension="jpeg" ContentType="image/jpeg"/>
  <Default Extension="wdp" ContentType="image/vnd.ms-photo"/>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notesMasterIdLst>
    <p:notesMasterId r:id="rId47"/>
  </p:notesMasterIdLst>
  <p:handoutMasterIdLst>
    <p:handoutMasterId r:id="rId48"/>
  </p:handoutMasterIdLst>
  <p:sldIdLst>
    <p:sldId id="256" r:id="rId2"/>
    <p:sldId id="257" r:id="rId3"/>
    <p:sldId id="493" r:id="rId4"/>
    <p:sldId id="494" r:id="rId5"/>
    <p:sldId id="523" r:id="rId6"/>
    <p:sldId id="495" r:id="rId7"/>
    <p:sldId id="496" r:id="rId8"/>
    <p:sldId id="520" r:id="rId9"/>
    <p:sldId id="525" r:id="rId10"/>
    <p:sldId id="497" r:id="rId11"/>
    <p:sldId id="522" r:id="rId12"/>
    <p:sldId id="550" r:id="rId13"/>
    <p:sldId id="540" r:id="rId14"/>
    <p:sldId id="544" r:id="rId15"/>
    <p:sldId id="541" r:id="rId16"/>
    <p:sldId id="498" r:id="rId17"/>
    <p:sldId id="527" r:id="rId18"/>
    <p:sldId id="501" r:id="rId19"/>
    <p:sldId id="502" r:id="rId20"/>
    <p:sldId id="546" r:id="rId21"/>
    <p:sldId id="547" r:id="rId22"/>
    <p:sldId id="545" r:id="rId23"/>
    <p:sldId id="531" r:id="rId24"/>
    <p:sldId id="532" r:id="rId25"/>
    <p:sldId id="533" r:id="rId26"/>
    <p:sldId id="535" r:id="rId27"/>
    <p:sldId id="505" r:id="rId28"/>
    <p:sldId id="536" r:id="rId29"/>
    <p:sldId id="537" r:id="rId30"/>
    <p:sldId id="543" r:id="rId31"/>
    <p:sldId id="549" r:id="rId32"/>
    <p:sldId id="538" r:id="rId33"/>
    <p:sldId id="506" r:id="rId34"/>
    <p:sldId id="551" r:id="rId35"/>
    <p:sldId id="507" r:id="rId36"/>
    <p:sldId id="511" r:id="rId37"/>
    <p:sldId id="514" r:id="rId38"/>
    <p:sldId id="515" r:id="rId39"/>
    <p:sldId id="539" r:id="rId40"/>
    <p:sldId id="516" r:id="rId41"/>
    <p:sldId id="548" r:id="rId42"/>
    <p:sldId id="542" r:id="rId43"/>
    <p:sldId id="381" r:id="rId44"/>
    <p:sldId id="382" r:id="rId45"/>
    <p:sldId id="552" r:id="rId46"/>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Schoeneborn" initials="AS" lastIdx="2" clrIdx="0"/>
  <p:cmAuthor id="1" name="Tayla Colton" initials="TC" lastIdx="2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395"/>
    <a:srgbClr val="F0ECD7"/>
    <a:srgbClr val="FFF0C6"/>
    <a:srgbClr val="F3D187"/>
    <a:srgbClr val="173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9972" autoAdjust="0"/>
    <p:restoredTop sz="94660"/>
  </p:normalViewPr>
  <p:slideViewPr>
    <p:cSldViewPr snapToGrid="0" snapToObjects="1">
      <p:cViewPr>
        <p:scale>
          <a:sx n="66" d="100"/>
          <a:sy n="66" d="100"/>
        </p:scale>
        <p:origin x="-2384" y="-196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49" d="100"/>
          <a:sy n="49" d="100"/>
        </p:scale>
        <p:origin x="-142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commentAuthors" Target="commentAuthor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printerSettings" Target="printerSettings/printerSettings1.bin"/><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presProps" Target="pres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viewProps" Target="viewProps.xml"/><Relationship Id="rId54" Type="http://schemas.openxmlformats.org/officeDocument/2006/relationships/tableStyles" Target="tableStyle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endParaRPr lang="en-US" dirty="0"/>
          </a:p>
        </p:txBody>
      </p:sp>
      <p:sp>
        <p:nvSpPr>
          <p:cNvPr id="4" name="Footer Placeholder 3"/>
          <p:cNvSpPr>
            <a:spLocks noGrp="1"/>
          </p:cNvSpPr>
          <p:nvPr>
            <p:ph type="ftr" sz="quarter" idx="2"/>
          </p:nvPr>
        </p:nvSpPr>
        <p:spPr>
          <a:xfrm>
            <a:off x="481520" y="8815630"/>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r>
              <a:rPr lang="en-US" dirty="0" smtClean="0">
                <a:solidFill>
                  <a:schemeClr val="bg1">
                    <a:lumMod val="50000"/>
                  </a:schemeClr>
                </a:solidFill>
              </a:rPr>
              <a:t>MODULE 11</a:t>
            </a:r>
            <a:endParaRPr lang="en-US" dirty="0">
              <a:solidFill>
                <a:schemeClr val="bg1">
                  <a:lumMod val="50000"/>
                </a:schemeClr>
              </a:solidFill>
            </a:endParaRPr>
          </a:p>
        </p:txBody>
      </p:sp>
      <p:sp>
        <p:nvSpPr>
          <p:cNvPr id="5" name="Slide Number Placeholder 4"/>
          <p:cNvSpPr>
            <a:spLocks noGrp="1"/>
          </p:cNvSpPr>
          <p:nvPr>
            <p:ph type="sldNum" sz="quarter" idx="3"/>
          </p:nvPr>
        </p:nvSpPr>
        <p:spPr>
          <a:xfrm>
            <a:off x="3736147" y="8815630"/>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4026079E-8329-4643-839D-103AF80C797C}" type="slidenum">
              <a:rPr lang="en-US">
                <a:solidFill>
                  <a:schemeClr val="bg1">
                    <a:lumMod val="50000"/>
                  </a:schemeClr>
                </a:solidFill>
              </a:rPr>
              <a:pPr>
                <a:defRPr/>
              </a:pPr>
              <a:t>‹#›</a:t>
            </a:fld>
            <a:endParaRPr lang="en-US" dirty="0">
              <a:solidFill>
                <a:schemeClr val="bg1">
                  <a:lumMod val="50000"/>
                </a:schemeClr>
              </a:solidFill>
            </a:endParaRPr>
          </a:p>
        </p:txBody>
      </p:sp>
    </p:spTree>
    <p:extLst>
      <p:ext uri="{BB962C8B-B14F-4D97-AF65-F5344CB8AC3E}">
        <p14:creationId xmlns:p14="http://schemas.microsoft.com/office/powerpoint/2010/main" val="38514240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FC8120D9-E707-4D9B-8FE4-A83067880056}" type="datetimeFigureOut">
              <a:rPr lang="en-US"/>
              <a:pPr>
                <a:defRPr/>
              </a:pPr>
              <a:t>4/11/13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88E1C8AE-1A6A-470E-8545-36F6A3A9423A}" type="slidenum">
              <a:rPr lang="en-US"/>
              <a:pPr>
                <a:defRPr/>
              </a:pPr>
              <a:t>‹#›</a:t>
            </a:fld>
            <a:endParaRPr lang="en-US"/>
          </a:p>
        </p:txBody>
      </p:sp>
    </p:spTree>
    <p:extLst>
      <p:ext uri="{BB962C8B-B14F-4D97-AF65-F5344CB8AC3E}">
        <p14:creationId xmlns:p14="http://schemas.microsoft.com/office/powerpoint/2010/main" val="36377138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9"/>
          <p:cNvSpPr/>
          <p:nvPr/>
        </p:nvSpPr>
        <p:spPr bwMode="auto">
          <a:xfrm>
            <a:off x="3048000" y="2590800"/>
            <a:ext cx="5943600" cy="3581400"/>
          </a:xfrm>
          <a:prstGeom prst="ellipse">
            <a:avLst/>
          </a:prstGeom>
          <a:solidFill>
            <a:schemeClr val="bg1"/>
          </a:solidFill>
          <a:ln w="9525" cap="flat" cmpd="sng" algn="ctr">
            <a:noFill/>
            <a:prstDash val="solid"/>
            <a:round/>
            <a:headEnd type="none" w="med" len="med"/>
            <a:tailEnd type="none" w="med" len="med"/>
          </a:ln>
          <a:effectLst/>
        </p:spPr>
        <p:txBody>
          <a:bodyPr/>
          <a:lstStyle/>
          <a:p>
            <a:pPr defTabSz="914400" eaLnBrk="0" hangingPunct="0">
              <a:defRPr/>
            </a:pPr>
            <a:endParaRPr lang="en-US">
              <a:ea typeface="ＭＳ Ｐゴシック" pitchFamily="34" charset="-128"/>
            </a:endParaRPr>
          </a:p>
        </p:txBody>
      </p:sp>
      <p:pic>
        <p:nvPicPr>
          <p:cNvPr id="6" name="Picture 3" descr="ICAP_LOGO.png"/>
          <p:cNvPicPr>
            <a:picLocks noChangeAspect="1"/>
          </p:cNvPicPr>
          <p:nvPr userDrawn="1"/>
        </p:nvPicPr>
        <p:blipFill>
          <a:blip r:embed="rId2"/>
          <a:srcRect/>
          <a:stretch>
            <a:fillRect/>
          </a:stretch>
        </p:blipFill>
        <p:spPr bwMode="auto">
          <a:xfrm>
            <a:off x="685800" y="5681663"/>
            <a:ext cx="1495425" cy="673100"/>
          </a:xfrm>
          <a:prstGeom prst="rect">
            <a:avLst/>
          </a:prstGeom>
          <a:noFill/>
          <a:ln w="9525">
            <a:noFill/>
            <a:miter lim="800000"/>
            <a:headEnd/>
            <a:tailEnd/>
          </a:ln>
        </p:spPr>
      </p:pic>
      <p:sp>
        <p:nvSpPr>
          <p:cNvPr id="2" name="Title 1"/>
          <p:cNvSpPr>
            <a:spLocks noGrp="1"/>
          </p:cNvSpPr>
          <p:nvPr>
            <p:ph type="ctrTitle"/>
          </p:nvPr>
        </p:nvSpPr>
        <p:spPr>
          <a:xfrm>
            <a:off x="685800" y="348213"/>
            <a:ext cx="8077200" cy="829566"/>
          </a:xfrm>
        </p:spPr>
        <p:txBody>
          <a:bodyPr/>
          <a:lstStyle>
            <a:lvl1pPr>
              <a:defRPr sz="4000">
                <a:solidFill>
                  <a:schemeClr val="bg1"/>
                </a:solidFill>
                <a:effectLst>
                  <a:outerShdw blurRad="50800" dist="38100" dir="2700000">
                    <a:srgbClr val="000000">
                      <a:alpha val="43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1714500"/>
            <a:ext cx="4191000" cy="1752600"/>
          </a:xfrm>
        </p:spPr>
        <p:txBody>
          <a:bodyPr/>
          <a:lstStyle>
            <a:lvl1pPr marL="0" indent="0" algn="l">
              <a:buNone/>
              <a:defRPr sz="3000" b="1" cap="none">
                <a:latin typeface="Calibri"/>
                <a:cs typeface="Calibri"/>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E7ED6660-F740-49FA-B400-91A8A97FE713}" type="datetime1">
              <a:rPr lang="en-US"/>
              <a:pPr>
                <a:defRPr/>
              </a:pPr>
              <a:t>4/11/13</a:t>
            </a:fld>
            <a:endParaRPr lang="en-US"/>
          </a:p>
        </p:txBody>
      </p:sp>
      <p:sp>
        <p:nvSpPr>
          <p:cNvPr id="8" name="Footer Placeholder 4"/>
          <p:cNvSpPr>
            <a:spLocks noGrp="1"/>
          </p:cNvSpPr>
          <p:nvPr>
            <p:ph type="ftr" sz="quarter" idx="11"/>
          </p:nvPr>
        </p:nvSpPr>
        <p:spPr>
          <a:xfrm>
            <a:off x="685800" y="6423025"/>
            <a:ext cx="5638800"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9F1A968-BA88-4EBB-9CD3-5C4F5E653033}" type="slidenum">
              <a:rPr lang="en-US"/>
              <a:pPr>
                <a:defRPr/>
              </a:pPr>
              <a:t>‹#›</a:t>
            </a:fld>
            <a:endParaRPr lang="en-US"/>
          </a:p>
        </p:txBody>
      </p:sp>
      <p:pic>
        <p:nvPicPr>
          <p:cNvPr id="10" name="Picture 9"/>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97829" y="3193142"/>
            <a:ext cx="3145971" cy="248852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A7012D-6CB7-46D6-ADB1-A3EA31D34B70}" type="datetime1">
              <a:rPr lang="en-US"/>
              <a:pPr>
                <a:defRPr/>
              </a:pPr>
              <a:t>4/11/13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2323E-5BCB-404A-9CFB-6299CF9D3C9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2838" y="1447800"/>
            <a:ext cx="1897062" cy="4449763"/>
          </a:xfrm>
        </p:spPr>
        <p:txBody>
          <a:bodyPr vert="eaVert"/>
          <a:lstStyle>
            <a:lvl1pPr>
              <a:defRPr>
                <a:solidFill>
                  <a:srgbClr val="173157"/>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98475" y="1524000"/>
            <a:ext cx="5541963" cy="4373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7339D59-5DE7-4071-90B1-1AE5FC79827C}" type="datetime1">
              <a:rPr lang="en-US"/>
              <a:pPr>
                <a:defRPr/>
              </a:pPr>
              <a:t>4/11/13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B69049-22C7-429E-B99B-7BF60AAC1DA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11160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752600"/>
            <a:ext cx="370205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87850" y="1752600"/>
            <a:ext cx="3702050" cy="1995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87850" y="3900488"/>
            <a:ext cx="3702050" cy="199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57921E7-8783-4B2A-8E36-AD06412F894B}" type="datetime1">
              <a:rPr lang="en-US"/>
              <a:pPr>
                <a:defRPr/>
              </a:pPr>
              <a:t>4/11/13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AB74010A-63E8-4C1B-9E74-B38BFCC2D09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73157"/>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4008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26A2FDA-03CD-434D-8708-F7D5F3611D81}" type="datetime1">
              <a:rPr lang="en-US"/>
              <a:pPr>
                <a:defRPr/>
              </a:pPr>
              <a:t>4/11/13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2DFE3C-05BC-4E87-9A46-C103DAA18DA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161E49-8924-4785-BD0F-13B29BAE2C19}" type="datetime1">
              <a:rPr lang="en-US"/>
              <a:pPr>
                <a:defRPr/>
              </a:pPr>
              <a:t>4/11/13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9AC224-97EE-46A0-836B-35E76B35F0B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solidFill>
                  <a:schemeClr val="accent1">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1648A5-1847-4088-A01C-5F306DEA847A}" type="datetime1">
              <a:rPr lang="en-US"/>
              <a:pPr>
                <a:defRPr/>
              </a:pPr>
              <a:t>4/11/13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4DD8D7-09F1-43A0-B8AE-E454E597429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752600"/>
            <a:ext cx="370205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87850" y="1752600"/>
            <a:ext cx="370205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94DC97F-10CC-440D-B805-B804CE639557}" type="datetime1">
              <a:rPr lang="en-US"/>
              <a:pPr>
                <a:defRPr/>
              </a:pPr>
              <a:t>4/11/13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4991AF-D636-494D-8685-8794D3A4D76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3" descr="Coat_of_arms_of_Zambia.png"/>
          <p:cNvPicPr>
            <a:picLocks noChangeAspect="1"/>
          </p:cNvPicPr>
          <p:nvPr/>
        </p:nvPicPr>
        <p:blipFill>
          <a:blip r:embed="rId2"/>
          <a:srcRect/>
          <a:stretch>
            <a:fillRect/>
          </a:stretch>
        </p:blipFill>
        <p:spPr bwMode="auto">
          <a:xfrm>
            <a:off x="304800" y="5867400"/>
            <a:ext cx="657225" cy="7620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D9D02F44-0C5B-4D43-AE43-118C7D63A123}" type="datetime1">
              <a:rPr lang="en-US"/>
              <a:pPr>
                <a:defRPr/>
              </a:pPr>
              <a:t>4/11/13</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528786C-3585-4F5F-B6FE-1DCC77EB1B1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14600CD-487B-4750-B57E-A54AE53B449F}" type="datetime1">
              <a:rPr lang="en-US"/>
              <a:pPr>
                <a:defRPr/>
              </a:pPr>
              <a:t>4/11/13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E45FE94-B512-4B6D-9351-ED35465A5A5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56FB94-EAAA-4BCD-9ACA-6D5FB11B2EE8}" type="datetime1">
              <a:rPr lang="en-US"/>
              <a:pPr>
                <a:defRPr/>
              </a:pPr>
              <a:t>4/11/13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030195D-7880-491B-9AF3-4E47DACB3AA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524000"/>
            <a:ext cx="5111750" cy="4602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5D2790-A783-488B-A26B-9296D413FACF}" type="datetime1">
              <a:rPr lang="en-US"/>
              <a:pPr>
                <a:defRPr/>
              </a:pPr>
              <a:t>4/11/13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7E0B57-D833-4103-8BD3-433E4C138E8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73157"/>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813713-50A4-495C-93EF-56CD85E7C2F9}" type="datetime1">
              <a:rPr lang="en-US"/>
              <a:pPr>
                <a:defRPr/>
              </a:pPr>
              <a:t>4/11/13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A020A9-D96E-43A9-9735-B12F0AB4BA3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5F0F7"/>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1371600"/>
          </a:xfrm>
          <a:prstGeom prst="rect">
            <a:avLst/>
          </a:prstGeom>
          <a:solidFill>
            <a:srgbClr val="173157"/>
          </a:soli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lang="en-US">
              <a:ea typeface="ＭＳ Ｐゴシック" pitchFamily="34" charset="-128"/>
            </a:endParaRPr>
          </a:p>
        </p:txBody>
      </p:sp>
      <p:sp>
        <p:nvSpPr>
          <p:cNvPr id="1027" name="Title Placeholder 1"/>
          <p:cNvSpPr>
            <a:spLocks noGrp="1"/>
          </p:cNvSpPr>
          <p:nvPr>
            <p:ph type="title"/>
          </p:nvPr>
        </p:nvSpPr>
        <p:spPr bwMode="auto">
          <a:xfrm>
            <a:off x="498475" y="484188"/>
            <a:ext cx="8264525"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533400" y="175260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3"/>
          <p:cNvSpPr>
            <a:spLocks noGrp="1"/>
          </p:cNvSpPr>
          <p:nvPr>
            <p:ph type="dt" sz="half" idx="2"/>
          </p:nvPr>
        </p:nvSpPr>
        <p:spPr>
          <a:xfrm>
            <a:off x="6794500" y="6423025"/>
            <a:ext cx="749300" cy="365125"/>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100">
                <a:solidFill>
                  <a:srgbClr val="000000"/>
                </a:solidFill>
                <a:latin typeface="Garamond"/>
                <a:cs typeface="Garamond"/>
              </a:defRPr>
            </a:lvl1pPr>
          </a:lstStyle>
          <a:p>
            <a:pPr>
              <a:defRPr/>
            </a:pPr>
            <a:fld id="{06A4D9E6-387E-4939-A907-8B3D5EEB7FAE}" type="datetime1">
              <a:rPr lang="en-US"/>
              <a:pPr>
                <a:defRPr/>
              </a:pPr>
              <a:t>4/11/13</a:t>
            </a:fld>
            <a:endParaRPr lang="en-US"/>
          </a:p>
        </p:txBody>
      </p:sp>
      <p:sp>
        <p:nvSpPr>
          <p:cNvPr id="12" name="Footer Placeholder 4"/>
          <p:cNvSpPr>
            <a:spLocks noGrp="1"/>
          </p:cNvSpPr>
          <p:nvPr>
            <p:ph type="ftr" sz="quarter" idx="3"/>
          </p:nvPr>
        </p:nvSpPr>
        <p:spPr>
          <a:xfrm>
            <a:off x="1752600" y="6423025"/>
            <a:ext cx="4572000" cy="365125"/>
          </a:xfrm>
          <a:prstGeom prst="rect">
            <a:avLst/>
          </a:prstGeom>
        </p:spPr>
        <p:txBody>
          <a:bodyPr vert="horz" wrap="square" lIns="91440" tIns="45720" rIns="91440" bIns="45720" numCol="1" anchor="ctr" anchorCtr="0" compatLnSpc="1">
            <a:prstTxWarp prst="textNoShape">
              <a:avLst/>
            </a:prstTxWarp>
          </a:bodyPr>
          <a:lstStyle>
            <a:lvl1pPr fontAlgn="auto">
              <a:spcBef>
                <a:spcPts val="0"/>
              </a:spcBef>
              <a:spcAft>
                <a:spcPts val="0"/>
              </a:spcAft>
              <a:defRPr sz="1100">
                <a:solidFill>
                  <a:srgbClr val="000000"/>
                </a:solidFill>
                <a:latin typeface="Garamond"/>
                <a:cs typeface="Garamond"/>
              </a:defRPr>
            </a:lvl1pPr>
          </a:lstStyle>
          <a:p>
            <a:pPr>
              <a:defRPr/>
            </a:pPr>
            <a:endParaRPr lang="en-US"/>
          </a:p>
        </p:txBody>
      </p:sp>
      <p:sp>
        <p:nvSpPr>
          <p:cNvPr id="13" name="Slide Number Placeholder 5"/>
          <p:cNvSpPr>
            <a:spLocks noGrp="1"/>
          </p:cNvSpPr>
          <p:nvPr>
            <p:ph type="sldNum" sz="quarter" idx="4"/>
          </p:nvPr>
        </p:nvSpPr>
        <p:spPr>
          <a:xfrm>
            <a:off x="8305800" y="6423025"/>
            <a:ext cx="554038" cy="365125"/>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100">
                <a:latin typeface="Garamond"/>
                <a:cs typeface="Garamond"/>
              </a:defRPr>
            </a:lvl1pPr>
          </a:lstStyle>
          <a:p>
            <a:pPr>
              <a:defRPr/>
            </a:pPr>
            <a:fld id="{03746176-304E-4EE4-8E4A-556E3666EF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63" r:id="rId2"/>
    <p:sldLayoutId id="2147483664" r:id="rId3"/>
    <p:sldLayoutId id="2147483665" r:id="rId4"/>
    <p:sldLayoutId id="214748367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600" b="1">
          <a:solidFill>
            <a:schemeClr val="bg1"/>
          </a:solidFill>
          <a:latin typeface="Calibri (Headings)"/>
          <a:ea typeface="Calibri (Headings)"/>
          <a:cs typeface="Calibri (Headings)"/>
        </a:defRPr>
      </a:lvl1pPr>
      <a:lvl2pPr algn="l" rtl="0" eaLnBrk="0" fontAlgn="base" hangingPunct="0">
        <a:spcBef>
          <a:spcPct val="0"/>
        </a:spcBef>
        <a:spcAft>
          <a:spcPct val="0"/>
        </a:spcAft>
        <a:defRPr sz="3600" b="1">
          <a:solidFill>
            <a:schemeClr val="bg1"/>
          </a:solidFill>
          <a:latin typeface="Calibri (Headings)"/>
          <a:ea typeface="Calibri (Headings)"/>
          <a:cs typeface="Calibri (Headings)"/>
        </a:defRPr>
      </a:lvl2pPr>
      <a:lvl3pPr algn="l" rtl="0" eaLnBrk="0" fontAlgn="base" hangingPunct="0">
        <a:spcBef>
          <a:spcPct val="0"/>
        </a:spcBef>
        <a:spcAft>
          <a:spcPct val="0"/>
        </a:spcAft>
        <a:defRPr sz="3600" b="1">
          <a:solidFill>
            <a:schemeClr val="bg1"/>
          </a:solidFill>
          <a:latin typeface="Calibri (Headings)"/>
          <a:ea typeface="Calibri (Headings)"/>
          <a:cs typeface="Calibri (Headings)"/>
        </a:defRPr>
      </a:lvl3pPr>
      <a:lvl4pPr algn="l" rtl="0" eaLnBrk="0" fontAlgn="base" hangingPunct="0">
        <a:spcBef>
          <a:spcPct val="0"/>
        </a:spcBef>
        <a:spcAft>
          <a:spcPct val="0"/>
        </a:spcAft>
        <a:defRPr sz="3600" b="1">
          <a:solidFill>
            <a:schemeClr val="bg1"/>
          </a:solidFill>
          <a:latin typeface="Calibri (Headings)"/>
          <a:ea typeface="Calibri (Headings)"/>
          <a:cs typeface="Calibri (Headings)"/>
        </a:defRPr>
      </a:lvl4pPr>
      <a:lvl5pPr algn="l" rtl="0" eaLnBrk="0" fontAlgn="base" hangingPunct="0">
        <a:spcBef>
          <a:spcPct val="0"/>
        </a:spcBef>
        <a:spcAft>
          <a:spcPct val="0"/>
        </a:spcAft>
        <a:defRPr sz="3600" b="1">
          <a:solidFill>
            <a:schemeClr val="bg1"/>
          </a:solidFill>
          <a:latin typeface="Calibri (Headings)"/>
          <a:ea typeface="Calibri (Headings)"/>
          <a:cs typeface="Calibri (Headings)"/>
        </a:defRPr>
      </a:lvl5pPr>
      <a:lvl6pPr marL="457200" algn="l" rtl="0" eaLnBrk="1" fontAlgn="base" hangingPunct="1">
        <a:spcBef>
          <a:spcPct val="0"/>
        </a:spcBef>
        <a:spcAft>
          <a:spcPct val="0"/>
        </a:spcAft>
        <a:defRPr sz="3600">
          <a:solidFill>
            <a:schemeClr val="accent1"/>
          </a:solidFill>
          <a:latin typeface="Rockwell" pitchFamily="18" charset="0"/>
          <a:ea typeface="ＭＳ Ｐゴシック" pitchFamily="34" charset="-128"/>
        </a:defRPr>
      </a:lvl6pPr>
      <a:lvl7pPr marL="914400" algn="l" rtl="0" eaLnBrk="1" fontAlgn="base" hangingPunct="1">
        <a:spcBef>
          <a:spcPct val="0"/>
        </a:spcBef>
        <a:spcAft>
          <a:spcPct val="0"/>
        </a:spcAft>
        <a:defRPr sz="3600">
          <a:solidFill>
            <a:schemeClr val="accent1"/>
          </a:solidFill>
          <a:latin typeface="Rockwell" pitchFamily="18" charset="0"/>
          <a:ea typeface="ＭＳ Ｐゴシック" pitchFamily="34" charset="-128"/>
        </a:defRPr>
      </a:lvl7pPr>
      <a:lvl8pPr marL="1371600" algn="l" rtl="0" eaLnBrk="1" fontAlgn="base" hangingPunct="1">
        <a:spcBef>
          <a:spcPct val="0"/>
        </a:spcBef>
        <a:spcAft>
          <a:spcPct val="0"/>
        </a:spcAft>
        <a:defRPr sz="3600">
          <a:solidFill>
            <a:schemeClr val="accent1"/>
          </a:solidFill>
          <a:latin typeface="Rockwell" pitchFamily="18" charset="0"/>
          <a:ea typeface="ＭＳ Ｐゴシック" pitchFamily="34" charset="-128"/>
        </a:defRPr>
      </a:lvl8pPr>
      <a:lvl9pPr marL="1828800" algn="l" rtl="0" eaLnBrk="1" fontAlgn="base" hangingPunct="1">
        <a:spcBef>
          <a:spcPct val="0"/>
        </a:spcBef>
        <a:spcAft>
          <a:spcPct val="0"/>
        </a:spcAft>
        <a:defRPr sz="3600">
          <a:solidFill>
            <a:schemeClr val="accent1"/>
          </a:solidFill>
          <a:latin typeface="Rockwell" pitchFamily="18" charset="0"/>
          <a:ea typeface="ＭＳ Ｐゴシック" pitchFamily="34" charset="-128"/>
        </a:defRPr>
      </a:lvl9pPr>
    </p:titleStyle>
    <p:bodyStyle>
      <a:lvl1pPr marL="454025" indent="-454025" algn="l" rtl="0" eaLnBrk="0" fontAlgn="base" hangingPunct="0">
        <a:spcBef>
          <a:spcPts val="2000"/>
        </a:spcBef>
        <a:spcAft>
          <a:spcPct val="0"/>
        </a:spcAft>
        <a:buClr>
          <a:srgbClr val="083763"/>
        </a:buClr>
        <a:buSzPct val="75000"/>
        <a:buFont typeface="Wingdings" pitchFamily="2" charset="2"/>
        <a:buChar char="n"/>
        <a:defRPr sz="2400">
          <a:solidFill>
            <a:schemeClr val="tx1"/>
          </a:solidFill>
          <a:latin typeface="Calibri"/>
          <a:ea typeface="Calibri" pitchFamily="34" charset="0"/>
          <a:cs typeface="Calibri"/>
        </a:defRPr>
      </a:lvl1pPr>
      <a:lvl2pPr marL="747713" indent="-407988" algn="l" rtl="0" eaLnBrk="0" fontAlgn="base" hangingPunct="0">
        <a:spcBef>
          <a:spcPts val="600"/>
        </a:spcBef>
        <a:spcAft>
          <a:spcPct val="0"/>
        </a:spcAft>
        <a:buClr>
          <a:srgbClr val="0D0D0D"/>
        </a:buClr>
        <a:buSzPct val="90000"/>
        <a:buFont typeface="Wingdings" pitchFamily="2" charset="2"/>
        <a:buChar char="§"/>
        <a:defRPr sz="2000">
          <a:solidFill>
            <a:schemeClr val="tx1"/>
          </a:solidFill>
          <a:latin typeface="Calibri"/>
          <a:ea typeface="Calibri" pitchFamily="34" charset="0"/>
          <a:cs typeface="Calibri"/>
        </a:defRPr>
      </a:lvl2pPr>
      <a:lvl3pPr marL="1031875" indent="-465138" algn="l" rtl="0" eaLnBrk="0" fontAlgn="base" hangingPunct="0">
        <a:spcBef>
          <a:spcPts val="600"/>
        </a:spcBef>
        <a:spcAft>
          <a:spcPct val="0"/>
        </a:spcAft>
        <a:buClr>
          <a:srgbClr val="0B5395"/>
        </a:buClr>
        <a:buSzPct val="90000"/>
        <a:buFont typeface="Wingdings" pitchFamily="2" charset="2"/>
        <a:buChar char="§"/>
        <a:defRPr sz="2000">
          <a:solidFill>
            <a:schemeClr val="tx1"/>
          </a:solidFill>
          <a:latin typeface="Calibri"/>
          <a:ea typeface="Calibri" pitchFamily="34" charset="0"/>
          <a:cs typeface="Calibri"/>
        </a:defRPr>
      </a:lvl3pPr>
      <a:lvl4pPr marL="1254125" indent="-392113" algn="l" rtl="0" eaLnBrk="0" fontAlgn="base" hangingPunct="0">
        <a:spcBef>
          <a:spcPts val="600"/>
        </a:spcBef>
        <a:spcAft>
          <a:spcPct val="0"/>
        </a:spcAft>
        <a:buClr>
          <a:srgbClr val="404040"/>
        </a:buClr>
        <a:buSzPct val="90000"/>
        <a:buFont typeface="Wingdings" pitchFamily="2" charset="2"/>
        <a:buChar char="§"/>
        <a:defRPr sz="2000">
          <a:solidFill>
            <a:schemeClr val="tx1"/>
          </a:solidFill>
          <a:latin typeface="Calibri"/>
          <a:ea typeface="Calibri" pitchFamily="34" charset="0"/>
          <a:cs typeface="Calibri"/>
        </a:defRPr>
      </a:lvl4pPr>
      <a:lvl5pPr marL="1427163" indent="-282575" algn="l" rtl="0" eaLnBrk="0" fontAlgn="base" hangingPunct="0">
        <a:spcBef>
          <a:spcPts val="600"/>
        </a:spcBef>
        <a:spcAft>
          <a:spcPct val="0"/>
        </a:spcAft>
        <a:buClr>
          <a:srgbClr val="59AAF2"/>
        </a:buClr>
        <a:buSzPct val="90000"/>
        <a:buFont typeface="Wingdings" pitchFamily="2" charset="2"/>
        <a:buChar char="§"/>
        <a:defRPr sz="2000">
          <a:solidFill>
            <a:schemeClr val="tx1"/>
          </a:solidFill>
          <a:latin typeface="Calibri"/>
          <a:ea typeface="Calibri" pitchFamily="34" charset="0"/>
          <a:cs typeface="Calibri"/>
        </a:defRPr>
      </a:lvl5pPr>
      <a:lvl6pPr marL="1600200" indent="-228600" algn="l" rtl="0" eaLnBrk="1" fontAlgn="base" hangingPunct="1">
        <a:spcBef>
          <a:spcPts val="600"/>
        </a:spcBef>
        <a:spcAft>
          <a:spcPct val="0"/>
        </a:spcAft>
        <a:buClr>
          <a:schemeClr val="accent1"/>
        </a:buClr>
        <a:buSzPct val="75000"/>
        <a:buFont typeface="Wingdings" pitchFamily="2" charset="2"/>
        <a:buChar char="n"/>
        <a:defRPr sz="2000">
          <a:solidFill>
            <a:schemeClr val="tx1"/>
          </a:solidFill>
          <a:latin typeface="+mn-lt"/>
          <a:ea typeface="+mn-ea"/>
        </a:defRPr>
      </a:lvl6pPr>
      <a:lvl7pPr marL="2057400" indent="-228600" algn="l" rtl="0" eaLnBrk="1" fontAlgn="base" hangingPunct="1">
        <a:spcBef>
          <a:spcPts val="600"/>
        </a:spcBef>
        <a:spcAft>
          <a:spcPct val="0"/>
        </a:spcAft>
        <a:buClr>
          <a:schemeClr val="accent1"/>
        </a:buClr>
        <a:buSzPct val="75000"/>
        <a:buFont typeface="Wingdings" pitchFamily="2" charset="2"/>
        <a:buChar char="n"/>
        <a:defRPr sz="2000">
          <a:solidFill>
            <a:schemeClr val="tx1"/>
          </a:solidFill>
          <a:latin typeface="+mn-lt"/>
          <a:ea typeface="+mn-ea"/>
        </a:defRPr>
      </a:lvl7pPr>
      <a:lvl8pPr marL="2514600" indent="-228600" algn="l" rtl="0" eaLnBrk="1" fontAlgn="base" hangingPunct="1">
        <a:spcBef>
          <a:spcPts val="600"/>
        </a:spcBef>
        <a:spcAft>
          <a:spcPct val="0"/>
        </a:spcAft>
        <a:buClr>
          <a:schemeClr val="accent1"/>
        </a:buClr>
        <a:buSzPct val="75000"/>
        <a:buFont typeface="Wingdings" pitchFamily="2" charset="2"/>
        <a:buChar char="n"/>
        <a:defRPr sz="2000">
          <a:solidFill>
            <a:schemeClr val="tx1"/>
          </a:solidFill>
          <a:latin typeface="+mn-lt"/>
          <a:ea typeface="+mn-ea"/>
        </a:defRPr>
      </a:lvl8pPr>
      <a:lvl9pPr marL="2971800" indent="-228600" algn="l" rtl="0" eaLnBrk="1" fontAlgn="base" hangingPunct="1">
        <a:spcBef>
          <a:spcPts val="600"/>
        </a:spcBef>
        <a:spcAft>
          <a:spcPct val="0"/>
        </a:spcAft>
        <a:buClr>
          <a:schemeClr val="accent1"/>
        </a:buClr>
        <a:buSzPct val="75000"/>
        <a:buFont typeface="Wingdings" pitchFamily="2" charset="2"/>
        <a:buChar char="n"/>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3" Type="http://schemas.microsoft.com/office/2007/relationships/hdphoto" Target="../media/hdphoto1.wd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3"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560388" y="484188"/>
            <a:ext cx="8202612" cy="693737"/>
          </a:xfrm>
        </p:spPr>
        <p:txBody>
          <a:bodyPr/>
          <a:lstStyle/>
          <a:p>
            <a:pPr eaLnBrk="1" hangingPunct="1">
              <a:defRPr/>
            </a:pPr>
            <a:r>
              <a:rPr lang="en-US" sz="3600" dirty="0" smtClean="0">
                <a:effectLst>
                  <a:outerShdw blurRad="38100" dist="38100" dir="2700000" algn="tl">
                    <a:srgbClr val="000000"/>
                  </a:outerShdw>
                </a:effectLst>
                <a:latin typeface="Calibri heading"/>
                <a:ea typeface="ＭＳ Ｐゴシック"/>
                <a:cs typeface="Calibri heading"/>
              </a:rPr>
              <a:t>Adolescent HIV Care and Treatment</a:t>
            </a:r>
          </a:p>
        </p:txBody>
      </p:sp>
      <p:sp>
        <p:nvSpPr>
          <p:cNvPr id="17410" name="Subtitle 2"/>
          <p:cNvSpPr>
            <a:spLocks noGrp="1"/>
          </p:cNvSpPr>
          <p:nvPr>
            <p:ph type="subTitle" idx="1"/>
          </p:nvPr>
        </p:nvSpPr>
        <p:spPr>
          <a:xfrm>
            <a:off x="685800" y="1722438"/>
            <a:ext cx="5845629" cy="3227387"/>
          </a:xfrm>
        </p:spPr>
        <p:txBody>
          <a:bodyPr/>
          <a:lstStyle/>
          <a:p>
            <a:pPr eaLnBrk="1" hangingPunct="1"/>
            <a:r>
              <a:rPr lang="en-US" sz="3600" dirty="0" smtClean="0">
                <a:solidFill>
                  <a:srgbClr val="0B5395"/>
                </a:solidFill>
                <a:latin typeface="Calibri" pitchFamily="34" charset="0"/>
                <a:ea typeface="ＭＳ Ｐゴシック"/>
                <a:cs typeface="ＭＳ Ｐゴシック"/>
              </a:rPr>
              <a:t>Module 11:</a:t>
            </a:r>
            <a:endParaRPr lang="en-US" sz="2800" dirty="0" smtClean="0">
              <a:solidFill>
                <a:srgbClr val="0B5395"/>
              </a:solidFill>
              <a:latin typeface="Calibri" pitchFamily="34" charset="0"/>
              <a:ea typeface="ＭＳ Ｐゴシック"/>
              <a:cs typeface="ＭＳ Ｐゴシック"/>
            </a:endParaRPr>
          </a:p>
          <a:p>
            <a:pPr eaLnBrk="1" hangingPunct="1"/>
            <a:r>
              <a:rPr lang="en-US" sz="3400" dirty="0" smtClean="0">
                <a:latin typeface="Calibri" pitchFamily="34" charset="0"/>
                <a:ea typeface="ＭＳ Ｐゴシック"/>
                <a:cs typeface="ＭＳ Ｐゴシック"/>
              </a:rPr>
              <a:t>Family Planning and PMTCT Services for               Adolescents</a:t>
            </a:r>
          </a:p>
        </p:txBody>
      </p:sp>
      <p:sp>
        <p:nvSpPr>
          <p:cNvPr id="17411"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6D6380CC-B13D-4E67-A4F7-4F1FD94EE04E}" type="slidenum">
              <a:rPr lang="en-US" smtClean="0">
                <a:latin typeface="Garamond" pitchFamily="18" charset="0"/>
                <a:ea typeface="Garamond" pitchFamily="18" charset="0"/>
                <a:cs typeface="Garamond" pitchFamily="18" charset="0"/>
              </a:rPr>
              <a:pPr fontAlgn="base">
                <a:spcBef>
                  <a:spcPct val="0"/>
                </a:spcBef>
                <a:spcAft>
                  <a:spcPct val="0"/>
                </a:spcAft>
              </a:pPr>
              <a:t>1</a:t>
            </a:fld>
            <a:endParaRPr lang="en-US" smtClean="0">
              <a:latin typeface="Garamond" pitchFamily="18" charset="0"/>
              <a:ea typeface="Garamond" pitchFamily="18" charset="0"/>
              <a:cs typeface="Garamond"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bwMode="white">
          <a:xfrm>
            <a:off x="498475" y="131763"/>
            <a:ext cx="8264525" cy="1468437"/>
          </a:xfrm>
        </p:spPr>
        <p:txBody>
          <a:bodyPr/>
          <a:lstStyle/>
          <a:p>
            <a:pPr eaLnBrk="1" hangingPunct="1"/>
            <a:r>
              <a:rPr lang="en-GB" dirty="0" err="1" smtClean="0">
                <a:latin typeface="Calibri" pitchFamily="34" charset="0"/>
                <a:ea typeface="ＭＳ Ｐゴシック"/>
                <a:cs typeface="ＭＳ Ｐゴシック"/>
              </a:rPr>
              <a:t>Counseling</a:t>
            </a:r>
            <a:r>
              <a:rPr lang="en-GB" dirty="0" smtClean="0">
                <a:latin typeface="Calibri" pitchFamily="34" charset="0"/>
                <a:ea typeface="ＭＳ Ｐゴシック"/>
                <a:cs typeface="ＭＳ Ｐゴシック"/>
              </a:rPr>
              <a:t> Adolescents on the Safest Times to Have Children in the Future</a:t>
            </a:r>
            <a:endParaRPr lang="en-US" dirty="0" smtClean="0">
              <a:latin typeface="Calibri" pitchFamily="34" charset="0"/>
            </a:endParaRPr>
          </a:p>
        </p:txBody>
      </p:sp>
      <p:sp>
        <p:nvSpPr>
          <p:cNvPr id="27650" name="Content Placeholder 2"/>
          <p:cNvSpPr>
            <a:spLocks noGrp="1"/>
          </p:cNvSpPr>
          <p:nvPr>
            <p:ph idx="1"/>
          </p:nvPr>
        </p:nvSpPr>
        <p:spPr>
          <a:xfrm>
            <a:off x="533400" y="1592946"/>
            <a:ext cx="8229600" cy="4144963"/>
          </a:xfrm>
        </p:spPr>
        <p:txBody>
          <a:bodyPr/>
          <a:lstStyle/>
          <a:p>
            <a:pPr marL="0" indent="0" eaLnBrk="1" hangingPunct="1">
              <a:spcBef>
                <a:spcPts val="1000"/>
              </a:spcBef>
              <a:buNone/>
            </a:pPr>
            <a:r>
              <a:rPr lang="en-GB" b="1" dirty="0" smtClean="0">
                <a:latin typeface="Calibri" pitchFamily="34" charset="0"/>
                <a:ea typeface="ＭＳ Ｐゴシック"/>
                <a:cs typeface="ＭＳ Ｐゴシック"/>
              </a:rPr>
              <a:t>Adolescent clients may have concerns about having children in the future. </a:t>
            </a:r>
          </a:p>
          <a:p>
            <a:pPr marL="457200" indent="-457200" eaLnBrk="1" hangingPunct="1">
              <a:spcBef>
                <a:spcPts val="1000"/>
              </a:spcBef>
              <a:buFont typeface="Wingdings" pitchFamily="2" charset="2"/>
              <a:buNone/>
            </a:pPr>
            <a:r>
              <a:rPr lang="en-GB" b="1" dirty="0" smtClean="0">
                <a:solidFill>
                  <a:srgbClr val="0B5395"/>
                </a:solidFill>
                <a:latin typeface="Calibri" pitchFamily="34" charset="0"/>
                <a:ea typeface="ＭＳ Ｐゴシック"/>
                <a:cs typeface="ＭＳ Ｐゴシック"/>
              </a:rPr>
              <a:t>Advise clients that it is safest to:</a:t>
            </a:r>
          </a:p>
          <a:p>
            <a:pPr marL="457200" indent="-457200" eaLnBrk="1" hangingPunct="1">
              <a:spcBef>
                <a:spcPts val="1500"/>
              </a:spcBef>
            </a:pPr>
            <a:r>
              <a:rPr lang="en-GB" dirty="0" smtClean="0">
                <a:latin typeface="Calibri" pitchFamily="34" charset="0"/>
                <a:ea typeface="ＭＳ Ｐゴシック"/>
                <a:cs typeface="ＭＳ Ｐゴシック"/>
              </a:rPr>
              <a:t>Wait until adulthood to have children, due to the risks of adolescent pregnancy</a:t>
            </a:r>
          </a:p>
          <a:p>
            <a:pPr marL="457200" indent="-457200" eaLnBrk="1" hangingPunct="1"/>
            <a:r>
              <a:rPr lang="en-US" dirty="0" smtClean="0">
                <a:latin typeface="Calibri" pitchFamily="34" charset="0"/>
                <a:cs typeface="Calibri" pitchFamily="34" charset="0"/>
              </a:rPr>
              <a:t>Get pregnant when the woman:</a:t>
            </a:r>
          </a:p>
          <a:p>
            <a:pPr marL="798513" lvl="1" indent="-333375" eaLnBrk="1" hangingPunct="1">
              <a:spcBef>
                <a:spcPts val="1000"/>
              </a:spcBef>
            </a:pPr>
            <a:r>
              <a:rPr lang="en-US" sz="2400" dirty="0" smtClean="0">
                <a:latin typeface="Calibri" pitchFamily="34" charset="0"/>
                <a:cs typeface="Calibri" pitchFamily="34" charset="0"/>
              </a:rPr>
              <a:t>Has a CD4 count above 500</a:t>
            </a:r>
          </a:p>
          <a:p>
            <a:pPr marL="798513" lvl="1" indent="-333375" eaLnBrk="1" hangingPunct="1">
              <a:spcBef>
                <a:spcPts val="1000"/>
              </a:spcBef>
            </a:pPr>
            <a:r>
              <a:rPr lang="en-US" sz="2400" dirty="0" smtClean="0">
                <a:latin typeface="Calibri" pitchFamily="34" charset="0"/>
                <a:cs typeface="Calibri" pitchFamily="34" charset="0"/>
              </a:rPr>
              <a:t>Is healthy — she does not have any opportunistic infections (including TB) or advanced AIDS</a:t>
            </a:r>
          </a:p>
          <a:p>
            <a:pPr marL="798513" lvl="1" indent="-333375" eaLnBrk="1" hangingPunct="1">
              <a:spcBef>
                <a:spcPts val="1000"/>
              </a:spcBef>
            </a:pPr>
            <a:r>
              <a:rPr lang="en-US" sz="2400" dirty="0" smtClean="0">
                <a:latin typeface="Calibri" pitchFamily="34" charset="0"/>
                <a:cs typeface="Calibri" pitchFamily="34" charset="0"/>
              </a:rPr>
              <a:t>Is taking and adhering to her ART regimen, and her ART regimen is </a:t>
            </a:r>
            <a:r>
              <a:rPr lang="en-US" sz="2400" b="1" u="sng" dirty="0" smtClean="0">
                <a:latin typeface="Calibri" pitchFamily="34" charset="0"/>
                <a:cs typeface="Calibri" pitchFamily="34" charset="0"/>
              </a:rPr>
              <a:t>not</a:t>
            </a:r>
            <a:r>
              <a:rPr lang="en-US" sz="2400" dirty="0" smtClean="0">
                <a:latin typeface="Calibri" pitchFamily="34" charset="0"/>
                <a:cs typeface="Calibri" pitchFamily="34" charset="0"/>
              </a:rPr>
              <a:t> EFV-based </a:t>
            </a:r>
            <a:endParaRPr lang="en-ZA" sz="2400" dirty="0" smtClean="0">
              <a:latin typeface="Calibri" pitchFamily="34" charset="0"/>
              <a:ea typeface="ＭＳ Ｐゴシック"/>
              <a:cs typeface="ＭＳ Ｐゴシック"/>
            </a:endParaRPr>
          </a:p>
        </p:txBody>
      </p:sp>
      <p:sp>
        <p:nvSpPr>
          <p:cNvPr id="27651"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3EDD4DC3-4D67-4245-8379-C81B4241055D}" type="slidenum">
              <a:rPr lang="en-US" smtClean="0">
                <a:latin typeface="Garamond" pitchFamily="18" charset="0"/>
                <a:ea typeface="Garamond" pitchFamily="18" charset="0"/>
                <a:cs typeface="Garamond" pitchFamily="18" charset="0"/>
              </a:rPr>
              <a:pPr fontAlgn="base">
                <a:spcBef>
                  <a:spcPct val="0"/>
                </a:spcBef>
                <a:spcAft>
                  <a:spcPct val="0"/>
                </a:spcAft>
              </a:pPr>
              <a:t>10</a:t>
            </a:fld>
            <a:endParaRPr lang="en-US" smtClean="0">
              <a:latin typeface="Garamond" pitchFamily="18" charset="0"/>
              <a:ea typeface="Garamond" pitchFamily="18" charset="0"/>
              <a:cs typeface="Garamond"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bwMode="white">
          <a:xfrm>
            <a:off x="498475" y="131763"/>
            <a:ext cx="8645525" cy="1468437"/>
          </a:xfrm>
        </p:spPr>
        <p:txBody>
          <a:bodyPr/>
          <a:lstStyle/>
          <a:p>
            <a:pPr eaLnBrk="1" hangingPunct="1"/>
            <a:r>
              <a:rPr lang="en-GB" dirty="0" err="1" smtClean="0">
                <a:latin typeface="Calibri" pitchFamily="34" charset="0"/>
                <a:ea typeface="ＭＳ Ｐゴシック"/>
                <a:cs typeface="ＭＳ Ｐゴシック"/>
              </a:rPr>
              <a:t>Counseling</a:t>
            </a:r>
            <a:r>
              <a:rPr lang="en-GB" dirty="0" smtClean="0">
                <a:latin typeface="Calibri" pitchFamily="34" charset="0"/>
                <a:ea typeface="ＭＳ Ｐゴシック"/>
                <a:cs typeface="ＭＳ Ｐゴシック"/>
              </a:rPr>
              <a:t> Adolescents on the Safest   Times to Have Children in the Future </a:t>
            </a:r>
            <a:r>
              <a:rPr lang="en-GB" sz="1800" dirty="0" smtClean="0">
                <a:latin typeface="Calibri" pitchFamily="34" charset="0"/>
                <a:ea typeface="ＭＳ Ｐゴシック"/>
                <a:cs typeface="ＭＳ Ｐゴシック"/>
              </a:rPr>
              <a:t>(Continued)</a:t>
            </a:r>
            <a:endParaRPr lang="en-US" sz="1800" dirty="0" smtClean="0">
              <a:latin typeface="Calibri" pitchFamily="34" charset="0"/>
            </a:endParaRPr>
          </a:p>
        </p:txBody>
      </p:sp>
      <p:sp>
        <p:nvSpPr>
          <p:cNvPr id="28674" name="Content Placeholder 2"/>
          <p:cNvSpPr>
            <a:spLocks noGrp="1"/>
          </p:cNvSpPr>
          <p:nvPr>
            <p:ph idx="1"/>
          </p:nvPr>
        </p:nvSpPr>
        <p:spPr>
          <a:xfrm>
            <a:off x="533400" y="1649413"/>
            <a:ext cx="8229600" cy="4144962"/>
          </a:xfrm>
        </p:spPr>
        <p:txBody>
          <a:bodyPr/>
          <a:lstStyle/>
          <a:p>
            <a:pPr marL="457200" indent="-457200" eaLnBrk="1" hangingPunct="1">
              <a:spcBef>
                <a:spcPts val="1000"/>
              </a:spcBef>
            </a:pPr>
            <a:r>
              <a:rPr lang="en-US" dirty="0" smtClean="0">
                <a:latin typeface="Calibri" pitchFamily="34" charset="0"/>
                <a:ea typeface="ＭＳ Ｐゴシック"/>
                <a:cs typeface="ＭＳ Ｐゴシック"/>
              </a:rPr>
              <a:t>If her partner is HIV-infected, to get pregnant when he also:</a:t>
            </a:r>
          </a:p>
          <a:p>
            <a:pPr marL="798513" lvl="1" indent="-333375" eaLnBrk="1" hangingPunct="1">
              <a:spcBef>
                <a:spcPts val="1000"/>
              </a:spcBef>
            </a:pPr>
            <a:r>
              <a:rPr lang="en-US" sz="2200" dirty="0" smtClean="0">
                <a:latin typeface="Calibri" pitchFamily="34" charset="0"/>
                <a:cs typeface="Calibri" pitchFamily="34" charset="0"/>
              </a:rPr>
              <a:t>Has a CD4 count above 500</a:t>
            </a:r>
          </a:p>
          <a:p>
            <a:pPr marL="798513" lvl="1" indent="-333375" eaLnBrk="1" hangingPunct="1">
              <a:spcBef>
                <a:spcPts val="1000"/>
              </a:spcBef>
            </a:pPr>
            <a:r>
              <a:rPr lang="en-US" sz="2200" dirty="0" smtClean="0">
                <a:latin typeface="Calibri" pitchFamily="34" charset="0"/>
                <a:cs typeface="Calibri" pitchFamily="34" charset="0"/>
              </a:rPr>
              <a:t>Is healthy —he does not have any opportunistic infections (including TB) or advanced AIDS</a:t>
            </a:r>
          </a:p>
          <a:p>
            <a:pPr marL="798513" lvl="1" indent="-333375" eaLnBrk="1" hangingPunct="1">
              <a:spcBef>
                <a:spcPts val="1000"/>
              </a:spcBef>
            </a:pPr>
            <a:r>
              <a:rPr lang="en-US" sz="2200" dirty="0" smtClean="0">
                <a:latin typeface="Calibri" pitchFamily="34" charset="0"/>
                <a:cs typeface="Calibri" pitchFamily="34" charset="0"/>
              </a:rPr>
              <a:t>Is taking and adhering to his ART regimen</a:t>
            </a:r>
          </a:p>
          <a:p>
            <a:pPr marL="457200" indent="-457200" eaLnBrk="1" hangingPunct="1"/>
            <a:r>
              <a:rPr lang="en-US" dirty="0" smtClean="0">
                <a:latin typeface="Calibri" pitchFamily="34" charset="0"/>
                <a:cs typeface="Calibri" pitchFamily="34" charset="0"/>
              </a:rPr>
              <a:t>If already a mother, to wait until the child is at least 2 years old before getting pregnant again</a:t>
            </a:r>
          </a:p>
        </p:txBody>
      </p:sp>
      <p:sp>
        <p:nvSpPr>
          <p:cNvPr id="28675"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54FE8A09-7429-4AA7-B129-A97BB05C9422}" type="slidenum">
              <a:rPr lang="en-US" smtClean="0">
                <a:latin typeface="Garamond" pitchFamily="18" charset="0"/>
                <a:ea typeface="Garamond" pitchFamily="18" charset="0"/>
                <a:cs typeface="Garamond" pitchFamily="18" charset="0"/>
              </a:rPr>
              <a:pPr fontAlgn="base">
                <a:spcBef>
                  <a:spcPct val="0"/>
                </a:spcBef>
                <a:spcAft>
                  <a:spcPct val="0"/>
                </a:spcAft>
              </a:pPr>
              <a:t>11</a:t>
            </a:fld>
            <a:endParaRPr lang="en-US" smtClean="0">
              <a:latin typeface="Garamond" pitchFamily="18" charset="0"/>
              <a:ea typeface="Garamond" pitchFamily="18" charset="0"/>
              <a:cs typeface="Garamond" pitchFamily="18" charset="0"/>
            </a:endParaRPr>
          </a:p>
        </p:txBody>
      </p:sp>
      <p:sp>
        <p:nvSpPr>
          <p:cNvPr id="28676" name="Text Box 5"/>
          <p:cNvSpPr txBox="1">
            <a:spLocks noChangeArrowheads="1"/>
          </p:cNvSpPr>
          <p:nvPr/>
        </p:nvSpPr>
        <p:spPr bwMode="auto">
          <a:xfrm>
            <a:off x="609600" y="5213350"/>
            <a:ext cx="7924800" cy="831850"/>
          </a:xfrm>
          <a:prstGeom prst="rect">
            <a:avLst/>
          </a:prstGeom>
          <a:solidFill>
            <a:srgbClr val="F0EBD6"/>
          </a:solidFill>
          <a:ln w="9525">
            <a:solidFill>
              <a:schemeClr val="tx1"/>
            </a:solidFill>
            <a:miter lim="800000"/>
            <a:headEnd/>
            <a:tailEnd/>
          </a:ln>
        </p:spPr>
        <p:txBody>
          <a:bodyPr>
            <a:spAutoFit/>
          </a:bodyPr>
          <a:lstStyle/>
          <a:p>
            <a:pPr algn="ctr">
              <a:spcBef>
                <a:spcPct val="50000"/>
              </a:spcBef>
            </a:pPr>
            <a:r>
              <a:rPr lang="en-GB" sz="2400" dirty="0">
                <a:latin typeface="Calibri" pitchFamily="34" charset="0"/>
              </a:rPr>
              <a:t>It is important for ALHIV to know the facts about pregnancy and </a:t>
            </a:r>
            <a:r>
              <a:rPr lang="en-GB" sz="2400" dirty="0" smtClean="0">
                <a:latin typeface="Calibri" pitchFamily="34" charset="0"/>
              </a:rPr>
              <a:t>PMTCT </a:t>
            </a:r>
            <a:r>
              <a:rPr lang="en-GB" sz="2400" b="1" u="sng" dirty="0">
                <a:latin typeface="Calibri" pitchFamily="34" charset="0"/>
              </a:rPr>
              <a:t>before</a:t>
            </a:r>
            <a:r>
              <a:rPr lang="en-GB" sz="2400" dirty="0">
                <a:latin typeface="Calibri" pitchFamily="34" charset="0"/>
              </a:rPr>
              <a:t> they become </a:t>
            </a:r>
            <a:r>
              <a:rPr lang="en-GB" sz="2400" dirty="0" smtClean="0">
                <a:latin typeface="Calibri" pitchFamily="34" charset="0"/>
              </a:rPr>
              <a:t>pregnant</a:t>
            </a:r>
            <a:r>
              <a:rPr lang="en-US" sz="2400" dirty="0" smtClean="0">
                <a:latin typeface="Calibri" pitchFamily="34" charset="0"/>
              </a:rPr>
              <a:t>.</a:t>
            </a:r>
            <a:endParaRPr lang="en-ZA" sz="2400" dirty="0">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dirty="0" smtClean="0"/>
              <a:t>EFV and Pregnancy</a:t>
            </a:r>
            <a:endParaRPr lang="en-US" dirty="0"/>
          </a:p>
        </p:txBody>
      </p:sp>
      <p:sp>
        <p:nvSpPr>
          <p:cNvPr id="3" name="Content Placeholder 2"/>
          <p:cNvSpPr>
            <a:spLocks noGrp="1"/>
          </p:cNvSpPr>
          <p:nvPr>
            <p:ph idx="1"/>
          </p:nvPr>
        </p:nvSpPr>
        <p:spPr>
          <a:xfrm>
            <a:off x="533400" y="1665516"/>
            <a:ext cx="8229600" cy="4144963"/>
          </a:xfrm>
        </p:spPr>
        <p:txBody>
          <a:bodyPr/>
          <a:lstStyle/>
          <a:p>
            <a:r>
              <a:rPr lang="en-US" dirty="0" smtClean="0"/>
              <a:t>Because of the </a:t>
            </a:r>
            <a:r>
              <a:rPr lang="en-US" dirty="0"/>
              <a:t>theoretical risk of EFV causing neural tube defects</a:t>
            </a:r>
            <a:r>
              <a:rPr lang="en-US" dirty="0" smtClean="0"/>
              <a:t>:</a:t>
            </a:r>
          </a:p>
          <a:p>
            <a:pPr marL="855663" lvl="1" indent="-390525">
              <a:spcBef>
                <a:spcPts val="1000"/>
              </a:spcBef>
            </a:pPr>
            <a:r>
              <a:rPr lang="en-US" sz="2100" dirty="0" smtClean="0"/>
              <a:t>Women at risk of conception or women for whom contraception is not ensured should be given an ART regimen that does </a:t>
            </a:r>
            <a:r>
              <a:rPr lang="en-US" sz="2100" b="1" u="sng" dirty="0" smtClean="0"/>
              <a:t>not</a:t>
            </a:r>
            <a:r>
              <a:rPr lang="en-US" sz="2100" dirty="0" smtClean="0"/>
              <a:t> include EFV.</a:t>
            </a:r>
          </a:p>
          <a:p>
            <a:pPr marL="855663" lvl="1" indent="-390525">
              <a:spcBef>
                <a:spcPts val="1000"/>
              </a:spcBef>
            </a:pPr>
            <a:r>
              <a:rPr lang="en-US" sz="2100" dirty="0" smtClean="0"/>
              <a:t>EFV should </a:t>
            </a:r>
            <a:r>
              <a:rPr lang="en-US" sz="2100" b="1" u="sng" dirty="0" smtClean="0"/>
              <a:t>not</a:t>
            </a:r>
            <a:r>
              <a:rPr lang="en-US" sz="2100" dirty="0" smtClean="0"/>
              <a:t> be initiated in the first trimester of pregnancy, but it may be initiated in the second or third trimester.</a:t>
            </a:r>
          </a:p>
          <a:p>
            <a:pPr marL="855663" lvl="1" indent="-390525">
              <a:spcBef>
                <a:spcPts val="1000"/>
              </a:spcBef>
            </a:pPr>
            <a:r>
              <a:rPr lang="en-US" sz="2100" dirty="0" smtClean="0"/>
              <a:t>If a woman on an ART regimen containing EFV is diagnosed as pregnant </a:t>
            </a:r>
            <a:r>
              <a:rPr lang="en-US" sz="2100" u="sng" dirty="0" smtClean="0"/>
              <a:t>before 28 days of gestation</a:t>
            </a:r>
            <a:r>
              <a:rPr lang="en-US" sz="2100" dirty="0" smtClean="0"/>
              <a:t>, EFV should be stopped and substituted with NVP or a PI. If a woman is diagnosed as pregnant </a:t>
            </a:r>
            <a:r>
              <a:rPr lang="en-US" sz="2100" u="sng" dirty="0" smtClean="0"/>
              <a:t>after 28 days of gestation</a:t>
            </a:r>
            <a:r>
              <a:rPr lang="en-US" sz="2100" dirty="0" smtClean="0"/>
              <a:t>, EFV should be continued.</a:t>
            </a:r>
          </a:p>
          <a:p>
            <a:pPr marL="855663" lvl="1" indent="-390525">
              <a:spcBef>
                <a:spcPts val="1000"/>
              </a:spcBef>
            </a:pPr>
            <a:r>
              <a:rPr lang="en-US" sz="2100" dirty="0" smtClean="0"/>
              <a:t>There is no indication for termination of pregnancy in women exposed to EFV in the first trimester of pregnancy.</a:t>
            </a:r>
          </a:p>
          <a:p>
            <a:endParaRPr lang="en-US" dirty="0"/>
          </a:p>
        </p:txBody>
      </p:sp>
      <p:sp>
        <p:nvSpPr>
          <p:cNvPr id="4" name="Slide Number Placeholder 3"/>
          <p:cNvSpPr>
            <a:spLocks noGrp="1"/>
          </p:cNvSpPr>
          <p:nvPr>
            <p:ph type="sldNum" sz="quarter" idx="12"/>
          </p:nvPr>
        </p:nvSpPr>
        <p:spPr/>
        <p:txBody>
          <a:bodyPr/>
          <a:lstStyle/>
          <a:p>
            <a:pPr>
              <a:defRPr/>
            </a:pPr>
            <a:fld id="{369AC224-97EE-46A0-836B-35E76B35F0B5}" type="slidenum">
              <a:rPr lang="en-US" smtClean="0"/>
              <a:pPr>
                <a:defRPr/>
              </a:pPr>
              <a:t>12</a:t>
            </a:fld>
            <a:endParaRPr lang="en-US"/>
          </a:p>
        </p:txBody>
      </p:sp>
    </p:spTree>
    <p:extLst>
      <p:ext uri="{BB962C8B-B14F-4D97-AF65-F5344CB8AC3E}">
        <p14:creationId xmlns:p14="http://schemas.microsoft.com/office/powerpoint/2010/main" val="29487619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p:cNvSpPr>
            <a:spLocks noGrp="1"/>
          </p:cNvSpPr>
          <p:nvPr>
            <p:ph idx="1"/>
          </p:nvPr>
        </p:nvSpPr>
        <p:spPr/>
        <p:txBody>
          <a:bodyPr/>
          <a:lstStyle/>
          <a:p>
            <a:pPr lvl="0" eaLnBrk="1" hangingPunct="1"/>
            <a:r>
              <a:rPr lang="en-US" i="1" dirty="0">
                <a:solidFill>
                  <a:srgbClr val="0B5395"/>
                </a:solidFill>
                <a:latin typeface="Calibri" pitchFamily="34" charset="0"/>
                <a:ea typeface="ＭＳ Ｐゴシック"/>
                <a:cs typeface="ＭＳ Ｐゴシック"/>
              </a:rPr>
              <a:t>Where you work, are adolescents provided with counseling on family planning and contraception</a:t>
            </a:r>
            <a:r>
              <a:rPr lang="en-US" i="1" dirty="0" smtClean="0">
                <a:solidFill>
                  <a:srgbClr val="0B5395"/>
                </a:solidFill>
                <a:latin typeface="Calibri" pitchFamily="34" charset="0"/>
                <a:ea typeface="ＭＳ Ｐゴシック"/>
                <a:cs typeface="ＭＳ Ｐゴシック"/>
              </a:rPr>
              <a:t>? Why or why not?</a:t>
            </a:r>
          </a:p>
          <a:p>
            <a:pPr eaLnBrk="1" hangingPunct="1">
              <a:buFont typeface="Wingdings" pitchFamily="2" charset="2"/>
              <a:buNone/>
            </a:pPr>
            <a:endParaRPr lang="en-US" sz="2800" dirty="0" smtClean="0">
              <a:solidFill>
                <a:srgbClr val="0F6FC6"/>
              </a:solidFill>
              <a:latin typeface="Calibri" pitchFamily="34" charset="0"/>
              <a:cs typeface="Calibri" pitchFamily="34" charset="0"/>
            </a:endParaRPr>
          </a:p>
        </p:txBody>
      </p:sp>
      <p:sp>
        <p:nvSpPr>
          <p:cNvPr id="29698"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CFCB8037-9B3C-49CD-A85E-CA4BE293EA79}" type="slidenum">
              <a:rPr lang="en-US" smtClean="0">
                <a:latin typeface="Garamond" pitchFamily="18" charset="0"/>
                <a:ea typeface="Garamond" pitchFamily="18" charset="0"/>
                <a:cs typeface="Garamond" pitchFamily="18" charset="0"/>
              </a:rPr>
              <a:pPr fontAlgn="base">
                <a:spcBef>
                  <a:spcPct val="0"/>
                </a:spcBef>
                <a:spcAft>
                  <a:spcPct val="0"/>
                </a:spcAft>
              </a:pPr>
              <a:t>13</a:t>
            </a:fld>
            <a:endParaRPr lang="en-US" smtClean="0">
              <a:latin typeface="Garamond" pitchFamily="18" charset="0"/>
              <a:ea typeface="Garamond" pitchFamily="18" charset="0"/>
              <a:cs typeface="Garamond" pitchFamily="18" charset="0"/>
            </a:endParaRPr>
          </a:p>
        </p:txBody>
      </p:sp>
      <p:sp>
        <p:nvSpPr>
          <p:cNvPr id="29699" name="Title 1"/>
          <p:cNvSpPr>
            <a:spLocks noGrp="1"/>
          </p:cNvSpPr>
          <p:nvPr>
            <p:ph type="title"/>
          </p:nvPr>
        </p:nvSpPr>
        <p:spPr bwMode="white"/>
        <p:txBody>
          <a:bodyPr/>
          <a:lstStyle/>
          <a:p>
            <a:pPr eaLnBrk="1" hangingPunct="1"/>
            <a:r>
              <a:rPr lang="en-US" dirty="0" smtClean="0"/>
              <a:t>Discussion Questions </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760186" y="2806557"/>
            <a:ext cx="2066472" cy="3389407"/>
          </a:xfrm>
          <a:prstGeom prst="rect">
            <a:avLst/>
          </a:prstGeom>
          <a:noFill/>
          <a:ln>
            <a:noFill/>
          </a:ln>
        </p:spPr>
      </p:pic>
      <p:sp>
        <p:nvSpPr>
          <p:cNvPr id="6" name="Text Box 5"/>
          <p:cNvSpPr txBox="1">
            <a:spLocks noChangeArrowheads="1"/>
          </p:cNvSpPr>
          <p:nvPr/>
        </p:nvSpPr>
        <p:spPr bwMode="auto">
          <a:xfrm>
            <a:off x="3585028" y="3367314"/>
            <a:ext cx="4383314" cy="1938992"/>
          </a:xfrm>
          <a:prstGeom prst="rect">
            <a:avLst/>
          </a:prstGeom>
          <a:solidFill>
            <a:srgbClr val="F0EBD6"/>
          </a:solidFill>
          <a:ln w="9525">
            <a:solidFill>
              <a:schemeClr val="tx1"/>
            </a:solidFill>
            <a:miter lim="800000"/>
            <a:headEnd/>
            <a:tailEnd/>
          </a:ln>
        </p:spPr>
        <p:txBody>
          <a:bodyPr wrap="square">
            <a:spAutoFit/>
          </a:bodyPr>
          <a:lstStyle/>
          <a:p>
            <a:pPr algn="ctr">
              <a:spcBef>
                <a:spcPct val="50000"/>
              </a:spcBef>
            </a:pPr>
            <a:r>
              <a:rPr lang="en-US" sz="2400" dirty="0" smtClean="0">
                <a:latin typeface="Calibri" pitchFamily="34" charset="0"/>
              </a:rPr>
              <a:t>Remember, it is important to provide </a:t>
            </a:r>
            <a:r>
              <a:rPr lang="en-US" sz="2400" b="1" dirty="0" smtClean="0">
                <a:latin typeface="Calibri" pitchFamily="34" charset="0"/>
              </a:rPr>
              <a:t>"one-stop shopping" </a:t>
            </a:r>
            <a:r>
              <a:rPr lang="en-US" sz="2400" dirty="0" smtClean="0">
                <a:latin typeface="Calibri" pitchFamily="34" charset="0"/>
              </a:rPr>
              <a:t>for adolescent clients. This includes contraceptive counseling and methods.</a:t>
            </a:r>
            <a:endParaRPr lang="en-ZA" sz="2400" dirty="0">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p:cNvSpPr>
            <a:spLocks noGrp="1"/>
          </p:cNvSpPr>
          <p:nvPr>
            <p:ph idx="1"/>
          </p:nvPr>
        </p:nvSpPr>
        <p:spPr>
          <a:xfrm>
            <a:off x="533400" y="1651002"/>
            <a:ext cx="8229600" cy="4144963"/>
          </a:xfrm>
        </p:spPr>
        <p:txBody>
          <a:bodyPr/>
          <a:lstStyle/>
          <a:p>
            <a:pPr eaLnBrk="1" hangingPunct="1"/>
            <a:r>
              <a:rPr lang="en-US" i="1" dirty="0" smtClean="0">
                <a:solidFill>
                  <a:srgbClr val="0B5395"/>
                </a:solidFill>
                <a:latin typeface="Calibri" pitchFamily="34" charset="0"/>
                <a:ea typeface="ＭＳ Ｐゴシック"/>
                <a:cs typeface="ＭＳ Ｐゴシック"/>
              </a:rPr>
              <a:t>What </a:t>
            </a:r>
            <a:r>
              <a:rPr lang="en-US" i="1" dirty="0">
                <a:solidFill>
                  <a:srgbClr val="0B5395"/>
                </a:solidFill>
                <a:latin typeface="Calibri" pitchFamily="34" charset="0"/>
                <a:ea typeface="ＭＳ Ｐゴシック"/>
                <a:cs typeface="ＭＳ Ｐゴシック"/>
              </a:rPr>
              <a:t>do you ask clients to initiate the discussion about contraception?</a:t>
            </a:r>
          </a:p>
          <a:p>
            <a:pPr eaLnBrk="1" hangingPunct="1"/>
            <a:r>
              <a:rPr lang="en-US" i="1" dirty="0">
                <a:solidFill>
                  <a:srgbClr val="0B5395"/>
                </a:solidFill>
                <a:latin typeface="Calibri" pitchFamily="34" charset="0"/>
                <a:ea typeface="ＭＳ Ｐゴシック"/>
                <a:cs typeface="ＭＳ Ｐゴシック"/>
              </a:rPr>
              <a:t>What do you ask next?</a:t>
            </a:r>
          </a:p>
          <a:p>
            <a:pPr eaLnBrk="1" hangingPunct="1"/>
            <a:r>
              <a:rPr lang="en-US" i="1" dirty="0">
                <a:solidFill>
                  <a:srgbClr val="0B5395"/>
                </a:solidFill>
                <a:latin typeface="Calibri" pitchFamily="34" charset="0"/>
                <a:ea typeface="ＭＳ Ｐゴシック"/>
                <a:cs typeface="ＭＳ Ｐゴシック"/>
              </a:rPr>
              <a:t>How often do you screen for </a:t>
            </a:r>
            <a:r>
              <a:rPr lang="en-US" i="1" dirty="0" smtClean="0">
                <a:solidFill>
                  <a:srgbClr val="0B5395"/>
                </a:solidFill>
                <a:latin typeface="Calibri" pitchFamily="34" charset="0"/>
                <a:ea typeface="ＭＳ Ｐゴシック"/>
                <a:cs typeface="ＭＳ Ｐゴシック"/>
              </a:rPr>
              <a:t>                                                            pregnancy </a:t>
            </a:r>
            <a:r>
              <a:rPr lang="en-US" i="1" dirty="0">
                <a:solidFill>
                  <a:srgbClr val="0B5395"/>
                </a:solidFill>
                <a:latin typeface="Calibri" pitchFamily="34" charset="0"/>
                <a:ea typeface="ＭＳ Ｐゴシック"/>
                <a:cs typeface="ＭＳ Ｐゴシック"/>
              </a:rPr>
              <a:t>status and </a:t>
            </a:r>
            <a:r>
              <a:rPr lang="en-US" i="1" dirty="0" smtClean="0">
                <a:solidFill>
                  <a:srgbClr val="0B5395"/>
                </a:solidFill>
                <a:latin typeface="Calibri" pitchFamily="34" charset="0"/>
                <a:ea typeface="ＭＳ Ｐゴシック"/>
                <a:cs typeface="ＭＳ Ｐゴシック"/>
              </a:rPr>
              <a:t>                                                              family </a:t>
            </a:r>
            <a:r>
              <a:rPr lang="en-US" i="1" dirty="0">
                <a:solidFill>
                  <a:srgbClr val="0B5395"/>
                </a:solidFill>
                <a:latin typeface="Calibri" pitchFamily="34" charset="0"/>
                <a:ea typeface="ＭＳ Ｐゴシック"/>
                <a:cs typeface="ＭＳ Ｐゴシック"/>
              </a:rPr>
              <a:t>planning intentions</a:t>
            </a:r>
            <a:r>
              <a:rPr lang="en-US" i="1" dirty="0" smtClean="0">
                <a:solidFill>
                  <a:srgbClr val="0B5395"/>
                </a:solidFill>
                <a:latin typeface="Calibri" pitchFamily="34" charset="0"/>
                <a:ea typeface="ＭＳ Ｐゴシック"/>
                <a:cs typeface="ＭＳ Ｐゴシック"/>
              </a:rPr>
              <a:t>?</a:t>
            </a:r>
          </a:p>
          <a:p>
            <a:pPr eaLnBrk="1" hangingPunct="1">
              <a:buNone/>
            </a:pPr>
            <a:endParaRPr lang="en-US" i="1" dirty="0">
              <a:solidFill>
                <a:srgbClr val="0B5395"/>
              </a:solidFill>
              <a:latin typeface="Calibri" pitchFamily="34" charset="0"/>
              <a:ea typeface="ＭＳ Ｐゴシック"/>
              <a:cs typeface="ＭＳ Ｐゴシック"/>
            </a:endParaRPr>
          </a:p>
          <a:p>
            <a:pPr lvl="0" eaLnBrk="1" hangingPunct="1"/>
            <a:endParaRPr lang="en-US" i="1" dirty="0" smtClean="0">
              <a:solidFill>
                <a:srgbClr val="0B5395"/>
              </a:solidFill>
              <a:latin typeface="Calibri" pitchFamily="34" charset="0"/>
              <a:ea typeface="ＭＳ Ｐゴシック"/>
              <a:cs typeface="ＭＳ Ｐゴシック"/>
            </a:endParaRPr>
          </a:p>
          <a:p>
            <a:pPr eaLnBrk="1" hangingPunct="1">
              <a:buFont typeface="Wingdings" pitchFamily="2" charset="2"/>
              <a:buNone/>
            </a:pPr>
            <a:endParaRPr lang="en-US" sz="2800" dirty="0" smtClean="0">
              <a:solidFill>
                <a:srgbClr val="0F6FC6"/>
              </a:solidFill>
              <a:latin typeface="Calibri" pitchFamily="34" charset="0"/>
              <a:cs typeface="Calibri" pitchFamily="34" charset="0"/>
            </a:endParaRPr>
          </a:p>
        </p:txBody>
      </p:sp>
      <p:sp>
        <p:nvSpPr>
          <p:cNvPr id="29698"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CFCB8037-9B3C-49CD-A85E-CA4BE293EA79}" type="slidenum">
              <a:rPr lang="en-US" smtClean="0">
                <a:latin typeface="Garamond" pitchFamily="18" charset="0"/>
                <a:ea typeface="Garamond" pitchFamily="18" charset="0"/>
                <a:cs typeface="Garamond" pitchFamily="18" charset="0"/>
              </a:rPr>
              <a:pPr fontAlgn="base">
                <a:spcBef>
                  <a:spcPct val="0"/>
                </a:spcBef>
                <a:spcAft>
                  <a:spcPct val="0"/>
                </a:spcAft>
              </a:pPr>
              <a:t>14</a:t>
            </a:fld>
            <a:endParaRPr lang="en-US" smtClean="0">
              <a:latin typeface="Garamond" pitchFamily="18" charset="0"/>
              <a:ea typeface="Garamond" pitchFamily="18" charset="0"/>
              <a:cs typeface="Garamond" pitchFamily="18" charset="0"/>
            </a:endParaRPr>
          </a:p>
        </p:txBody>
      </p:sp>
      <p:sp>
        <p:nvSpPr>
          <p:cNvPr id="29699" name="Title 1"/>
          <p:cNvSpPr>
            <a:spLocks noGrp="1"/>
          </p:cNvSpPr>
          <p:nvPr>
            <p:ph type="title"/>
          </p:nvPr>
        </p:nvSpPr>
        <p:spPr bwMode="white"/>
        <p:txBody>
          <a:bodyPr/>
          <a:lstStyle/>
          <a:p>
            <a:pPr eaLnBrk="1" hangingPunct="1"/>
            <a:r>
              <a:rPr lang="en-US" dirty="0" smtClean="0"/>
              <a:t>Discussion Questions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982373" y="2804976"/>
            <a:ext cx="3780627" cy="3438434"/>
          </a:xfrm>
          <a:prstGeom prst="rect">
            <a:avLst/>
          </a:prstGeom>
          <a:noFill/>
          <a:ln>
            <a:noFill/>
          </a:ln>
          <a:effectLst>
            <a:softEdge rad="31750"/>
          </a:effectLst>
        </p:spPr>
      </p:pic>
    </p:spTree>
    <p:extLst>
      <p:ext uri="{BB962C8B-B14F-4D97-AF65-F5344CB8AC3E}">
        <p14:creationId xmlns:p14="http://schemas.microsoft.com/office/powerpoint/2010/main" val="2685130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bwMode="white">
          <a:xfrm>
            <a:off x="498475" y="171450"/>
            <a:ext cx="8264525" cy="1428750"/>
          </a:xfrm>
        </p:spPr>
        <p:txBody>
          <a:bodyPr/>
          <a:lstStyle/>
          <a:p>
            <a:pPr eaLnBrk="1" hangingPunct="1"/>
            <a:r>
              <a:rPr lang="en-GB" dirty="0" smtClean="0">
                <a:latin typeface="Calibri heading"/>
                <a:ea typeface="ＭＳ Ｐゴシック"/>
                <a:cs typeface="ＭＳ Ｐゴシック"/>
              </a:rPr>
              <a:t>Common Contraceptive Issues for Adolescents</a:t>
            </a:r>
            <a:endParaRPr lang="en-US" sz="1800" dirty="0" smtClean="0">
              <a:latin typeface="Calibri heading"/>
            </a:endParaRPr>
          </a:p>
        </p:txBody>
      </p:sp>
      <p:sp>
        <p:nvSpPr>
          <p:cNvPr id="3" name="Content Placeholder 2"/>
          <p:cNvSpPr>
            <a:spLocks noGrp="1"/>
          </p:cNvSpPr>
          <p:nvPr>
            <p:ph idx="1"/>
          </p:nvPr>
        </p:nvSpPr>
        <p:spPr/>
        <p:txBody>
          <a:bodyPr/>
          <a:lstStyle/>
          <a:p>
            <a:pPr marL="457200" indent="-457200" eaLnBrk="1" hangingPunct="1">
              <a:spcBef>
                <a:spcPts val="1000"/>
              </a:spcBef>
              <a:buFont typeface="Wingdings" charset="0"/>
              <a:buChar char="n"/>
              <a:defRPr/>
            </a:pPr>
            <a:r>
              <a:rPr lang="en-US" dirty="0" smtClean="0">
                <a:latin typeface="+mn-lt"/>
                <a:ea typeface="ＭＳ Ｐゴシック" charset="0"/>
                <a:cs typeface="ＭＳ Ｐゴシック" charset="0"/>
              </a:rPr>
              <a:t>Key </a:t>
            </a:r>
            <a:r>
              <a:rPr lang="en-US" dirty="0">
                <a:latin typeface="+mn-lt"/>
                <a:ea typeface="ＭＳ Ｐゴシック" charset="0"/>
                <a:cs typeface="ＭＳ Ｐゴシック" charset="0"/>
              </a:rPr>
              <a:t>screening questions </a:t>
            </a:r>
            <a:r>
              <a:rPr lang="en-US" dirty="0" smtClean="0">
                <a:latin typeface="+mn-lt"/>
                <a:ea typeface="ＭＳ Ｐゴシック" charset="0"/>
                <a:cs typeface="ＭＳ Ｐゴシック" charset="0"/>
              </a:rPr>
              <a:t>for family </a:t>
            </a:r>
            <a:r>
              <a:rPr lang="en-US" dirty="0">
                <a:latin typeface="+mn-lt"/>
                <a:ea typeface="ＭＳ Ｐゴシック" charset="0"/>
                <a:cs typeface="ＭＳ Ｐゴシック" charset="0"/>
              </a:rPr>
              <a:t>planning</a:t>
            </a:r>
            <a:r>
              <a:rPr lang="en-US" dirty="0" smtClean="0">
                <a:latin typeface="+mn-lt"/>
                <a:ea typeface="ＭＳ Ｐゴシック" charset="0"/>
                <a:cs typeface="ＭＳ Ｐゴシック" charset="0"/>
              </a:rPr>
              <a:t> counseling sessions are included in </a:t>
            </a:r>
            <a:r>
              <a:rPr lang="en-US" i="1" dirty="0" smtClean="0">
                <a:latin typeface="+mn-lt"/>
                <a:ea typeface="ＭＳ Ｐゴシック" charset="0"/>
                <a:cs typeface="ＭＳ Ｐゴシック" charset="0"/>
              </a:rPr>
              <a:t>Appendix </a:t>
            </a:r>
            <a:r>
              <a:rPr lang="en-US" i="1" dirty="0">
                <a:latin typeface="+mn-lt"/>
                <a:ea typeface="ＭＳ Ｐゴシック" charset="0"/>
                <a:cs typeface="ＭＳ Ｐゴシック" charset="0"/>
              </a:rPr>
              <a:t>11A:</a:t>
            </a:r>
            <a:r>
              <a:rPr lang="en-US" i="1" dirty="0" smtClean="0">
                <a:latin typeface="+mn-lt"/>
                <a:ea typeface="ＭＳ Ｐゴシック" charset="0"/>
                <a:cs typeface="ＭＳ Ｐゴシック" charset="0"/>
              </a:rPr>
              <a:t> Family </a:t>
            </a:r>
            <a:r>
              <a:rPr lang="en-US" i="1" dirty="0">
                <a:latin typeface="+mn-lt"/>
                <a:ea typeface="ＭＳ Ｐゴシック" charset="0"/>
                <a:cs typeface="ＭＳ Ｐゴシック" charset="0"/>
              </a:rPr>
              <a:t>Planning</a:t>
            </a:r>
            <a:r>
              <a:rPr lang="en-US" i="1" dirty="0" smtClean="0">
                <a:latin typeface="+mn-lt"/>
                <a:ea typeface="ＭＳ Ｐゴシック" charset="0"/>
                <a:cs typeface="ＭＳ Ｐゴシック" charset="0"/>
              </a:rPr>
              <a:t> Screening </a:t>
            </a:r>
            <a:r>
              <a:rPr lang="en-US" i="1" dirty="0">
                <a:latin typeface="+mn-lt"/>
                <a:ea typeface="ＭＳ Ｐゴシック" charset="0"/>
                <a:cs typeface="ＭＳ Ｐゴシック" charset="0"/>
              </a:rPr>
              <a:t>Questions </a:t>
            </a:r>
            <a:r>
              <a:rPr lang="en-US" i="1" dirty="0" smtClean="0">
                <a:latin typeface="+mn-lt"/>
                <a:ea typeface="ＭＳ Ｐゴシック" charset="0"/>
                <a:cs typeface="ＭＳ Ｐゴシック" charset="0"/>
              </a:rPr>
              <a:t>and </a:t>
            </a:r>
            <a:r>
              <a:rPr lang="en-US" i="1" dirty="0">
                <a:latin typeface="+mn-lt"/>
                <a:ea typeface="ＭＳ Ｐゴシック" charset="0"/>
                <a:cs typeface="ＭＳ Ｐゴシック" charset="0"/>
              </a:rPr>
              <a:t>Counseling </a:t>
            </a:r>
            <a:r>
              <a:rPr lang="en-US" i="1" dirty="0" smtClean="0">
                <a:latin typeface="+mn-lt"/>
                <a:ea typeface="ＭＳ Ｐゴシック" charset="0"/>
                <a:cs typeface="ＭＳ Ｐゴシック" charset="0"/>
              </a:rPr>
              <a:t>Points.</a:t>
            </a:r>
            <a:endParaRPr lang="en-US" i="1" dirty="0">
              <a:latin typeface="+mn-lt"/>
              <a:ea typeface="ＭＳ Ｐゴシック" charset="0"/>
              <a:cs typeface="ＭＳ Ｐゴシック" charset="0"/>
            </a:endParaRPr>
          </a:p>
        </p:txBody>
      </p:sp>
      <p:sp>
        <p:nvSpPr>
          <p:cNvPr id="30723"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759B373D-D5BF-4081-9BD7-C6791CDFBB3D}" type="slidenum">
              <a:rPr lang="en-US" smtClean="0">
                <a:latin typeface="Garamond" pitchFamily="18" charset="0"/>
                <a:ea typeface="Garamond" pitchFamily="18" charset="0"/>
                <a:cs typeface="Garamond" pitchFamily="18" charset="0"/>
              </a:rPr>
              <a:pPr fontAlgn="base">
                <a:spcBef>
                  <a:spcPct val="0"/>
                </a:spcBef>
                <a:spcAft>
                  <a:spcPct val="0"/>
                </a:spcAft>
              </a:pPr>
              <a:t>15</a:t>
            </a:fld>
            <a:endParaRPr lang="en-US" smtClean="0">
              <a:latin typeface="Garamond" pitchFamily="18" charset="0"/>
              <a:ea typeface="Garamond" pitchFamily="18" charset="0"/>
              <a:cs typeface="Garamond" pitchFamily="18"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bwMode="auto">
          <a:xfrm>
            <a:off x="1849639" y="3158999"/>
            <a:ext cx="5680351" cy="3220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bwMode="white">
          <a:xfrm>
            <a:off x="498475" y="171450"/>
            <a:ext cx="8264525" cy="1428750"/>
          </a:xfrm>
        </p:spPr>
        <p:txBody>
          <a:bodyPr/>
          <a:lstStyle/>
          <a:p>
            <a:pPr eaLnBrk="1" hangingPunct="1"/>
            <a:r>
              <a:rPr lang="en-GB" dirty="0" smtClean="0">
                <a:latin typeface="Calibri heading"/>
                <a:ea typeface="ＭＳ Ｐゴシック"/>
                <a:cs typeface="ＭＳ Ｐゴシック"/>
              </a:rPr>
              <a:t>Common Contraceptive Issues for Adolescents </a:t>
            </a:r>
            <a:r>
              <a:rPr lang="en-US" sz="1800" dirty="0" smtClean="0"/>
              <a:t>(Continued)</a:t>
            </a:r>
            <a:endParaRPr lang="en-US" sz="1800" dirty="0" smtClean="0">
              <a:latin typeface="Calibri heading"/>
            </a:endParaRPr>
          </a:p>
        </p:txBody>
      </p:sp>
      <p:sp>
        <p:nvSpPr>
          <p:cNvPr id="32770" name="Content Placeholder 2"/>
          <p:cNvSpPr>
            <a:spLocks noGrp="1"/>
          </p:cNvSpPr>
          <p:nvPr>
            <p:ph idx="1"/>
          </p:nvPr>
        </p:nvSpPr>
        <p:spPr/>
        <p:txBody>
          <a:bodyPr/>
          <a:lstStyle/>
          <a:p>
            <a:pPr marL="457200" indent="-457200" eaLnBrk="1" hangingPunct="1">
              <a:spcBef>
                <a:spcPts val="1000"/>
              </a:spcBef>
            </a:pPr>
            <a:r>
              <a:rPr lang="en-GB" dirty="0" smtClean="0">
                <a:latin typeface="Calibri" pitchFamily="34" charset="0"/>
                <a:ea typeface="ＭＳ Ｐゴシック"/>
                <a:cs typeface="ＭＳ Ｐゴシック"/>
              </a:rPr>
              <a:t>Adolescents have special needs when choosing a contraceptive method (consider social, </a:t>
            </a:r>
            <a:r>
              <a:rPr lang="en-GB" dirty="0" err="1" smtClean="0">
                <a:latin typeface="Calibri" pitchFamily="34" charset="0"/>
                <a:ea typeface="ＭＳ Ｐゴシック"/>
                <a:cs typeface="ＭＳ Ｐゴシック"/>
              </a:rPr>
              <a:t>behavioral</a:t>
            </a:r>
            <a:r>
              <a:rPr lang="en-GB" dirty="0" smtClean="0">
                <a:latin typeface="Calibri" pitchFamily="34" charset="0"/>
                <a:ea typeface="ＭＳ Ｐゴシック"/>
                <a:cs typeface="ＭＳ Ｐゴシック"/>
              </a:rPr>
              <a:t>, and lifestyle issues).</a:t>
            </a:r>
          </a:p>
          <a:p>
            <a:pPr marL="457200" indent="-457200" eaLnBrk="1" hangingPunct="1">
              <a:spcBef>
                <a:spcPts val="1000"/>
              </a:spcBef>
            </a:pPr>
            <a:r>
              <a:rPr lang="en-GB" dirty="0" smtClean="0">
                <a:latin typeface="Calibri" pitchFamily="34" charset="0"/>
                <a:ea typeface="ＭＳ Ｐゴシック"/>
                <a:cs typeface="ＭＳ Ｐゴシック"/>
              </a:rPr>
              <a:t>Adolescents are less tolerant of side effects and have high family planning discontinuation rates</a:t>
            </a:r>
            <a:r>
              <a:rPr lang="en-US" dirty="0" smtClean="0">
                <a:latin typeface="Calibri" pitchFamily="34" charset="0"/>
                <a:ea typeface="ＭＳ Ｐゴシック"/>
                <a:cs typeface="ＭＳ Ｐゴシック"/>
              </a:rPr>
              <a:t>.</a:t>
            </a:r>
          </a:p>
          <a:p>
            <a:pPr marL="798513" lvl="1" indent="-333375" eaLnBrk="1" hangingPunct="1">
              <a:spcBef>
                <a:spcPts val="1000"/>
              </a:spcBef>
            </a:pPr>
            <a:r>
              <a:rPr lang="en-GB" sz="2200" dirty="0" smtClean="0">
                <a:latin typeface="Calibri" pitchFamily="34" charset="0"/>
                <a:ea typeface="ＭＳ Ｐゴシック"/>
                <a:cs typeface="ＭＳ Ｐゴシック"/>
              </a:rPr>
              <a:t>Expanding the number of methods available and providing education and </a:t>
            </a:r>
            <a:r>
              <a:rPr lang="en-GB" sz="2200" dirty="0" err="1" smtClean="0">
                <a:latin typeface="Calibri" pitchFamily="34" charset="0"/>
                <a:ea typeface="ＭＳ Ｐゴシック"/>
                <a:cs typeface="ＭＳ Ｐゴシック"/>
              </a:rPr>
              <a:t>counseling</a:t>
            </a:r>
            <a:r>
              <a:rPr lang="en-GB" sz="2200" dirty="0" smtClean="0">
                <a:latin typeface="Calibri" pitchFamily="34" charset="0"/>
                <a:ea typeface="ＭＳ Ｐゴシック"/>
                <a:cs typeface="ＭＳ Ｐゴシック"/>
              </a:rPr>
              <a:t> can increase contraceptive acceptance and use as well as satisfaction</a:t>
            </a:r>
            <a:r>
              <a:rPr lang="en-US" sz="2200" dirty="0" smtClean="0">
                <a:latin typeface="Calibri" pitchFamily="34" charset="0"/>
                <a:ea typeface="ＭＳ Ｐゴシック"/>
                <a:cs typeface="ＭＳ Ｐゴシック"/>
              </a:rPr>
              <a:t>.</a:t>
            </a:r>
          </a:p>
          <a:p>
            <a:pPr marL="457200" indent="-457200" eaLnBrk="1" hangingPunct="1">
              <a:spcBef>
                <a:spcPts val="1000"/>
              </a:spcBef>
            </a:pPr>
            <a:r>
              <a:rPr lang="en-GB" dirty="0" smtClean="0">
                <a:latin typeface="Calibri" pitchFamily="34" charset="0"/>
                <a:ea typeface="ＭＳ Ｐゴシック"/>
                <a:cs typeface="ＭＳ Ｐゴシック"/>
              </a:rPr>
              <a:t>At a minimum, all adolescents should be </a:t>
            </a:r>
            <a:r>
              <a:rPr lang="en-GB" dirty="0" err="1" smtClean="0">
                <a:latin typeface="Calibri" pitchFamily="34" charset="0"/>
                <a:ea typeface="ＭＳ Ｐゴシック"/>
                <a:cs typeface="ＭＳ Ｐゴシック"/>
              </a:rPr>
              <a:t>counseled</a:t>
            </a:r>
            <a:r>
              <a:rPr lang="en-GB" dirty="0" smtClean="0">
                <a:latin typeface="Calibri" pitchFamily="34" charset="0"/>
                <a:ea typeface="ＭＳ Ｐゴシック"/>
                <a:cs typeface="ＭＳ Ｐゴシック"/>
              </a:rPr>
              <a:t> on correct condom use.</a:t>
            </a:r>
          </a:p>
          <a:p>
            <a:pPr marL="457200" indent="-457200" eaLnBrk="1" hangingPunct="1">
              <a:spcBef>
                <a:spcPts val="1000"/>
              </a:spcBef>
            </a:pPr>
            <a:r>
              <a:rPr lang="en-GB" dirty="0" smtClean="0">
                <a:latin typeface="Calibri" pitchFamily="34" charset="0"/>
                <a:ea typeface="ＭＳ Ｐゴシック"/>
                <a:cs typeface="ＭＳ Ｐゴシック"/>
              </a:rPr>
              <a:t>When possible, contraceptive methods should be provided to adolescents for free.</a:t>
            </a:r>
          </a:p>
        </p:txBody>
      </p:sp>
      <p:sp>
        <p:nvSpPr>
          <p:cNvPr id="32771"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F19B340A-5281-4CD8-817E-178E548E1EA0}" type="slidenum">
              <a:rPr lang="en-US" smtClean="0">
                <a:latin typeface="Garamond" pitchFamily="18" charset="0"/>
                <a:ea typeface="Garamond" pitchFamily="18" charset="0"/>
                <a:cs typeface="Garamond" pitchFamily="18" charset="0"/>
              </a:rPr>
              <a:pPr fontAlgn="base">
                <a:spcBef>
                  <a:spcPct val="0"/>
                </a:spcBef>
                <a:spcAft>
                  <a:spcPct val="0"/>
                </a:spcAft>
              </a:pPr>
              <a:t>16</a:t>
            </a:fld>
            <a:endParaRPr lang="en-US" smtClean="0">
              <a:latin typeface="Garamond" pitchFamily="18" charset="0"/>
              <a:ea typeface="Garamond" pitchFamily="18" charset="0"/>
              <a:cs typeface="Garamond"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p:cNvSpPr>
            <a:spLocks noGrp="1"/>
          </p:cNvSpPr>
          <p:nvPr>
            <p:ph type="title"/>
          </p:nvPr>
        </p:nvSpPr>
        <p:spPr bwMode="white">
          <a:xfrm>
            <a:off x="498475" y="214772"/>
            <a:ext cx="8264525" cy="1116012"/>
          </a:xfrm>
        </p:spPr>
        <p:txBody>
          <a:bodyPr/>
          <a:lstStyle/>
          <a:p>
            <a:pPr eaLnBrk="1" hangingPunct="1"/>
            <a:r>
              <a:rPr lang="en-US" dirty="0" smtClean="0"/>
              <a:t>Additional Contraceptive Issues for ALHIV</a:t>
            </a:r>
            <a:endParaRPr lang="en-US" dirty="0" smtClean="0">
              <a:latin typeface="Calibri heading"/>
            </a:endParaRPr>
          </a:p>
        </p:txBody>
      </p:sp>
      <p:sp>
        <p:nvSpPr>
          <p:cNvPr id="33794" name="Content Placeholder 3"/>
          <p:cNvSpPr>
            <a:spLocks noGrp="1"/>
          </p:cNvSpPr>
          <p:nvPr>
            <p:ph idx="1"/>
          </p:nvPr>
        </p:nvSpPr>
        <p:spPr>
          <a:xfrm>
            <a:off x="533400" y="1536700"/>
            <a:ext cx="8435975" cy="4144963"/>
          </a:xfrm>
        </p:spPr>
        <p:txBody>
          <a:bodyPr/>
          <a:lstStyle/>
          <a:p>
            <a:pPr eaLnBrk="1" hangingPunct="1"/>
            <a:r>
              <a:rPr lang="en-US" sz="2300" dirty="0" smtClean="0">
                <a:latin typeface="Calibri" pitchFamily="34" charset="0"/>
                <a:cs typeface="Calibri" pitchFamily="34" charset="0"/>
              </a:rPr>
              <a:t>Women living with HIV can safely use most forms of hormonal contraceptives. </a:t>
            </a:r>
          </a:p>
          <a:p>
            <a:pPr marL="798513" lvl="1" indent="-333375" eaLnBrk="1" hangingPunct="1"/>
            <a:r>
              <a:rPr lang="en-US" dirty="0" smtClean="0">
                <a:latin typeface="Calibri" pitchFamily="34" charset="0"/>
                <a:cs typeface="Calibri" pitchFamily="34" charset="0"/>
              </a:rPr>
              <a:t>However, ARVs may affect the efficacy of some hormonal methods, although the clinical significance of these interactions is unclear</a:t>
            </a:r>
          </a:p>
          <a:p>
            <a:pPr eaLnBrk="1" hangingPunct="1">
              <a:spcBef>
                <a:spcPts val="600"/>
              </a:spcBef>
            </a:pPr>
            <a:r>
              <a:rPr lang="en-US" sz="2300" dirty="0" smtClean="0">
                <a:latin typeface="Calibri" pitchFamily="34" charset="0"/>
                <a:cs typeface="Calibri" pitchFamily="34" charset="0"/>
              </a:rPr>
              <a:t>Health workers prescribing hormonal contraceptives should:</a:t>
            </a:r>
          </a:p>
          <a:p>
            <a:pPr marL="798513" lvl="1" indent="-333375" eaLnBrk="1" hangingPunct="1"/>
            <a:r>
              <a:rPr lang="en-US" dirty="0" smtClean="0">
                <a:latin typeface="Calibri" pitchFamily="34" charset="0"/>
                <a:cs typeface="Calibri" pitchFamily="34" charset="0"/>
              </a:rPr>
              <a:t>Counsel ALHIV on ART about possible interactions</a:t>
            </a:r>
          </a:p>
          <a:p>
            <a:pPr marL="798513" lvl="1" indent="-333375" eaLnBrk="1" hangingPunct="1"/>
            <a:r>
              <a:rPr lang="en-US" dirty="0" smtClean="0">
                <a:latin typeface="Calibri" pitchFamily="34" charset="0"/>
                <a:cs typeface="Calibri" pitchFamily="34" charset="0"/>
              </a:rPr>
              <a:t>Stress the importance of adherence to ARVs and the hormonal method</a:t>
            </a:r>
          </a:p>
          <a:p>
            <a:pPr marL="798513" lvl="1" indent="-333375" eaLnBrk="1" hangingPunct="1"/>
            <a:r>
              <a:rPr lang="en-US" dirty="0" smtClean="0">
                <a:latin typeface="Calibri" pitchFamily="34" charset="0"/>
                <a:cs typeface="Calibri" pitchFamily="34" charset="0"/>
              </a:rPr>
              <a:t>Recommend dual method use – a hormonal method AND condoms</a:t>
            </a:r>
          </a:p>
          <a:p>
            <a:pPr marL="798513" lvl="1" indent="-333375" eaLnBrk="1" hangingPunct="1"/>
            <a:r>
              <a:rPr lang="en-US" dirty="0" smtClean="0">
                <a:latin typeface="Calibri" pitchFamily="34" charset="0"/>
                <a:cs typeface="Calibri" pitchFamily="34" charset="0"/>
              </a:rPr>
              <a:t>Provide women taking </a:t>
            </a:r>
            <a:r>
              <a:rPr lang="en-US" dirty="0" err="1" smtClean="0">
                <a:latin typeface="Calibri" pitchFamily="34" charset="0"/>
                <a:cs typeface="Calibri" pitchFamily="34" charset="0"/>
              </a:rPr>
              <a:t>rifampicin</a:t>
            </a:r>
            <a:r>
              <a:rPr lang="en-US" dirty="0" smtClean="0">
                <a:latin typeface="Calibri" pitchFamily="34" charset="0"/>
                <a:cs typeface="Calibri" pitchFamily="34" charset="0"/>
              </a:rPr>
              <a:t> for TB with a back-up method of contraception</a:t>
            </a:r>
          </a:p>
          <a:p>
            <a:pPr eaLnBrk="1" hangingPunct="1">
              <a:spcBef>
                <a:spcPts val="600"/>
              </a:spcBef>
            </a:pPr>
            <a:r>
              <a:rPr lang="en-US" sz="2300" dirty="0" smtClean="0">
                <a:latin typeface="Calibri" pitchFamily="34" charset="0"/>
                <a:cs typeface="Calibri" pitchFamily="34" charset="0"/>
              </a:rPr>
              <a:t>See </a:t>
            </a:r>
            <a:r>
              <a:rPr lang="en-US" sz="2300" i="1" dirty="0" smtClean="0">
                <a:latin typeface="Calibri" pitchFamily="34" charset="0"/>
              </a:rPr>
              <a:t>Appendix 11B: Family Planning Considerations for People Living with HIV.</a:t>
            </a:r>
            <a:endParaRPr lang="en-US" sz="2300" dirty="0" smtClean="0">
              <a:latin typeface="Calibri" pitchFamily="34" charset="0"/>
              <a:cs typeface="Calibri" pitchFamily="34" charset="0"/>
            </a:endParaRPr>
          </a:p>
          <a:p>
            <a:pPr lvl="1" eaLnBrk="1" hangingPunct="1"/>
            <a:endParaRPr lang="en-US" dirty="0" smtClean="0">
              <a:latin typeface="Calibri" pitchFamily="34" charset="0"/>
              <a:cs typeface="Calibri" pitchFamily="34" charset="0"/>
            </a:endParaRPr>
          </a:p>
        </p:txBody>
      </p:sp>
      <p:sp>
        <p:nvSpPr>
          <p:cNvPr id="33795" name="Slide Number Placeholder 1"/>
          <p:cNvSpPr>
            <a:spLocks noGrp="1"/>
          </p:cNvSpPr>
          <p:nvPr>
            <p:ph type="sldNum" sz="quarter" idx="12"/>
          </p:nvPr>
        </p:nvSpPr>
        <p:spPr bwMode="auto">
          <a:noFill/>
          <a:ln>
            <a:miter lim="800000"/>
            <a:headEnd/>
            <a:tailEnd/>
          </a:ln>
        </p:spPr>
        <p:txBody>
          <a:bodyPr/>
          <a:lstStyle/>
          <a:p>
            <a:pPr fontAlgn="base">
              <a:spcBef>
                <a:spcPct val="0"/>
              </a:spcBef>
              <a:spcAft>
                <a:spcPct val="0"/>
              </a:spcAft>
            </a:pPr>
            <a:fld id="{73369363-896B-43DD-A225-E48D1F5E2AA6}" type="slidenum">
              <a:rPr lang="en-US" smtClean="0">
                <a:latin typeface="Garamond" pitchFamily="18" charset="0"/>
                <a:ea typeface="Garamond" pitchFamily="18" charset="0"/>
                <a:cs typeface="Garamond" pitchFamily="18" charset="0"/>
              </a:rPr>
              <a:pPr fontAlgn="base">
                <a:spcBef>
                  <a:spcPct val="0"/>
                </a:spcBef>
                <a:spcAft>
                  <a:spcPct val="0"/>
                </a:spcAft>
              </a:pPr>
              <a:t>17</a:t>
            </a:fld>
            <a:endParaRPr lang="en-US" smtClean="0">
              <a:latin typeface="Garamond" pitchFamily="18" charset="0"/>
              <a:ea typeface="Garamond" pitchFamily="18" charset="0"/>
              <a:cs typeface="Garamond" pitchFamily="18" charset="0"/>
            </a:endParaRPr>
          </a:p>
        </p:txBody>
      </p:sp>
      <p:sp>
        <p:nvSpPr>
          <p:cNvPr id="33796" name="Text Box 5"/>
          <p:cNvSpPr txBox="1">
            <a:spLocks noChangeArrowheads="1"/>
          </p:cNvSpPr>
          <p:nvPr/>
        </p:nvSpPr>
        <p:spPr bwMode="auto">
          <a:xfrm>
            <a:off x="711198" y="6136350"/>
            <a:ext cx="7696200" cy="461665"/>
          </a:xfrm>
          <a:prstGeom prst="rect">
            <a:avLst/>
          </a:prstGeom>
          <a:solidFill>
            <a:srgbClr val="F0EBD6"/>
          </a:solidFill>
          <a:ln w="9525">
            <a:solidFill>
              <a:schemeClr val="tx1"/>
            </a:solidFill>
            <a:miter lim="800000"/>
            <a:headEnd/>
            <a:tailEnd/>
          </a:ln>
        </p:spPr>
        <p:txBody>
          <a:bodyPr wrap="square">
            <a:spAutoFit/>
          </a:bodyPr>
          <a:lstStyle/>
          <a:p>
            <a:pPr algn="ctr">
              <a:spcBef>
                <a:spcPct val="50000"/>
              </a:spcBef>
            </a:pPr>
            <a:r>
              <a:rPr lang="en-US" sz="2400" dirty="0" smtClean="0">
                <a:latin typeface="Calibri" pitchFamily="34" charset="0"/>
              </a:rPr>
              <a:t>Always follow your national family planning guidelines.</a:t>
            </a:r>
            <a:endParaRPr lang="en-ZA" sz="2400" dirty="0">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bwMode="white"/>
        <p:txBody>
          <a:bodyPr/>
          <a:lstStyle/>
          <a:p>
            <a:pPr eaLnBrk="1" hangingPunct="1"/>
            <a:r>
              <a:rPr lang="en-US" dirty="0" smtClean="0"/>
              <a:t>Discussion Questions </a:t>
            </a:r>
          </a:p>
        </p:txBody>
      </p:sp>
      <p:sp>
        <p:nvSpPr>
          <p:cNvPr id="36866" name="Content Placeholder 2"/>
          <p:cNvSpPr>
            <a:spLocks noGrp="1"/>
          </p:cNvSpPr>
          <p:nvPr>
            <p:ph idx="1"/>
          </p:nvPr>
        </p:nvSpPr>
        <p:spPr/>
        <p:txBody>
          <a:bodyPr/>
          <a:lstStyle/>
          <a:p>
            <a:pPr eaLnBrk="1" hangingPunct="1"/>
            <a:r>
              <a:rPr lang="en-US" i="1" dirty="0" smtClean="0">
                <a:solidFill>
                  <a:srgbClr val="0B5395"/>
                </a:solidFill>
                <a:latin typeface="Calibri" pitchFamily="34" charset="0"/>
                <a:ea typeface="ＭＳ Ｐゴシック"/>
                <a:cs typeface="ＭＳ Ｐゴシック"/>
              </a:rPr>
              <a:t>In general, what contraceptive methods are available to adolescent clients?</a:t>
            </a:r>
          </a:p>
          <a:p>
            <a:pPr eaLnBrk="1" hangingPunct="1"/>
            <a:endParaRPr lang="en-US" sz="3200" i="1" dirty="0" smtClean="0">
              <a:solidFill>
                <a:srgbClr val="0B5395"/>
              </a:solidFill>
              <a:latin typeface="Calibri" pitchFamily="34" charset="0"/>
              <a:ea typeface="ＭＳ Ｐゴシック"/>
              <a:cs typeface="ＭＳ Ｐゴシック"/>
            </a:endParaRPr>
          </a:p>
          <a:p>
            <a:pPr eaLnBrk="1" hangingPunct="1"/>
            <a:endParaRPr lang="en-US" sz="3200" i="1" dirty="0" smtClean="0">
              <a:solidFill>
                <a:srgbClr val="0B5395"/>
              </a:solidFill>
              <a:latin typeface="Calibri" pitchFamily="34" charset="0"/>
              <a:ea typeface="ＭＳ Ｐゴシック"/>
              <a:cs typeface="ＭＳ Ｐゴシック"/>
            </a:endParaRPr>
          </a:p>
        </p:txBody>
      </p:sp>
      <p:sp>
        <p:nvSpPr>
          <p:cNvPr id="36867"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3A0C4888-95F7-42E7-A0C4-929658D74645}" type="slidenum">
              <a:rPr lang="en-US" smtClean="0">
                <a:latin typeface="Garamond" pitchFamily="18" charset="0"/>
                <a:ea typeface="Garamond" pitchFamily="18" charset="0"/>
                <a:cs typeface="Garamond" pitchFamily="18" charset="0"/>
              </a:rPr>
              <a:pPr fontAlgn="base">
                <a:spcBef>
                  <a:spcPct val="0"/>
                </a:spcBef>
                <a:spcAft>
                  <a:spcPct val="0"/>
                </a:spcAft>
              </a:pPr>
              <a:t>18</a:t>
            </a:fld>
            <a:endParaRPr lang="en-US" smtClean="0">
              <a:latin typeface="Garamond" pitchFamily="18" charset="0"/>
              <a:ea typeface="Garamond" pitchFamily="18" charset="0"/>
              <a:cs typeface="Garamond" pitchFamily="18" charset="0"/>
            </a:endParaRPr>
          </a:p>
        </p:txBody>
      </p:sp>
      <p:pic>
        <p:nvPicPr>
          <p:cNvPr id="6" name="Picture 3" descr="Macintosh HD:Users:kforgash:Documents:Design_JOBS:South_Africa_PMTCT:ICAP:FP_for_ICAP:THE_Pill_types_nocase.png"/>
          <p:cNvPicPr>
            <a:picLocks noChangeAspect="1" noChangeArrowheads="1"/>
          </p:cNvPicPr>
          <p:nvPr/>
        </p:nvPicPr>
        <p:blipFill>
          <a:blip r:embed="rId2"/>
          <a:srcRect/>
          <a:stretch>
            <a:fillRect/>
          </a:stretch>
        </p:blipFill>
        <p:spPr bwMode="auto">
          <a:xfrm>
            <a:off x="4288970" y="3233023"/>
            <a:ext cx="4074886" cy="2239158"/>
          </a:xfrm>
          <a:prstGeom prst="rect">
            <a:avLst/>
          </a:prstGeom>
          <a:noFill/>
          <a:ln w="9525">
            <a:noFill/>
            <a:miter lim="800000"/>
            <a:headEnd/>
            <a:tailEnd/>
          </a:ln>
        </p:spPr>
      </p:pic>
      <p:pic>
        <p:nvPicPr>
          <p:cNvPr id="7" name="Picture 2" descr="Macintosh HD:Users:kforgash:Documents:Design_JOBS:South_Africa_PMTCT:ICAP:FP_for_ICAP:male_condom.png"/>
          <p:cNvPicPr>
            <a:picLocks noChangeAspect="1" noChangeArrowheads="1"/>
          </p:cNvPicPr>
          <p:nvPr/>
        </p:nvPicPr>
        <p:blipFill>
          <a:blip r:embed="rId3"/>
          <a:srcRect/>
          <a:stretch>
            <a:fillRect/>
          </a:stretch>
        </p:blipFill>
        <p:spPr bwMode="auto">
          <a:xfrm>
            <a:off x="1205366" y="3624910"/>
            <a:ext cx="2289325" cy="1221641"/>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1"/>
          <p:cNvSpPr>
            <a:spLocks noGrp="1"/>
          </p:cNvSpPr>
          <p:nvPr>
            <p:ph type="sldNum" sz="quarter" idx="12"/>
          </p:nvPr>
        </p:nvSpPr>
        <p:spPr bwMode="auto">
          <a:noFill/>
          <a:ln>
            <a:miter lim="800000"/>
            <a:headEnd/>
            <a:tailEnd/>
          </a:ln>
        </p:spPr>
        <p:txBody>
          <a:bodyPr/>
          <a:lstStyle/>
          <a:p>
            <a:pPr fontAlgn="base">
              <a:spcBef>
                <a:spcPct val="0"/>
              </a:spcBef>
              <a:spcAft>
                <a:spcPct val="0"/>
              </a:spcAft>
            </a:pPr>
            <a:fld id="{11F39F18-FCD5-425B-BCB2-66B33EB75B28}" type="slidenum">
              <a:rPr lang="en-US" smtClean="0">
                <a:latin typeface="Garamond" pitchFamily="18" charset="0"/>
                <a:ea typeface="Garamond" pitchFamily="18" charset="0"/>
                <a:cs typeface="Garamond" pitchFamily="18" charset="0"/>
              </a:rPr>
              <a:pPr fontAlgn="base">
                <a:spcBef>
                  <a:spcPct val="0"/>
                </a:spcBef>
                <a:spcAft>
                  <a:spcPct val="0"/>
                </a:spcAft>
              </a:pPr>
              <a:t>19</a:t>
            </a:fld>
            <a:endParaRPr lang="en-US" smtClean="0">
              <a:latin typeface="Garamond" pitchFamily="18" charset="0"/>
              <a:ea typeface="Garamond" pitchFamily="18" charset="0"/>
              <a:cs typeface="Garamond" pitchFamily="18" charset="0"/>
            </a:endParaRPr>
          </a:p>
        </p:txBody>
      </p:sp>
      <p:sp>
        <p:nvSpPr>
          <p:cNvPr id="5" name="Title 1"/>
          <p:cNvSpPr txBox="1">
            <a:spLocks/>
          </p:cNvSpPr>
          <p:nvPr/>
        </p:nvSpPr>
        <p:spPr bwMode="white">
          <a:xfrm>
            <a:off x="498475" y="484188"/>
            <a:ext cx="8264525" cy="111601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bg1"/>
                </a:solidFill>
                <a:effectLst/>
                <a:uLnTx/>
                <a:uFillTx/>
                <a:latin typeface="Calibri (Headings)"/>
                <a:ea typeface="Calibri (Headings)"/>
                <a:cs typeface="Calibri (Headings)"/>
              </a:rPr>
              <a:t>Contraceptive Options for ALHIV</a:t>
            </a:r>
          </a:p>
        </p:txBody>
      </p:sp>
      <p:sp>
        <p:nvSpPr>
          <p:cNvPr id="6" name="Content Placeholder 2"/>
          <p:cNvSpPr txBox="1">
            <a:spLocks/>
          </p:cNvSpPr>
          <p:nvPr/>
        </p:nvSpPr>
        <p:spPr>
          <a:xfrm>
            <a:off x="533400" y="1752600"/>
            <a:ext cx="8229600" cy="4144963"/>
          </a:xfrm>
          <a:prstGeom prst="rect">
            <a:avLst/>
          </a:prstGeom>
        </p:spPr>
        <p:txBody>
          <a:bodyPr/>
          <a:lstStyle/>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kumimoji="0" lang="en-US" sz="3200" b="0" i="1" u="none" strike="noStrike" kern="0" cap="none" spc="0" normalizeH="0" baseline="0" noProof="0" dirty="0" smtClean="0">
              <a:ln>
                <a:noFill/>
              </a:ln>
              <a:solidFill>
                <a:srgbClr val="0B5395"/>
              </a:solidFill>
              <a:effectLst/>
              <a:uLnTx/>
              <a:uFillTx/>
              <a:latin typeface="Calibri" pitchFamily="34" charset="0"/>
              <a:ea typeface="ＭＳ Ｐゴシック"/>
              <a:cs typeface="ＭＳ Ｐゴシック"/>
            </a:endParaRPr>
          </a:p>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kumimoji="0" lang="en-US" sz="3200" b="0" i="1" u="none" strike="noStrike" kern="0" cap="none" spc="0" normalizeH="0" baseline="0" noProof="0" dirty="0" smtClean="0">
              <a:ln>
                <a:noFill/>
              </a:ln>
              <a:solidFill>
                <a:srgbClr val="0B5395"/>
              </a:solidFill>
              <a:effectLst/>
              <a:uLnTx/>
              <a:uFillTx/>
              <a:latin typeface="Calibri" pitchFamily="34" charset="0"/>
              <a:ea typeface="ＭＳ Ｐゴシック"/>
              <a:cs typeface="ＭＳ Ｐゴシック"/>
            </a:endParaRPr>
          </a:p>
        </p:txBody>
      </p:sp>
      <p:sp>
        <p:nvSpPr>
          <p:cNvPr id="8" name="Content Placeholder 2"/>
          <p:cNvSpPr txBox="1">
            <a:spLocks/>
          </p:cNvSpPr>
          <p:nvPr/>
        </p:nvSpPr>
        <p:spPr>
          <a:xfrm>
            <a:off x="685800" y="1556658"/>
            <a:ext cx="8174038" cy="5453743"/>
          </a:xfrm>
          <a:prstGeom prst="rect">
            <a:avLst/>
          </a:prstGeom>
        </p:spPr>
        <p:txBody>
          <a:bodyPr/>
          <a:lstStyle/>
          <a:p>
            <a:pPr lvl="0" defTabSz="914400" eaLnBrk="0" hangingPunct="0">
              <a:spcBef>
                <a:spcPts val="500"/>
              </a:spcBef>
              <a:buClr>
                <a:srgbClr val="083763"/>
              </a:buClr>
              <a:buSzPct val="75000"/>
            </a:pPr>
            <a:r>
              <a:rPr lang="en-ZA" sz="2300" dirty="0" smtClean="0">
                <a:latin typeface="+mj-lt"/>
                <a:ea typeface="ＭＳ Ｐゴシック" charset="0"/>
                <a:cs typeface="ＭＳ Ｐゴシック" charset="0"/>
              </a:rPr>
              <a:t>See Table 11.1: Summary of contraceptive options for ALHIV and </a:t>
            </a:r>
            <a:r>
              <a:rPr lang="en-ZA" sz="2300" i="1" dirty="0" smtClean="0">
                <a:latin typeface="+mj-lt"/>
                <a:ea typeface="ＭＳ Ｐゴシック" charset="0"/>
                <a:cs typeface="ＭＳ Ｐゴシック" charset="0"/>
              </a:rPr>
              <a:t>Appendix 11C: Survey of Family Planning Methods for Adolescents .</a:t>
            </a:r>
          </a:p>
          <a:p>
            <a:pPr lvl="0" defTabSz="914400" eaLnBrk="0" hangingPunct="0">
              <a:spcBef>
                <a:spcPts val="1500"/>
              </a:spcBef>
              <a:buClr>
                <a:srgbClr val="083763"/>
              </a:buClr>
              <a:buSzPct val="75000"/>
            </a:pPr>
            <a:r>
              <a:rPr lang="en-ZA" sz="2400" b="1" dirty="0" smtClean="0">
                <a:solidFill>
                  <a:srgbClr val="0B5395"/>
                </a:solidFill>
                <a:latin typeface="+mj-lt"/>
                <a:ea typeface="ＭＳ Ｐゴシック" charset="0"/>
                <a:cs typeface="ＭＳ Ｐゴシック" charset="0"/>
              </a:rPr>
              <a:t>Good options for ALHIV:</a:t>
            </a:r>
          </a:p>
          <a:p>
            <a:pPr marL="454025" indent="-454025" defTabSz="914400">
              <a:spcBef>
                <a:spcPts val="600"/>
              </a:spcBef>
              <a:buClr>
                <a:srgbClr val="083763"/>
              </a:buClr>
              <a:buSzPct val="75000"/>
              <a:buFont typeface="Wingdings" pitchFamily="2" charset="2"/>
              <a:buChar char="n"/>
            </a:pPr>
            <a:r>
              <a:rPr lang="en-ZA" sz="2300" dirty="0">
                <a:latin typeface="Calibri" pitchFamily="34" charset="0"/>
                <a:ea typeface="Calibri" pitchFamily="34" charset="0"/>
                <a:cs typeface="Calibri" pitchFamily="34" charset="0"/>
              </a:rPr>
              <a:t>Male and female condoms</a:t>
            </a:r>
          </a:p>
          <a:p>
            <a:pPr marL="454025" lvl="0" indent="-454025" defTabSz="914400">
              <a:spcBef>
                <a:spcPts val="600"/>
              </a:spcBef>
              <a:buClr>
                <a:srgbClr val="083763"/>
              </a:buClr>
              <a:buSzPct val="75000"/>
              <a:buFont typeface="Wingdings" pitchFamily="2" charset="2"/>
              <a:buChar char="n"/>
            </a:pPr>
            <a:r>
              <a:rPr lang="en-GB" sz="2300" dirty="0">
                <a:latin typeface="Calibri" pitchFamily="34" charset="0"/>
                <a:ea typeface="Calibri" pitchFamily="34" charset="0"/>
                <a:cs typeface="Calibri" pitchFamily="34" charset="0"/>
              </a:rPr>
              <a:t>Combined oral contraceptive pills (COCs</a:t>
            </a:r>
            <a:r>
              <a:rPr lang="en-GB" sz="2300" dirty="0" smtClean="0">
                <a:latin typeface="Calibri" pitchFamily="34" charset="0"/>
                <a:ea typeface="Calibri" pitchFamily="34" charset="0"/>
                <a:cs typeface="Calibri" pitchFamily="34" charset="0"/>
              </a:rPr>
              <a:t>) and </a:t>
            </a:r>
            <a:r>
              <a:rPr lang="en-GB" sz="2300" dirty="0">
                <a:latin typeface="Calibri" pitchFamily="34" charset="0"/>
                <a:ea typeface="Calibri" pitchFamily="34" charset="0"/>
                <a:cs typeface="Calibri" pitchFamily="34" charset="0"/>
              </a:rPr>
              <a:t>progestin-only oral contraceptive pills (POPs) — pills taken daily</a:t>
            </a:r>
          </a:p>
          <a:p>
            <a:pPr marL="454025" lvl="0" indent="-454025" defTabSz="914400">
              <a:spcBef>
                <a:spcPts val="600"/>
              </a:spcBef>
              <a:buClr>
                <a:srgbClr val="083763"/>
              </a:buClr>
              <a:buSzPct val="75000"/>
              <a:buFont typeface="Wingdings" pitchFamily="2" charset="2"/>
              <a:buChar char="n"/>
            </a:pPr>
            <a:r>
              <a:rPr lang="en-ZA" sz="2300" dirty="0" err="1">
                <a:latin typeface="Calibri" pitchFamily="34" charset="0"/>
                <a:ea typeface="Calibri" pitchFamily="34" charset="0"/>
                <a:cs typeface="Calibri" pitchFamily="34" charset="0"/>
              </a:rPr>
              <a:t>Injectables</a:t>
            </a:r>
            <a:r>
              <a:rPr lang="en-ZA" sz="2300" dirty="0">
                <a:latin typeface="Calibri" pitchFamily="34" charset="0"/>
                <a:ea typeface="Calibri" pitchFamily="34" charset="0"/>
                <a:cs typeface="Calibri" pitchFamily="34" charset="0"/>
              </a:rPr>
              <a:t> </a:t>
            </a:r>
            <a:r>
              <a:rPr lang="en-GB" sz="2300" dirty="0">
                <a:latin typeface="Calibri" pitchFamily="34" charset="0"/>
                <a:ea typeface="Calibri" pitchFamily="34" charset="0"/>
                <a:cs typeface="Calibri" pitchFamily="34" charset="0"/>
              </a:rPr>
              <a:t>— “shot” given every 2–3 months</a:t>
            </a:r>
            <a:r>
              <a:rPr lang="en-US" sz="2300" dirty="0">
                <a:latin typeface="Calibri" pitchFamily="34" charset="0"/>
                <a:ea typeface="Calibri" pitchFamily="34" charset="0"/>
                <a:cs typeface="Calibri" pitchFamily="34" charset="0"/>
              </a:rPr>
              <a:t> </a:t>
            </a:r>
          </a:p>
          <a:p>
            <a:pPr marL="454025" lvl="0" indent="-454025" defTabSz="914400">
              <a:spcBef>
                <a:spcPts val="600"/>
              </a:spcBef>
              <a:buClr>
                <a:srgbClr val="083763"/>
              </a:buClr>
              <a:buSzPct val="75000"/>
              <a:buFont typeface="Wingdings" pitchFamily="2" charset="2"/>
              <a:buChar char="n"/>
            </a:pPr>
            <a:r>
              <a:rPr lang="en-GB" sz="2300" dirty="0" smtClean="0">
                <a:latin typeface="Calibri" pitchFamily="34" charset="0"/>
                <a:ea typeface="Calibri" pitchFamily="34" charset="0"/>
                <a:cs typeface="Calibri" pitchFamily="34" charset="0"/>
              </a:rPr>
              <a:t>Emergency </a:t>
            </a:r>
            <a:r>
              <a:rPr lang="en-GB" sz="2300" dirty="0">
                <a:latin typeface="Calibri" pitchFamily="34" charset="0"/>
                <a:ea typeface="Calibri" pitchFamily="34" charset="0"/>
                <a:cs typeface="Calibri" pitchFamily="34" charset="0"/>
              </a:rPr>
              <a:t>contraceptive pills (ECP) — 2 doses of pills taken within 120 hours after unprotected sex</a:t>
            </a:r>
            <a:r>
              <a:rPr lang="en-US" sz="2300" dirty="0">
                <a:latin typeface="Calibri" pitchFamily="34" charset="0"/>
                <a:ea typeface="Calibri" pitchFamily="34" charset="0"/>
                <a:cs typeface="Calibri" pitchFamily="34" charset="0"/>
              </a:rPr>
              <a:t> </a:t>
            </a:r>
            <a:endParaRPr lang="en-US" sz="2300" dirty="0" smtClean="0">
              <a:latin typeface="Calibri" pitchFamily="34" charset="0"/>
              <a:ea typeface="Calibri" pitchFamily="34" charset="0"/>
              <a:cs typeface="Calibri" pitchFamily="34" charset="0"/>
            </a:endParaRPr>
          </a:p>
          <a:p>
            <a:pPr marL="454025" indent="-454025" defTabSz="914400">
              <a:spcBef>
                <a:spcPts val="600"/>
              </a:spcBef>
              <a:buClr>
                <a:srgbClr val="083763"/>
              </a:buClr>
              <a:buSzPct val="75000"/>
              <a:buFont typeface="Wingdings" pitchFamily="2" charset="2"/>
              <a:buChar char="n"/>
            </a:pPr>
            <a:r>
              <a:rPr lang="en-GB" sz="2300" dirty="0" smtClean="0">
                <a:latin typeface="Calibri" pitchFamily="34" charset="0"/>
                <a:ea typeface="Calibri" pitchFamily="34" charset="0"/>
                <a:cs typeface="Calibri" pitchFamily="34" charset="0"/>
              </a:rPr>
              <a:t>Hormonal implants — small rods inserted under skin,</a:t>
            </a:r>
            <a:br>
              <a:rPr lang="en-GB" sz="2300" dirty="0" smtClean="0">
                <a:latin typeface="Calibri" pitchFamily="34" charset="0"/>
                <a:ea typeface="Calibri" pitchFamily="34" charset="0"/>
                <a:cs typeface="Calibri" pitchFamily="34" charset="0"/>
              </a:rPr>
            </a:br>
            <a:r>
              <a:rPr lang="en-GB" sz="2300" dirty="0" smtClean="0">
                <a:latin typeface="Calibri" pitchFamily="34" charset="0"/>
                <a:ea typeface="Calibri" pitchFamily="34" charset="0"/>
                <a:cs typeface="Calibri" pitchFamily="34" charset="0"/>
              </a:rPr>
              <a:t>lasts 3–7 years</a:t>
            </a:r>
            <a:r>
              <a:rPr lang="en-US" sz="2300" dirty="0" smtClean="0">
                <a:latin typeface="Calibri" pitchFamily="34" charset="0"/>
                <a:ea typeface="Calibri" pitchFamily="34" charset="0"/>
                <a:cs typeface="Calibri" pitchFamily="34" charset="0"/>
              </a:rPr>
              <a:t> </a:t>
            </a:r>
          </a:p>
          <a:p>
            <a:pPr marL="454025" lvl="0" indent="-454025" defTabSz="914400">
              <a:spcBef>
                <a:spcPts val="600"/>
              </a:spcBef>
              <a:buClr>
                <a:srgbClr val="083763"/>
              </a:buClr>
              <a:buSzPct val="75000"/>
              <a:buFont typeface="Wingdings" pitchFamily="2" charset="2"/>
              <a:buChar char="n"/>
            </a:pPr>
            <a:r>
              <a:rPr lang="en-US" sz="2300" dirty="0" smtClean="0">
                <a:latin typeface="Calibri" pitchFamily="34" charset="0"/>
                <a:ea typeface="Calibri" pitchFamily="34" charset="0"/>
                <a:cs typeface="Calibri" pitchFamily="34" charset="0"/>
              </a:rPr>
              <a:t>Abortion </a:t>
            </a:r>
            <a:r>
              <a:rPr lang="en-US" sz="2300" dirty="0">
                <a:latin typeface="Calibri" pitchFamily="34" charset="0"/>
                <a:ea typeface="Calibri" pitchFamily="34" charset="0"/>
                <a:cs typeface="Calibri" pitchFamily="34" charset="0"/>
              </a:rPr>
              <a:t>(where legal and safe)</a:t>
            </a:r>
          </a:p>
          <a:p>
            <a:pPr marL="381000" lvl="0" indent="-381000" defTabSz="914400" eaLnBrk="0" hangingPunct="0">
              <a:spcBef>
                <a:spcPts val="500"/>
              </a:spcBef>
              <a:buClr>
                <a:srgbClr val="083763"/>
              </a:buClr>
              <a:buSzPct val="75000"/>
              <a:buFont typeface="Wingdings" charset="0"/>
              <a:buChar char="n"/>
            </a:pPr>
            <a:endParaRPr lang="en-US" sz="2100" dirty="0" smtClean="0">
              <a:latin typeface="+mj-lt"/>
              <a:ea typeface="ＭＳ Ｐゴシック" charset="0"/>
              <a:cs typeface="ＭＳ Ｐゴシック" charset="0"/>
            </a:endParaRPr>
          </a:p>
          <a:p>
            <a:pPr marL="381000" lvl="0" indent="-381000" defTabSz="914400" eaLnBrk="0" hangingPunct="0">
              <a:spcBef>
                <a:spcPts val="500"/>
              </a:spcBef>
              <a:buClr>
                <a:srgbClr val="083763"/>
              </a:buClr>
              <a:buSzPct val="75000"/>
              <a:buFont typeface="Wingdings" charset="0"/>
              <a:buChar char="n"/>
            </a:pPr>
            <a:endParaRPr lang="en-US" sz="2100" dirty="0" smtClean="0">
              <a:latin typeface="+mj-lt"/>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white"/>
        <p:txBody>
          <a:bodyPr/>
          <a:lstStyle/>
          <a:p>
            <a:pPr eaLnBrk="1" hangingPunct="1"/>
            <a:r>
              <a:rPr lang="en-US" dirty="0" smtClean="0"/>
              <a:t>Module 11 Learning Objectives</a:t>
            </a:r>
          </a:p>
        </p:txBody>
      </p:sp>
      <p:sp>
        <p:nvSpPr>
          <p:cNvPr id="18434" name="Content Placeholder 2"/>
          <p:cNvSpPr>
            <a:spLocks noGrp="1"/>
          </p:cNvSpPr>
          <p:nvPr>
            <p:ph idx="1"/>
          </p:nvPr>
        </p:nvSpPr>
        <p:spPr/>
        <p:txBody>
          <a:bodyPr/>
          <a:lstStyle/>
          <a:p>
            <a:pPr eaLnBrk="1" hangingPunct="1">
              <a:buNone/>
            </a:pPr>
            <a:r>
              <a:rPr lang="en-GB" b="1" dirty="0" smtClean="0">
                <a:solidFill>
                  <a:srgbClr val="0B5395"/>
                </a:solidFill>
                <a:latin typeface="Calibri" pitchFamily="34" charset="0"/>
                <a:cs typeface="Calibri" pitchFamily="34" charset="0"/>
              </a:rPr>
              <a:t>After completing this module, participants will be able to:</a:t>
            </a:r>
            <a:r>
              <a:rPr lang="en-GB" dirty="0" smtClean="0">
                <a:solidFill>
                  <a:srgbClr val="0B5395"/>
                </a:solidFill>
                <a:latin typeface="Calibri" pitchFamily="34" charset="0"/>
                <a:cs typeface="Calibri" pitchFamily="34" charset="0"/>
              </a:rPr>
              <a:t> </a:t>
            </a:r>
            <a:endParaRPr lang="en-GB" dirty="0" smtClean="0">
              <a:solidFill>
                <a:srgbClr val="0B5395"/>
              </a:solidFill>
              <a:ea typeface="ＭＳ Ｐゴシック" charset="0"/>
              <a:cs typeface="ＭＳ Ｐゴシック" charset="0"/>
            </a:endParaRPr>
          </a:p>
          <a:p>
            <a:pPr eaLnBrk="1" hangingPunct="1"/>
            <a:r>
              <a:rPr lang="en-US" dirty="0" smtClean="0">
                <a:latin typeface="Calibri" pitchFamily="34" charset="0"/>
                <a:cs typeface="Calibri" pitchFamily="34" charset="0"/>
              </a:rPr>
              <a:t>List the risks of adolescent pregnancy</a:t>
            </a:r>
          </a:p>
          <a:p>
            <a:pPr eaLnBrk="1" hangingPunct="1"/>
            <a:r>
              <a:rPr lang="en-US" dirty="0" smtClean="0">
                <a:latin typeface="Calibri" pitchFamily="34" charset="0"/>
                <a:cs typeface="Calibri" pitchFamily="34" charset="0"/>
              </a:rPr>
              <a:t>Discuss childbearing choices and safe childbearing with adolescent clients</a:t>
            </a:r>
          </a:p>
          <a:p>
            <a:pPr eaLnBrk="1" hangingPunct="1"/>
            <a:r>
              <a:rPr lang="en-US" dirty="0" smtClean="0">
                <a:latin typeface="Calibri" pitchFamily="34" charset="0"/>
                <a:cs typeface="Calibri" pitchFamily="34" charset="0"/>
              </a:rPr>
              <a:t>Understand the contraceptive issues and challenges faced by ALHIV</a:t>
            </a:r>
          </a:p>
          <a:p>
            <a:pPr eaLnBrk="1" hangingPunct="1"/>
            <a:r>
              <a:rPr lang="en-US" dirty="0" smtClean="0">
                <a:latin typeface="Calibri" pitchFamily="34" charset="0"/>
                <a:cs typeface="Calibri" pitchFamily="34" charset="0"/>
              </a:rPr>
              <a:t>Counsel adolescent clients on prevention of mother-to-child transmission of HIV (PMTCT)</a:t>
            </a:r>
          </a:p>
        </p:txBody>
      </p:sp>
      <p:sp>
        <p:nvSpPr>
          <p:cNvPr id="18435"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29298F62-EAF5-4243-8211-0A1BF92FF669}" type="slidenum">
              <a:rPr lang="en-US" smtClean="0">
                <a:latin typeface="Garamond" pitchFamily="18" charset="0"/>
                <a:ea typeface="Garamond" pitchFamily="18" charset="0"/>
                <a:cs typeface="Garamond" pitchFamily="18" charset="0"/>
              </a:rPr>
              <a:pPr fontAlgn="base">
                <a:spcBef>
                  <a:spcPct val="0"/>
                </a:spcBef>
                <a:spcAft>
                  <a:spcPct val="0"/>
                </a:spcAft>
              </a:pPr>
              <a:t>2</a:t>
            </a:fld>
            <a:endParaRPr lang="en-US" smtClean="0">
              <a:latin typeface="Garamond" pitchFamily="18" charset="0"/>
              <a:ea typeface="Garamond" pitchFamily="18" charset="0"/>
              <a:cs typeface="Garamond"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1"/>
          <p:cNvSpPr>
            <a:spLocks noGrp="1"/>
          </p:cNvSpPr>
          <p:nvPr>
            <p:ph type="sldNum" sz="quarter" idx="12"/>
          </p:nvPr>
        </p:nvSpPr>
        <p:spPr bwMode="auto">
          <a:noFill/>
          <a:ln>
            <a:miter lim="800000"/>
            <a:headEnd/>
            <a:tailEnd/>
          </a:ln>
        </p:spPr>
        <p:txBody>
          <a:bodyPr/>
          <a:lstStyle/>
          <a:p>
            <a:pPr fontAlgn="base">
              <a:spcBef>
                <a:spcPct val="0"/>
              </a:spcBef>
              <a:spcAft>
                <a:spcPct val="0"/>
              </a:spcAft>
            </a:pPr>
            <a:fld id="{11F39F18-FCD5-425B-BCB2-66B33EB75B28}" type="slidenum">
              <a:rPr lang="en-US" smtClean="0">
                <a:latin typeface="Garamond" pitchFamily="18" charset="0"/>
                <a:ea typeface="Garamond" pitchFamily="18" charset="0"/>
                <a:cs typeface="Garamond" pitchFamily="18" charset="0"/>
              </a:rPr>
              <a:pPr fontAlgn="base">
                <a:spcBef>
                  <a:spcPct val="0"/>
                </a:spcBef>
                <a:spcAft>
                  <a:spcPct val="0"/>
                </a:spcAft>
              </a:pPr>
              <a:t>20</a:t>
            </a:fld>
            <a:endParaRPr lang="en-US" smtClean="0">
              <a:latin typeface="Garamond" pitchFamily="18" charset="0"/>
              <a:ea typeface="Garamond" pitchFamily="18" charset="0"/>
              <a:cs typeface="Garamond" pitchFamily="18" charset="0"/>
            </a:endParaRPr>
          </a:p>
        </p:txBody>
      </p:sp>
      <p:sp>
        <p:nvSpPr>
          <p:cNvPr id="5" name="Title 1"/>
          <p:cNvSpPr txBox="1">
            <a:spLocks/>
          </p:cNvSpPr>
          <p:nvPr/>
        </p:nvSpPr>
        <p:spPr bwMode="white">
          <a:xfrm>
            <a:off x="498475" y="484188"/>
            <a:ext cx="8264525" cy="111601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bg1"/>
                </a:solidFill>
                <a:effectLst/>
                <a:uLnTx/>
                <a:uFillTx/>
                <a:latin typeface="Calibri (Headings)"/>
                <a:ea typeface="Calibri (Headings)"/>
                <a:cs typeface="Calibri (Headings)"/>
              </a:rPr>
              <a:t>Contraceptive Options for ALHIV </a:t>
            </a:r>
            <a:r>
              <a:rPr kumimoji="0" lang="en-US" b="1" i="0" u="none" strike="noStrike" kern="0" cap="none" spc="0" normalizeH="0" baseline="0" noProof="0" dirty="0" smtClean="0">
                <a:ln>
                  <a:noFill/>
                </a:ln>
                <a:solidFill>
                  <a:schemeClr val="bg1"/>
                </a:solidFill>
                <a:effectLst/>
                <a:uLnTx/>
                <a:uFillTx/>
                <a:latin typeface="Calibri (Headings)"/>
                <a:ea typeface="Calibri (Headings)"/>
                <a:cs typeface="Calibri (Headings)"/>
              </a:rPr>
              <a:t>(Continued)</a:t>
            </a:r>
          </a:p>
        </p:txBody>
      </p:sp>
      <p:sp>
        <p:nvSpPr>
          <p:cNvPr id="6" name="Content Placeholder 2"/>
          <p:cNvSpPr txBox="1">
            <a:spLocks/>
          </p:cNvSpPr>
          <p:nvPr/>
        </p:nvSpPr>
        <p:spPr>
          <a:xfrm>
            <a:off x="533400" y="1752600"/>
            <a:ext cx="8229600" cy="4144963"/>
          </a:xfrm>
          <a:prstGeom prst="rect">
            <a:avLst/>
          </a:prstGeom>
        </p:spPr>
        <p:txBody>
          <a:bodyPr/>
          <a:lstStyle/>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kumimoji="0" lang="en-US" sz="3200" b="0" i="1" u="none" strike="noStrike" kern="0" cap="none" spc="0" normalizeH="0" baseline="0" noProof="0" dirty="0" smtClean="0">
              <a:ln>
                <a:noFill/>
              </a:ln>
              <a:solidFill>
                <a:srgbClr val="0B5395"/>
              </a:solidFill>
              <a:effectLst/>
              <a:uLnTx/>
              <a:uFillTx/>
              <a:latin typeface="Calibri" pitchFamily="34" charset="0"/>
              <a:ea typeface="ＭＳ Ｐゴシック"/>
              <a:cs typeface="ＭＳ Ｐゴシック"/>
            </a:endParaRPr>
          </a:p>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kumimoji="0" lang="en-US" sz="3200" b="0" i="1" u="none" strike="noStrike" kern="0" cap="none" spc="0" normalizeH="0" baseline="0" noProof="0" dirty="0" smtClean="0">
              <a:ln>
                <a:noFill/>
              </a:ln>
              <a:solidFill>
                <a:srgbClr val="0B5395"/>
              </a:solidFill>
              <a:effectLst/>
              <a:uLnTx/>
              <a:uFillTx/>
              <a:latin typeface="Calibri" pitchFamily="34" charset="0"/>
              <a:ea typeface="ＭＳ Ｐゴシック"/>
              <a:cs typeface="ＭＳ Ｐゴシック"/>
            </a:endParaRPr>
          </a:p>
        </p:txBody>
      </p:sp>
      <p:sp>
        <p:nvSpPr>
          <p:cNvPr id="8" name="Content Placeholder 2"/>
          <p:cNvSpPr txBox="1">
            <a:spLocks/>
          </p:cNvSpPr>
          <p:nvPr/>
        </p:nvSpPr>
        <p:spPr>
          <a:xfrm>
            <a:off x="685800" y="1730827"/>
            <a:ext cx="7834086" cy="2928256"/>
          </a:xfrm>
          <a:prstGeom prst="rect">
            <a:avLst/>
          </a:prstGeom>
        </p:spPr>
        <p:txBody>
          <a:bodyPr/>
          <a:lstStyle/>
          <a:p>
            <a:pPr defTabSz="914400" eaLnBrk="0" hangingPunct="0">
              <a:spcBef>
                <a:spcPts val="1000"/>
              </a:spcBef>
              <a:buClr>
                <a:srgbClr val="083763"/>
              </a:buClr>
              <a:buSzPct val="75000"/>
            </a:pPr>
            <a:r>
              <a:rPr lang="en-ZA" sz="2400" b="1" dirty="0" smtClean="0">
                <a:solidFill>
                  <a:srgbClr val="0B5395"/>
                </a:solidFill>
                <a:latin typeface="+mj-lt"/>
                <a:ea typeface="ＭＳ Ｐゴシック" charset="0"/>
                <a:cs typeface="ＭＳ Ｐゴシック" charset="0"/>
              </a:rPr>
              <a:t>Other options – less recommended for ALHIV:</a:t>
            </a:r>
            <a:endParaRPr lang="en-ZA" sz="2400" b="1" dirty="0">
              <a:solidFill>
                <a:srgbClr val="0B5395"/>
              </a:solidFill>
              <a:latin typeface="+mj-lt"/>
              <a:ea typeface="ＭＳ Ｐゴシック" charset="0"/>
              <a:cs typeface="ＭＳ Ｐゴシック" charset="0"/>
            </a:endParaRPr>
          </a:p>
          <a:p>
            <a:pPr marL="454025" indent="-454025" defTabSz="914400" eaLnBrk="0" hangingPunct="0">
              <a:spcBef>
                <a:spcPts val="1000"/>
              </a:spcBef>
              <a:buClr>
                <a:srgbClr val="083763"/>
              </a:buClr>
              <a:buSzPct val="75000"/>
              <a:buFont typeface="Wingdings" pitchFamily="2" charset="2"/>
              <a:buChar char="n"/>
            </a:pPr>
            <a:r>
              <a:rPr lang="en-GB" sz="2400" dirty="0">
                <a:latin typeface="Calibri" pitchFamily="34" charset="0"/>
                <a:ea typeface="Calibri" pitchFamily="34" charset="0"/>
                <a:cs typeface="Calibri" pitchFamily="34" charset="0"/>
              </a:rPr>
              <a:t>Intra-uterine devices (IUDs) — device inserted into uterus, lasts up to 12 years</a:t>
            </a:r>
            <a:r>
              <a:rPr lang="en-US" sz="2400" dirty="0">
                <a:latin typeface="Calibri" pitchFamily="34" charset="0"/>
                <a:ea typeface="Calibri" pitchFamily="34" charset="0"/>
                <a:cs typeface="Calibri" pitchFamily="34" charset="0"/>
              </a:rPr>
              <a:t> </a:t>
            </a:r>
          </a:p>
          <a:p>
            <a:pPr marL="454025" indent="-454025" defTabSz="914400" eaLnBrk="0" hangingPunct="0">
              <a:spcBef>
                <a:spcPts val="600"/>
              </a:spcBef>
              <a:buClr>
                <a:srgbClr val="083763"/>
              </a:buClr>
              <a:buSzPct val="75000"/>
              <a:buFont typeface="Wingdings" pitchFamily="2" charset="2"/>
              <a:buChar char="n"/>
            </a:pPr>
            <a:r>
              <a:rPr lang="en-GB" sz="2400" dirty="0">
                <a:latin typeface="Calibri" pitchFamily="34" charset="0"/>
                <a:ea typeface="Calibri" pitchFamily="34" charset="0"/>
                <a:cs typeface="Calibri" pitchFamily="34" charset="0"/>
              </a:rPr>
              <a:t>Male and female sterilization — surgery</a:t>
            </a:r>
            <a:r>
              <a:rPr lang="en-US" sz="2400" dirty="0">
                <a:latin typeface="Calibri" pitchFamily="34" charset="0"/>
                <a:ea typeface="Calibri" pitchFamily="34" charset="0"/>
                <a:cs typeface="Calibri" pitchFamily="34" charset="0"/>
              </a:rPr>
              <a:t> </a:t>
            </a:r>
          </a:p>
          <a:p>
            <a:pPr marL="454025" indent="-454025" defTabSz="914400" eaLnBrk="0" hangingPunct="0">
              <a:spcBef>
                <a:spcPts val="600"/>
              </a:spcBef>
              <a:buClr>
                <a:srgbClr val="083763"/>
              </a:buClr>
              <a:buSzPct val="75000"/>
              <a:buFont typeface="Wingdings" pitchFamily="2" charset="2"/>
              <a:buChar char="n"/>
            </a:pPr>
            <a:r>
              <a:rPr lang="en-GB" sz="2400" dirty="0" err="1">
                <a:latin typeface="Calibri" pitchFamily="34" charset="0"/>
                <a:ea typeface="Calibri" pitchFamily="34" charset="0"/>
                <a:cs typeface="Calibri" pitchFamily="34" charset="0"/>
              </a:rPr>
              <a:t>Lactational</a:t>
            </a:r>
            <a:r>
              <a:rPr lang="en-GB" sz="2400" dirty="0">
                <a:latin typeface="Calibri" pitchFamily="34" charset="0"/>
                <a:ea typeface="Calibri" pitchFamily="34" charset="0"/>
                <a:cs typeface="Calibri" pitchFamily="34" charset="0"/>
              </a:rPr>
              <a:t> amenorrhea method (LAM)</a:t>
            </a:r>
            <a:r>
              <a:rPr lang="en-US" sz="2400" dirty="0">
                <a:latin typeface="Calibri" pitchFamily="34" charset="0"/>
                <a:ea typeface="Calibri" pitchFamily="34" charset="0"/>
                <a:cs typeface="Calibri" pitchFamily="34" charset="0"/>
              </a:rPr>
              <a:t> </a:t>
            </a:r>
          </a:p>
          <a:p>
            <a:pPr marL="454025" indent="-454025" defTabSz="914400" eaLnBrk="0" hangingPunct="0">
              <a:spcBef>
                <a:spcPts val="600"/>
              </a:spcBef>
              <a:buClr>
                <a:srgbClr val="083763"/>
              </a:buClr>
              <a:buSzPct val="75000"/>
              <a:buFont typeface="Wingdings" pitchFamily="2" charset="2"/>
              <a:buChar char="n"/>
            </a:pPr>
            <a:r>
              <a:rPr lang="en-GB" sz="2400" dirty="0">
                <a:latin typeface="Calibri" pitchFamily="34" charset="0"/>
                <a:ea typeface="Calibri" pitchFamily="34" charset="0"/>
                <a:cs typeface="Calibri" pitchFamily="34" charset="0"/>
              </a:rPr>
              <a:t>Fertility awareness methods</a:t>
            </a:r>
            <a:r>
              <a:rPr lang="en-US" sz="2400" dirty="0">
                <a:latin typeface="Calibri" pitchFamily="34" charset="0"/>
                <a:ea typeface="Calibri" pitchFamily="34" charset="0"/>
                <a:cs typeface="Calibri" pitchFamily="34" charset="0"/>
              </a:rPr>
              <a:t> </a:t>
            </a:r>
          </a:p>
          <a:p>
            <a:pPr marL="381000" lvl="0" indent="-381000" defTabSz="914400" eaLnBrk="0" hangingPunct="0">
              <a:spcBef>
                <a:spcPts val="500"/>
              </a:spcBef>
              <a:buClr>
                <a:srgbClr val="083763"/>
              </a:buClr>
              <a:buSzPct val="75000"/>
              <a:buFont typeface="Wingdings" charset="0"/>
              <a:buChar char="n"/>
            </a:pPr>
            <a:endParaRPr lang="en-ZA" sz="2100" dirty="0" smtClean="0">
              <a:latin typeface="+mj-lt"/>
              <a:ea typeface="ＭＳ Ｐゴシック" charset="0"/>
              <a:cs typeface="ＭＳ Ｐゴシック" charset="0"/>
            </a:endParaRPr>
          </a:p>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kumimoji="0" lang="en-US" sz="3200" b="0" i="1" u="none" strike="noStrike" kern="0" cap="none" spc="0" normalizeH="0" baseline="0" noProof="0" dirty="0" smtClean="0">
              <a:ln>
                <a:noFill/>
              </a:ln>
              <a:solidFill>
                <a:srgbClr val="0B5395"/>
              </a:solidFill>
              <a:effectLst/>
              <a:uLnTx/>
              <a:uFillTx/>
              <a:latin typeface="Calibri" pitchFamily="34" charset="0"/>
              <a:ea typeface="ＭＳ Ｐゴシック"/>
              <a:cs typeface="ＭＳ Ｐゴシック"/>
            </a:endParaRPr>
          </a:p>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kumimoji="0" lang="en-US" sz="3200" b="0" i="1" u="none" strike="noStrike" kern="0" cap="none" spc="0" normalizeH="0" baseline="0" noProof="0" dirty="0" smtClean="0">
              <a:ln>
                <a:noFill/>
              </a:ln>
              <a:solidFill>
                <a:srgbClr val="0B5395"/>
              </a:solidFill>
              <a:effectLst/>
              <a:uLnTx/>
              <a:uFillTx/>
              <a:latin typeface="Calibri" pitchFamily="34" charset="0"/>
              <a:ea typeface="ＭＳ Ｐゴシック"/>
              <a:cs typeface="ＭＳ Ｐゴシック"/>
            </a:endParaRPr>
          </a:p>
        </p:txBody>
      </p:sp>
    </p:spTree>
    <p:extLst>
      <p:ext uri="{BB962C8B-B14F-4D97-AF65-F5344CB8AC3E}">
        <p14:creationId xmlns:p14="http://schemas.microsoft.com/office/powerpoint/2010/main" val="1006124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2"/>
          <p:cNvSpPr>
            <a:spLocks noGrp="1"/>
          </p:cNvSpPr>
          <p:nvPr>
            <p:ph type="title"/>
          </p:nvPr>
        </p:nvSpPr>
        <p:spPr bwMode="white"/>
        <p:txBody>
          <a:bodyPr/>
          <a:lstStyle/>
          <a:p>
            <a:pPr eaLnBrk="1" hangingPunct="1"/>
            <a:r>
              <a:rPr lang="en-US" dirty="0" smtClean="0"/>
              <a:t>Discussion Questions </a:t>
            </a:r>
          </a:p>
        </p:txBody>
      </p:sp>
      <p:sp>
        <p:nvSpPr>
          <p:cNvPr id="4" name="Content Placeholder 3"/>
          <p:cNvSpPr>
            <a:spLocks noGrp="1"/>
          </p:cNvSpPr>
          <p:nvPr>
            <p:ph idx="1"/>
          </p:nvPr>
        </p:nvSpPr>
        <p:spPr/>
        <p:txBody>
          <a:bodyPr/>
          <a:lstStyle/>
          <a:p>
            <a:pPr lvl="0" eaLnBrk="1" hangingPunct="1">
              <a:buFont typeface="Wingdings" charset="0"/>
              <a:buChar char="n"/>
              <a:defRPr/>
            </a:pPr>
            <a:r>
              <a:rPr lang="en-US" i="1" dirty="0" smtClean="0">
                <a:solidFill>
                  <a:srgbClr val="0B5395"/>
                </a:solidFill>
                <a:ea typeface="ＭＳ Ｐゴシック" charset="0"/>
                <a:cs typeface="ＭＳ Ｐゴシック" charset="0"/>
              </a:rPr>
              <a:t>What </a:t>
            </a:r>
            <a:r>
              <a:rPr lang="en-US" i="1" dirty="0">
                <a:solidFill>
                  <a:srgbClr val="0B5395"/>
                </a:solidFill>
                <a:ea typeface="ＭＳ Ｐゴシック" charset="0"/>
                <a:cs typeface="ＭＳ Ｐゴシック" charset="0"/>
              </a:rPr>
              <a:t>are the main advantages of this option?</a:t>
            </a:r>
          </a:p>
          <a:p>
            <a:pPr lvl="0" eaLnBrk="1" hangingPunct="1">
              <a:buFont typeface="Wingdings" charset="0"/>
              <a:buChar char="n"/>
              <a:defRPr/>
            </a:pPr>
            <a:r>
              <a:rPr lang="en-US" i="1" dirty="0">
                <a:solidFill>
                  <a:srgbClr val="0B5395"/>
                </a:solidFill>
                <a:ea typeface="ＭＳ Ｐゴシック" charset="0"/>
                <a:cs typeface="ＭＳ Ｐゴシック" charset="0"/>
              </a:rPr>
              <a:t>What are the main disadvantages?</a:t>
            </a:r>
          </a:p>
          <a:p>
            <a:pPr lvl="0" eaLnBrk="1" hangingPunct="1">
              <a:buFont typeface="Wingdings" charset="0"/>
              <a:buChar char="n"/>
              <a:defRPr/>
            </a:pPr>
            <a:r>
              <a:rPr lang="en-US" i="1" dirty="0">
                <a:solidFill>
                  <a:srgbClr val="0B5395"/>
                </a:solidFill>
                <a:ea typeface="ＭＳ Ｐゴシック" charset="0"/>
                <a:cs typeface="ＭＳ Ｐゴシック" charset="0"/>
              </a:rPr>
              <a:t>Does this option bring up any concerns for ALHIV on ART (e.g., drug interactions)?</a:t>
            </a:r>
          </a:p>
          <a:p>
            <a:pPr lvl="0" eaLnBrk="1" hangingPunct="1">
              <a:buFont typeface="Wingdings" charset="0"/>
              <a:buChar char="n"/>
              <a:defRPr/>
            </a:pPr>
            <a:r>
              <a:rPr lang="en-US" i="1" dirty="0">
                <a:solidFill>
                  <a:srgbClr val="0B5395"/>
                </a:solidFill>
                <a:ea typeface="ＭＳ Ｐゴシック" charset="0"/>
                <a:cs typeface="ＭＳ Ｐゴシック" charset="0"/>
              </a:rPr>
              <a:t>Given the advantages and disadvantages, what do you think about this option for ALHIV?</a:t>
            </a:r>
          </a:p>
          <a:p>
            <a:pPr eaLnBrk="1" hangingPunct="1">
              <a:buFont typeface="Wingdings" charset="0"/>
              <a:buChar char="n"/>
              <a:defRPr/>
            </a:pPr>
            <a:endParaRPr lang="en-US" sz="3200" dirty="0">
              <a:solidFill>
                <a:schemeClr val="accent1"/>
              </a:solidFill>
              <a:latin typeface="+mn-lt"/>
              <a:ea typeface="+mn-ea"/>
            </a:endParaRPr>
          </a:p>
        </p:txBody>
      </p:sp>
      <p:sp>
        <p:nvSpPr>
          <p:cNvPr id="38915" name="Slide Number Placeholder 1"/>
          <p:cNvSpPr>
            <a:spLocks noGrp="1"/>
          </p:cNvSpPr>
          <p:nvPr>
            <p:ph type="sldNum" sz="quarter" idx="12"/>
          </p:nvPr>
        </p:nvSpPr>
        <p:spPr bwMode="auto">
          <a:noFill/>
          <a:ln>
            <a:miter lim="800000"/>
            <a:headEnd/>
            <a:tailEnd/>
          </a:ln>
        </p:spPr>
        <p:txBody>
          <a:bodyPr/>
          <a:lstStyle/>
          <a:p>
            <a:pPr fontAlgn="base">
              <a:spcBef>
                <a:spcPct val="0"/>
              </a:spcBef>
              <a:spcAft>
                <a:spcPct val="0"/>
              </a:spcAft>
            </a:pPr>
            <a:fld id="{5B5BA6AA-BF2B-4504-B8BE-0F666EC4F20F}" type="slidenum">
              <a:rPr lang="en-US" smtClean="0">
                <a:latin typeface="Garamond" pitchFamily="18" charset="0"/>
                <a:ea typeface="Garamond" pitchFamily="18" charset="0"/>
                <a:cs typeface="Garamond" pitchFamily="18" charset="0"/>
              </a:rPr>
              <a:pPr fontAlgn="base">
                <a:spcBef>
                  <a:spcPct val="0"/>
                </a:spcBef>
                <a:spcAft>
                  <a:spcPct val="0"/>
                </a:spcAft>
              </a:pPr>
              <a:t>21</a:t>
            </a:fld>
            <a:endParaRPr lang="en-US" smtClean="0">
              <a:latin typeface="Garamond" pitchFamily="18" charset="0"/>
              <a:ea typeface="Garamond" pitchFamily="18" charset="0"/>
              <a:cs typeface="Garamond" pitchFamily="18" charset="0"/>
            </a:endParaRPr>
          </a:p>
        </p:txBody>
      </p:sp>
      <p:sp>
        <p:nvSpPr>
          <p:cNvPr id="5" name="Text Box 5"/>
          <p:cNvSpPr txBox="1">
            <a:spLocks noChangeArrowheads="1"/>
          </p:cNvSpPr>
          <p:nvPr/>
        </p:nvSpPr>
        <p:spPr bwMode="auto">
          <a:xfrm>
            <a:off x="711198" y="5065486"/>
            <a:ext cx="7696200" cy="1200329"/>
          </a:xfrm>
          <a:prstGeom prst="rect">
            <a:avLst/>
          </a:prstGeom>
          <a:solidFill>
            <a:srgbClr val="F0EBD6"/>
          </a:solidFill>
          <a:ln w="9525">
            <a:solidFill>
              <a:schemeClr val="tx1"/>
            </a:solidFill>
            <a:miter lim="800000"/>
            <a:headEnd/>
            <a:tailEnd/>
          </a:ln>
        </p:spPr>
        <p:txBody>
          <a:bodyPr wrap="square">
            <a:spAutoFit/>
          </a:bodyPr>
          <a:lstStyle/>
          <a:p>
            <a:pPr algn="ctr">
              <a:spcBef>
                <a:spcPct val="50000"/>
              </a:spcBef>
            </a:pPr>
            <a:r>
              <a:rPr lang="en-US" sz="2400" dirty="0" smtClean="0">
                <a:latin typeface="Calibri" pitchFamily="34" charset="0"/>
              </a:rPr>
              <a:t>Remember that </a:t>
            </a:r>
            <a:r>
              <a:rPr lang="en-US" sz="2400" b="1" dirty="0" smtClean="0">
                <a:latin typeface="Calibri" pitchFamily="34" charset="0"/>
              </a:rPr>
              <a:t>most methods are safe and effective for ALHIV </a:t>
            </a:r>
            <a:r>
              <a:rPr lang="en-US" sz="2400" dirty="0" smtClean="0">
                <a:latin typeface="Calibri" pitchFamily="34" charset="0"/>
              </a:rPr>
              <a:t>as long as they are provided with proper counseling and follow up.</a:t>
            </a:r>
            <a:endParaRPr lang="en-ZA" sz="2400" dirty="0">
              <a:latin typeface="Calibri" pitchFamily="34" charset="0"/>
            </a:endParaRPr>
          </a:p>
        </p:txBody>
      </p:sp>
    </p:spTree>
    <p:extLst>
      <p:ext uri="{BB962C8B-B14F-4D97-AF65-F5344CB8AC3E}">
        <p14:creationId xmlns:p14="http://schemas.microsoft.com/office/powerpoint/2010/main" val="1195273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2"/>
          <p:cNvSpPr>
            <a:spLocks noGrp="1"/>
          </p:cNvSpPr>
          <p:nvPr>
            <p:ph type="title"/>
          </p:nvPr>
        </p:nvSpPr>
        <p:spPr bwMode="white"/>
        <p:txBody>
          <a:bodyPr/>
          <a:lstStyle/>
          <a:p>
            <a:pPr eaLnBrk="1" hangingPunct="1"/>
            <a:r>
              <a:rPr lang="en-ZA" dirty="0" smtClean="0">
                <a:latin typeface="Calibri heading"/>
                <a:ea typeface="ＭＳ Ｐゴシック"/>
                <a:cs typeface="ＭＳ Ｐゴシック"/>
              </a:rPr>
              <a:t>Contraceptive Side Effects</a:t>
            </a:r>
            <a:endParaRPr lang="en-US" dirty="0" smtClean="0">
              <a:latin typeface="Calibri heading"/>
            </a:endParaRPr>
          </a:p>
        </p:txBody>
      </p:sp>
      <p:sp>
        <p:nvSpPr>
          <p:cNvPr id="35842" name="Content Placeholder 3"/>
          <p:cNvSpPr>
            <a:spLocks noGrp="1"/>
          </p:cNvSpPr>
          <p:nvPr>
            <p:ph idx="1"/>
          </p:nvPr>
        </p:nvSpPr>
        <p:spPr>
          <a:xfrm>
            <a:off x="533400" y="1752600"/>
            <a:ext cx="8435975" cy="4144963"/>
          </a:xfrm>
        </p:spPr>
        <p:txBody>
          <a:bodyPr/>
          <a:lstStyle/>
          <a:p>
            <a:pPr eaLnBrk="1" hangingPunct="1">
              <a:lnSpc>
                <a:spcPct val="90000"/>
              </a:lnSpc>
              <a:spcBef>
                <a:spcPts val="1000"/>
              </a:spcBef>
            </a:pPr>
            <a:r>
              <a:rPr lang="en-GB" dirty="0" smtClean="0">
                <a:latin typeface="Calibri" pitchFamily="34" charset="0"/>
                <a:ea typeface="ＭＳ Ｐゴシック"/>
                <a:cs typeface="ＭＳ Ｐゴシック"/>
              </a:rPr>
              <a:t>Adolescents may experience side effects from contraceptive methods (e.g., weight gain, spotting, menstrual changes), which  can be uncomfortable, annoying, or worrisome.</a:t>
            </a:r>
          </a:p>
          <a:p>
            <a:pPr eaLnBrk="1" hangingPunct="1">
              <a:lnSpc>
                <a:spcPct val="90000"/>
              </a:lnSpc>
              <a:spcBef>
                <a:spcPts val="1000"/>
              </a:spcBef>
            </a:pPr>
            <a:r>
              <a:rPr lang="en-GB" dirty="0" smtClean="0">
                <a:latin typeface="Calibri" pitchFamily="34" charset="0"/>
                <a:ea typeface="ＭＳ Ｐゴシック"/>
                <a:cs typeface="ＭＳ Ｐゴシック"/>
              </a:rPr>
              <a:t>Side effects are the major reason that adolescent clients stop using contraceptive methods.</a:t>
            </a:r>
          </a:p>
        </p:txBody>
      </p:sp>
      <p:sp>
        <p:nvSpPr>
          <p:cNvPr id="35843" name="Slide Number Placeholder 1"/>
          <p:cNvSpPr>
            <a:spLocks noGrp="1"/>
          </p:cNvSpPr>
          <p:nvPr>
            <p:ph type="sldNum" sz="quarter" idx="12"/>
          </p:nvPr>
        </p:nvSpPr>
        <p:spPr bwMode="auto">
          <a:noFill/>
          <a:ln>
            <a:miter lim="800000"/>
            <a:headEnd/>
            <a:tailEnd/>
          </a:ln>
        </p:spPr>
        <p:txBody>
          <a:bodyPr/>
          <a:lstStyle/>
          <a:p>
            <a:pPr fontAlgn="base">
              <a:spcBef>
                <a:spcPct val="0"/>
              </a:spcBef>
              <a:spcAft>
                <a:spcPct val="0"/>
              </a:spcAft>
            </a:pPr>
            <a:fld id="{A673245E-3CA5-40ED-81D1-00E91A5A5AB5}" type="slidenum">
              <a:rPr lang="en-US" smtClean="0">
                <a:latin typeface="Garamond" pitchFamily="18" charset="0"/>
                <a:ea typeface="Garamond" pitchFamily="18" charset="0"/>
                <a:cs typeface="Garamond" pitchFamily="18" charset="0"/>
              </a:rPr>
              <a:pPr fontAlgn="base">
                <a:spcBef>
                  <a:spcPct val="0"/>
                </a:spcBef>
                <a:spcAft>
                  <a:spcPct val="0"/>
                </a:spcAft>
              </a:pPr>
              <a:t>22</a:t>
            </a:fld>
            <a:endParaRPr lang="en-US" smtClean="0">
              <a:latin typeface="Garamond" pitchFamily="18" charset="0"/>
              <a:ea typeface="Garamond" pitchFamily="18" charset="0"/>
              <a:cs typeface="Garamond" pitchFamily="18" charset="0"/>
            </a:endParaRPr>
          </a:p>
        </p:txBody>
      </p:sp>
      <p:sp>
        <p:nvSpPr>
          <p:cNvPr id="5" name="Text Box 4"/>
          <p:cNvSpPr txBox="1">
            <a:spLocks noChangeArrowheads="1"/>
          </p:cNvSpPr>
          <p:nvPr/>
        </p:nvSpPr>
        <p:spPr bwMode="auto">
          <a:xfrm>
            <a:off x="533400" y="3744687"/>
            <a:ext cx="7986485" cy="2837700"/>
          </a:xfrm>
          <a:prstGeom prst="rect">
            <a:avLst/>
          </a:prstGeom>
          <a:solidFill>
            <a:srgbClr val="F0EBD6"/>
          </a:solidFill>
          <a:ln w="9525">
            <a:solidFill>
              <a:schemeClr val="tx1"/>
            </a:solidFill>
            <a:miter lim="800000"/>
            <a:headEnd/>
            <a:tailEnd/>
          </a:ln>
        </p:spPr>
        <p:txBody>
          <a:bodyPr wrap="square">
            <a:spAutoFit/>
          </a:bodyPr>
          <a:lstStyle/>
          <a:p>
            <a:pPr lvl="1" indent="-341313" eaLnBrk="1" hangingPunct="1">
              <a:lnSpc>
                <a:spcPct val="90000"/>
              </a:lnSpc>
              <a:spcBef>
                <a:spcPts val="400"/>
              </a:spcBef>
            </a:pPr>
            <a:r>
              <a:rPr lang="en-GB" sz="2200" b="1" dirty="0" smtClean="0">
                <a:latin typeface="Calibri" pitchFamily="34" charset="0"/>
                <a:ea typeface="ＭＳ Ｐゴシック"/>
                <a:cs typeface="ＭＳ Ｐゴシック"/>
              </a:rPr>
              <a:t>Remember:</a:t>
            </a:r>
          </a:p>
          <a:p>
            <a:pPr lvl="1" indent="-341313" eaLnBrk="1" hangingPunct="1">
              <a:lnSpc>
                <a:spcPct val="90000"/>
              </a:lnSpc>
              <a:spcBef>
                <a:spcPts val="400"/>
              </a:spcBef>
              <a:buFont typeface="Wingdings" pitchFamily="2" charset="2"/>
              <a:buChar char="§"/>
            </a:pPr>
            <a:r>
              <a:rPr lang="en-GB" sz="2200" dirty="0" smtClean="0">
                <a:latin typeface="Calibri" pitchFamily="34" charset="0"/>
                <a:ea typeface="ＭＳ Ｐゴシック"/>
                <a:cs typeface="ＭＳ Ｐゴシック"/>
              </a:rPr>
              <a:t>Treat all complaints with patience and seriousness.</a:t>
            </a:r>
          </a:p>
          <a:p>
            <a:pPr lvl="1" indent="-341313" eaLnBrk="1" hangingPunct="1">
              <a:lnSpc>
                <a:spcPct val="90000"/>
              </a:lnSpc>
              <a:spcBef>
                <a:spcPts val="400"/>
              </a:spcBef>
              <a:buFont typeface="Wingdings" pitchFamily="2" charset="2"/>
              <a:buChar char="§"/>
            </a:pPr>
            <a:r>
              <a:rPr lang="en-GB" sz="2200" dirty="0" smtClean="0">
                <a:latin typeface="Calibri" pitchFamily="34" charset="0"/>
                <a:ea typeface="ＭＳ Ｐゴシック"/>
                <a:cs typeface="ＭＳ Ｐゴシック"/>
              </a:rPr>
              <a:t>Offer opportunity to discuss their concerns.</a:t>
            </a:r>
          </a:p>
          <a:p>
            <a:pPr lvl="1" indent="-341313" eaLnBrk="1" hangingPunct="1">
              <a:lnSpc>
                <a:spcPct val="90000"/>
              </a:lnSpc>
              <a:spcBef>
                <a:spcPts val="400"/>
              </a:spcBef>
              <a:buFont typeface="Wingdings" pitchFamily="2" charset="2"/>
              <a:buChar char="§"/>
            </a:pPr>
            <a:r>
              <a:rPr lang="en-GB" sz="2200" dirty="0" smtClean="0">
                <a:latin typeface="Calibri" pitchFamily="34" charset="0"/>
                <a:ea typeface="ＭＳ Ｐゴシック"/>
                <a:cs typeface="ＭＳ Ｐゴシック"/>
              </a:rPr>
              <a:t>Reassure clients that side effects are manageable and reversible.</a:t>
            </a:r>
          </a:p>
          <a:p>
            <a:pPr lvl="1" indent="-341313" eaLnBrk="1" hangingPunct="1">
              <a:lnSpc>
                <a:spcPct val="90000"/>
              </a:lnSpc>
              <a:spcBef>
                <a:spcPts val="400"/>
              </a:spcBef>
              <a:buFont typeface="Wingdings" pitchFamily="2" charset="2"/>
              <a:buChar char="§"/>
            </a:pPr>
            <a:r>
              <a:rPr lang="en-GB" sz="2200" dirty="0" smtClean="0">
                <a:latin typeface="Calibri" pitchFamily="34" charset="0"/>
                <a:ea typeface="ＭＳ Ｐゴシック"/>
                <a:cs typeface="ＭＳ Ｐゴシック"/>
              </a:rPr>
              <a:t>Help differentiate between normal vs. serious side effects.</a:t>
            </a:r>
          </a:p>
          <a:p>
            <a:pPr lvl="1" indent="-341313" eaLnBrk="1" hangingPunct="1">
              <a:lnSpc>
                <a:spcPct val="90000"/>
              </a:lnSpc>
              <a:spcBef>
                <a:spcPts val="400"/>
              </a:spcBef>
              <a:buFont typeface="Wingdings" pitchFamily="2" charset="2"/>
              <a:buChar char="§"/>
            </a:pPr>
            <a:r>
              <a:rPr lang="en-GB" sz="2200" dirty="0" smtClean="0">
                <a:latin typeface="Calibri" pitchFamily="34" charset="0"/>
                <a:ea typeface="ＭＳ Ｐゴシック"/>
                <a:cs typeface="ＭＳ Ｐゴシック"/>
              </a:rPr>
              <a:t>Offer information and advice on how to prevent/manage side effects.</a:t>
            </a:r>
          </a:p>
          <a:p>
            <a:pPr lvl="1" indent="-341313" eaLnBrk="1" hangingPunct="1">
              <a:lnSpc>
                <a:spcPct val="90000"/>
              </a:lnSpc>
              <a:spcBef>
                <a:spcPts val="400"/>
              </a:spcBef>
              <a:buFont typeface="Wingdings" pitchFamily="2" charset="2"/>
              <a:buChar char="§"/>
            </a:pPr>
            <a:r>
              <a:rPr lang="en-GB" sz="2200" dirty="0" smtClean="0">
                <a:latin typeface="Calibri" pitchFamily="34" charset="0"/>
                <a:ea typeface="ＭＳ Ｐゴシック"/>
                <a:cs typeface="ＭＳ Ｐゴシック"/>
              </a:rPr>
              <a:t>Always provide follow-up </a:t>
            </a:r>
            <a:r>
              <a:rPr lang="en-GB" sz="2200" dirty="0" err="1" smtClean="0">
                <a:latin typeface="Calibri" pitchFamily="34" charset="0"/>
                <a:ea typeface="ＭＳ Ｐゴシック"/>
                <a:cs typeface="ＭＳ Ｐゴシック"/>
              </a:rPr>
              <a:t>counseling</a:t>
            </a:r>
            <a:r>
              <a:rPr lang="en-GB" sz="2200" dirty="0" smtClean="0">
                <a:latin typeface="Calibri" pitchFamily="34" charset="0"/>
                <a:ea typeface="ＭＳ Ｐゴシック"/>
                <a:cs typeface="ＭＳ Ｐゴシック"/>
              </a:rPr>
              <a:t>.</a:t>
            </a:r>
            <a:endParaRPr lang="en-US" sz="2200" dirty="0"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2800823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424F5886-155C-4144-8C24-589C0C8AFDAB}" type="slidenum">
              <a:rPr lang="en-US" smtClean="0">
                <a:latin typeface="Garamond" pitchFamily="18" charset="0"/>
                <a:ea typeface="Garamond" pitchFamily="18" charset="0"/>
                <a:cs typeface="Garamond" pitchFamily="18" charset="0"/>
              </a:rPr>
              <a:pPr fontAlgn="base">
                <a:spcBef>
                  <a:spcPct val="0"/>
                </a:spcBef>
                <a:spcAft>
                  <a:spcPct val="0"/>
                </a:spcAft>
              </a:pPr>
              <a:t>23</a:t>
            </a:fld>
            <a:endParaRPr lang="en-US" smtClean="0">
              <a:latin typeface="Garamond" pitchFamily="18" charset="0"/>
              <a:ea typeface="Garamond" pitchFamily="18" charset="0"/>
              <a:cs typeface="Garamond" pitchFamily="18" charset="0"/>
            </a:endParaRPr>
          </a:p>
        </p:txBody>
      </p:sp>
      <p:sp>
        <p:nvSpPr>
          <p:cNvPr id="8" name="Content Placeholder 5"/>
          <p:cNvSpPr>
            <a:spLocks noGrp="1"/>
          </p:cNvSpPr>
          <p:nvPr>
            <p:ph idx="1"/>
          </p:nvPr>
        </p:nvSpPr>
        <p:spPr>
          <a:xfrm>
            <a:off x="526142" y="1593850"/>
            <a:ext cx="7964715" cy="4373563"/>
          </a:xfrm>
        </p:spPr>
        <p:txBody>
          <a:bodyPr/>
          <a:lstStyle/>
          <a:p>
            <a:pPr algn="ctr">
              <a:buNone/>
            </a:pPr>
            <a:endParaRPr lang="en-US" sz="3600" b="1" dirty="0" smtClean="0"/>
          </a:p>
          <a:p>
            <a:pPr algn="ctr">
              <a:spcBef>
                <a:spcPts val="3600"/>
              </a:spcBef>
              <a:buNone/>
            </a:pPr>
            <a:r>
              <a:rPr lang="en-US" sz="4800" b="1" dirty="0" smtClean="0"/>
              <a:t>Questions or comments on this session?</a:t>
            </a:r>
            <a:endParaRPr lang="en-US" sz="48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white"/>
        <p:txBody>
          <a:bodyPr/>
          <a:lstStyle/>
          <a:p>
            <a:pPr eaLnBrk="1" hangingPunct="1"/>
            <a:r>
              <a:rPr lang="en-US" dirty="0" smtClean="0">
                <a:latin typeface="Calibri heading"/>
              </a:rPr>
              <a:t>Session 11.2</a:t>
            </a:r>
          </a:p>
        </p:txBody>
      </p:sp>
      <p:sp>
        <p:nvSpPr>
          <p:cNvPr id="3" name="Content Placeholder 2"/>
          <p:cNvSpPr>
            <a:spLocks noGrp="1"/>
          </p:cNvSpPr>
          <p:nvPr>
            <p:ph idx="1"/>
          </p:nvPr>
        </p:nvSpPr>
        <p:spPr/>
        <p:txBody>
          <a:bodyPr/>
          <a:lstStyle/>
          <a:p>
            <a:pPr marL="0" indent="0" eaLnBrk="1" hangingPunct="1">
              <a:buFont typeface="Wingdings" charset="0"/>
              <a:buNone/>
              <a:defRPr/>
            </a:pPr>
            <a:r>
              <a:rPr lang="en-US" sz="3600" b="1" dirty="0" smtClean="0">
                <a:solidFill>
                  <a:srgbClr val="0B5395"/>
                </a:solidFill>
                <a:latin typeface="+mn-lt"/>
                <a:ea typeface="+mn-ea"/>
              </a:rPr>
              <a:t>PMTCT </a:t>
            </a:r>
            <a:r>
              <a:rPr lang="en-US" sz="3600" b="1" dirty="0">
                <a:solidFill>
                  <a:srgbClr val="0B5395"/>
                </a:solidFill>
                <a:latin typeface="+mn-lt"/>
                <a:ea typeface="+mn-ea"/>
              </a:rPr>
              <a:t>Counseling for ALHIV</a:t>
            </a:r>
            <a:endParaRPr lang="en-ZA" sz="3600" b="1" dirty="0">
              <a:solidFill>
                <a:srgbClr val="0B5395"/>
              </a:solidFill>
              <a:latin typeface="+mn-lt"/>
              <a:ea typeface="+mn-ea"/>
            </a:endParaRPr>
          </a:p>
        </p:txBody>
      </p:sp>
      <p:sp>
        <p:nvSpPr>
          <p:cNvPr id="41987"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7F875655-C1DD-418A-9412-C8550B28AAFD}" type="slidenum">
              <a:rPr lang="en-US" smtClean="0">
                <a:latin typeface="Garamond" pitchFamily="18" charset="0"/>
                <a:ea typeface="Garamond" pitchFamily="18" charset="0"/>
                <a:cs typeface="Garamond" pitchFamily="18" charset="0"/>
              </a:rPr>
              <a:pPr fontAlgn="base">
                <a:spcBef>
                  <a:spcPct val="0"/>
                </a:spcBef>
                <a:spcAft>
                  <a:spcPct val="0"/>
                </a:spcAft>
              </a:pPr>
              <a:t>24</a:t>
            </a:fld>
            <a:endParaRPr lang="en-US" smtClean="0">
              <a:latin typeface="Garamond" pitchFamily="18" charset="0"/>
              <a:ea typeface="Garamond" pitchFamily="18" charset="0"/>
              <a:cs typeface="Garamond"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bwMode="white"/>
        <p:txBody>
          <a:bodyPr/>
          <a:lstStyle/>
          <a:p>
            <a:pPr eaLnBrk="1" hangingPunct="1"/>
            <a:r>
              <a:rPr lang="en-US" dirty="0" smtClean="0"/>
              <a:t>Session 11.2 Objective</a:t>
            </a:r>
          </a:p>
        </p:txBody>
      </p:sp>
      <p:sp>
        <p:nvSpPr>
          <p:cNvPr id="43010" name="Content Placeholder 2"/>
          <p:cNvSpPr>
            <a:spLocks noGrp="1"/>
          </p:cNvSpPr>
          <p:nvPr>
            <p:ph idx="1"/>
          </p:nvPr>
        </p:nvSpPr>
        <p:spPr/>
        <p:txBody>
          <a:bodyPr/>
          <a:lstStyle/>
          <a:p>
            <a:pPr eaLnBrk="1" hangingPunct="1">
              <a:buFont typeface="Wingdings" pitchFamily="2" charset="2"/>
              <a:buNone/>
            </a:pPr>
            <a:r>
              <a:rPr lang="en-GB" b="1" smtClean="0">
                <a:solidFill>
                  <a:srgbClr val="0B5395"/>
                </a:solidFill>
                <a:latin typeface="Calibri" pitchFamily="34" charset="0"/>
                <a:cs typeface="Calibri" pitchFamily="34" charset="0"/>
              </a:rPr>
              <a:t>After completing this session, participants will be able to:</a:t>
            </a:r>
            <a:r>
              <a:rPr lang="en-GB" smtClean="0">
                <a:solidFill>
                  <a:srgbClr val="0B5395"/>
                </a:solidFill>
                <a:latin typeface="Calibri" pitchFamily="34" charset="0"/>
                <a:cs typeface="Calibri" pitchFamily="34" charset="0"/>
              </a:rPr>
              <a:t> </a:t>
            </a:r>
          </a:p>
          <a:p>
            <a:pPr eaLnBrk="1" hangingPunct="1"/>
            <a:r>
              <a:rPr lang="en-US" smtClean="0">
                <a:latin typeface="Calibri" pitchFamily="34" charset="0"/>
                <a:cs typeface="Calibri" pitchFamily="34" charset="0"/>
              </a:rPr>
              <a:t>Counsel adolescent clients on prevention of mother-to-child transmission of HIV (PMTCT)</a:t>
            </a:r>
          </a:p>
        </p:txBody>
      </p:sp>
      <p:sp>
        <p:nvSpPr>
          <p:cNvPr id="43011"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418FF5D3-07F0-441B-80DC-4145E41ED600}" type="slidenum">
              <a:rPr lang="en-US" smtClean="0">
                <a:latin typeface="Garamond" pitchFamily="18" charset="0"/>
                <a:ea typeface="Garamond" pitchFamily="18" charset="0"/>
                <a:cs typeface="Garamond" pitchFamily="18" charset="0"/>
              </a:rPr>
              <a:pPr fontAlgn="base">
                <a:spcBef>
                  <a:spcPct val="0"/>
                </a:spcBef>
                <a:spcAft>
                  <a:spcPct val="0"/>
                </a:spcAft>
              </a:pPr>
              <a:t>25</a:t>
            </a:fld>
            <a:endParaRPr lang="en-US" smtClean="0">
              <a:latin typeface="Garamond" pitchFamily="18" charset="0"/>
              <a:ea typeface="Garamond" pitchFamily="18" charset="0"/>
              <a:cs typeface="Garamond"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bwMode="white"/>
        <p:txBody>
          <a:bodyPr/>
          <a:lstStyle/>
          <a:p>
            <a:pPr eaLnBrk="1" hangingPunct="1"/>
            <a:r>
              <a:rPr lang="en-US" dirty="0" smtClean="0">
                <a:latin typeface="Calibri heading"/>
              </a:rPr>
              <a:t>PMTCT Services for Adolescents</a:t>
            </a:r>
          </a:p>
        </p:txBody>
      </p:sp>
      <p:sp>
        <p:nvSpPr>
          <p:cNvPr id="44034" name="Content Placeholder 2"/>
          <p:cNvSpPr>
            <a:spLocks noGrp="1"/>
          </p:cNvSpPr>
          <p:nvPr>
            <p:ph idx="1"/>
          </p:nvPr>
        </p:nvSpPr>
        <p:spPr/>
        <p:txBody>
          <a:bodyPr/>
          <a:lstStyle/>
          <a:p>
            <a:pPr eaLnBrk="1" hangingPunct="1"/>
            <a:r>
              <a:rPr lang="en-US" i="1" dirty="0" smtClean="0">
                <a:solidFill>
                  <a:srgbClr val="0B5395"/>
                </a:solidFill>
                <a:latin typeface="Calibri" pitchFamily="34" charset="0"/>
                <a:cs typeface="Calibri" pitchFamily="34" charset="0"/>
              </a:rPr>
              <a:t>Who has been trained in PMTCT (raise your hand)?</a:t>
            </a:r>
          </a:p>
          <a:p>
            <a:pPr eaLnBrk="1" hangingPunct="1"/>
            <a:r>
              <a:rPr lang="en-US" dirty="0" smtClean="0">
                <a:latin typeface="Calibri" pitchFamily="34" charset="0"/>
                <a:cs typeface="Calibri" pitchFamily="34" charset="0"/>
              </a:rPr>
              <a:t>PMTCT counseling and services are an important part of adolescent HIV care and treatment services.</a:t>
            </a:r>
          </a:p>
          <a:p>
            <a:pPr eaLnBrk="1" hangingPunct="1"/>
            <a:r>
              <a:rPr lang="en-US" dirty="0" smtClean="0">
                <a:latin typeface="Calibri" pitchFamily="34" charset="0"/>
                <a:cs typeface="Calibri" pitchFamily="34" charset="0"/>
              </a:rPr>
              <a:t>Remember to always follow                                                                     national PMTCT guidelines                                                                      when providing services to                                                                      pregnant ALHIV, their                                                                              partners, and their                                                                  family members.</a:t>
            </a:r>
          </a:p>
        </p:txBody>
      </p:sp>
      <p:sp>
        <p:nvSpPr>
          <p:cNvPr id="44035" name="Slide Number Placeholder 3"/>
          <p:cNvSpPr txBox="1">
            <a:spLocks noGrp="1"/>
          </p:cNvSpPr>
          <p:nvPr/>
        </p:nvSpPr>
        <p:spPr bwMode="auto">
          <a:xfrm>
            <a:off x="8305800" y="6423025"/>
            <a:ext cx="554038" cy="365125"/>
          </a:xfrm>
          <a:prstGeom prst="rect">
            <a:avLst/>
          </a:prstGeom>
          <a:noFill/>
          <a:ln w="9525">
            <a:noFill/>
            <a:miter lim="800000"/>
            <a:headEnd/>
            <a:tailEnd/>
          </a:ln>
        </p:spPr>
        <p:txBody>
          <a:bodyPr anchor="ctr"/>
          <a:lstStyle/>
          <a:p>
            <a:pPr algn="r"/>
            <a:fld id="{C9164331-2D90-4CF1-864B-C1325A43F797}" type="slidenum">
              <a:rPr lang="en-US" sz="1100">
                <a:latin typeface="Garamond" pitchFamily="18" charset="0"/>
              </a:rPr>
              <a:pPr algn="r"/>
              <a:t>26</a:t>
            </a:fld>
            <a:endParaRPr lang="en-US" sz="1100">
              <a:latin typeface="Garamond" pitchFamily="18" charset="0"/>
            </a:endParaRPr>
          </a:p>
        </p:txBody>
      </p:sp>
      <p:pic>
        <p:nvPicPr>
          <p:cNvPr id="5" name="Picture 4" descr="pic 3.JPG"/>
          <p:cNvPicPr>
            <a:picLocks noChangeAspect="1"/>
          </p:cNvPicPr>
          <p:nvPr/>
        </p:nvPicPr>
        <p:blipFill>
          <a:blip r:embed="rId2"/>
          <a:stretch>
            <a:fillRect/>
          </a:stretch>
        </p:blipFill>
        <p:spPr>
          <a:xfrm>
            <a:off x="4871189" y="3431270"/>
            <a:ext cx="3988650" cy="2817584"/>
          </a:xfrm>
          <a:prstGeom prst="rect">
            <a:avLst/>
          </a:prstGeom>
          <a:effectLst>
            <a:softEdge rad="31750"/>
          </a:effec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1"/>
          <p:cNvSpPr>
            <a:spLocks noGrp="1"/>
          </p:cNvSpPr>
          <p:nvPr>
            <p:ph type="sldNum" sz="quarter" idx="12"/>
          </p:nvPr>
        </p:nvSpPr>
        <p:spPr bwMode="auto">
          <a:noFill/>
          <a:ln>
            <a:miter lim="800000"/>
            <a:headEnd/>
            <a:tailEnd/>
          </a:ln>
        </p:spPr>
        <p:txBody>
          <a:bodyPr/>
          <a:lstStyle/>
          <a:p>
            <a:pPr fontAlgn="base">
              <a:spcBef>
                <a:spcPct val="0"/>
              </a:spcBef>
              <a:spcAft>
                <a:spcPct val="0"/>
              </a:spcAft>
            </a:pPr>
            <a:fld id="{A20B525C-659D-40C7-A75A-15E7FD9176CF}" type="slidenum">
              <a:rPr lang="en-US" smtClean="0">
                <a:latin typeface="Garamond" pitchFamily="18" charset="0"/>
                <a:ea typeface="Garamond" pitchFamily="18" charset="0"/>
                <a:cs typeface="Garamond" pitchFamily="18" charset="0"/>
              </a:rPr>
              <a:pPr fontAlgn="base">
                <a:spcBef>
                  <a:spcPct val="0"/>
                </a:spcBef>
                <a:spcAft>
                  <a:spcPct val="0"/>
                </a:spcAft>
              </a:pPr>
              <a:t>27</a:t>
            </a:fld>
            <a:endParaRPr lang="en-US" smtClean="0">
              <a:latin typeface="Garamond" pitchFamily="18" charset="0"/>
              <a:ea typeface="Garamond" pitchFamily="18" charset="0"/>
              <a:cs typeface="Garamond" pitchFamily="18" charset="0"/>
            </a:endParaRPr>
          </a:p>
        </p:txBody>
      </p:sp>
      <p:sp>
        <p:nvSpPr>
          <p:cNvPr id="4" name="Title 1"/>
          <p:cNvSpPr txBox="1">
            <a:spLocks/>
          </p:cNvSpPr>
          <p:nvPr/>
        </p:nvSpPr>
        <p:spPr bwMode="white">
          <a:xfrm>
            <a:off x="498475" y="484188"/>
            <a:ext cx="8264525"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bg1"/>
                </a:solidFill>
                <a:effectLst/>
                <a:uLnTx/>
                <a:uFillTx/>
                <a:latin typeface="Calibri heading"/>
                <a:ea typeface="Calibri (Headings)"/>
                <a:cs typeface="Calibri (Headings)"/>
              </a:rPr>
              <a:t>Key PMTCT</a:t>
            </a:r>
            <a:r>
              <a:rPr kumimoji="0" lang="en-US" sz="3600" b="1" i="0" u="none" strike="noStrike" kern="0" cap="none" spc="0" normalizeH="0" noProof="0" dirty="0" smtClean="0">
                <a:ln>
                  <a:noFill/>
                </a:ln>
                <a:solidFill>
                  <a:schemeClr val="bg1"/>
                </a:solidFill>
                <a:effectLst/>
                <a:uLnTx/>
                <a:uFillTx/>
                <a:latin typeface="Calibri heading"/>
                <a:ea typeface="Calibri (Headings)"/>
                <a:cs typeface="Calibri (Headings)"/>
              </a:rPr>
              <a:t> Concepts</a:t>
            </a:r>
            <a:endParaRPr kumimoji="0" lang="en-US" sz="3600" b="1" i="0" u="none" strike="noStrike" kern="0" cap="none" spc="0" normalizeH="0" baseline="0" noProof="0" dirty="0" smtClean="0">
              <a:ln>
                <a:noFill/>
              </a:ln>
              <a:solidFill>
                <a:schemeClr val="bg1"/>
              </a:solidFill>
              <a:effectLst/>
              <a:uLnTx/>
              <a:uFillTx/>
              <a:latin typeface="Calibri heading"/>
              <a:ea typeface="Calibri (Headings)"/>
              <a:cs typeface="Calibri (Headings)"/>
            </a:endParaRPr>
          </a:p>
        </p:txBody>
      </p:sp>
      <p:sp>
        <p:nvSpPr>
          <p:cNvPr id="5" name="Content Placeholder 2"/>
          <p:cNvSpPr txBox="1">
            <a:spLocks/>
          </p:cNvSpPr>
          <p:nvPr/>
        </p:nvSpPr>
        <p:spPr bwMode="auto">
          <a:xfrm>
            <a:off x="533400" y="175260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4025" marR="0" lvl="0" indent="-454025" algn="l" defTabSz="914400" rtl="0" eaLnBrk="1" fontAlgn="base" latinLnBrk="0" hangingPunct="1">
              <a:lnSpc>
                <a:spcPct val="100000"/>
              </a:lnSpc>
              <a:spcBef>
                <a:spcPts val="2000"/>
              </a:spcBef>
              <a:spcAft>
                <a:spcPct val="0"/>
              </a:spcAft>
              <a:buClr>
                <a:srgbClr val="083763"/>
              </a:buClr>
              <a:buSzPct val="75000"/>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Calibri" pitchFamily="34" charset="0"/>
                <a:cs typeface="Calibri" pitchFamily="34" charset="0"/>
              </a:rPr>
              <a:t>See Table 11.2.</a:t>
            </a:r>
          </a:p>
          <a:p>
            <a:pPr marL="457200" lvl="0" indent="-457200" defTabSz="914400">
              <a:spcBef>
                <a:spcPts val="2000"/>
              </a:spcBef>
              <a:buClr>
                <a:srgbClr val="083763"/>
              </a:buClr>
              <a:buSzPct val="75000"/>
              <a:defRPr/>
            </a:pPr>
            <a:r>
              <a:rPr lang="en-US" sz="2400" b="1" kern="0" dirty="0" smtClean="0">
                <a:solidFill>
                  <a:srgbClr val="0B5395"/>
                </a:solidFill>
                <a:latin typeface="Calibri" pitchFamily="34" charset="0"/>
                <a:ea typeface="Calibri" pitchFamily="34" charset="0"/>
                <a:cs typeface="Calibri" pitchFamily="34" charset="0"/>
              </a:rPr>
              <a:t>Key Concept 1 - Keep mothers healthy</a:t>
            </a:r>
          </a:p>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Calibri" pitchFamily="34" charset="0"/>
                <a:cs typeface="Calibri" pitchFamily="34" charset="0"/>
              </a:rPr>
              <a:t>The</a:t>
            </a:r>
            <a:r>
              <a:rPr kumimoji="0" lang="en-US" sz="2400" b="0" i="0" u="none" strike="noStrike" kern="0" cap="none" spc="0" normalizeH="0" noProof="0" dirty="0" smtClean="0">
                <a:ln>
                  <a:noFill/>
                </a:ln>
                <a:solidFill>
                  <a:schemeClr val="tx1"/>
                </a:solidFill>
                <a:effectLst/>
                <a:uLnTx/>
                <a:uFillTx/>
                <a:latin typeface="Calibri" pitchFamily="34" charset="0"/>
                <a:ea typeface="Calibri" pitchFamily="34" charset="0"/>
                <a:cs typeface="Calibri" pitchFamily="34" charset="0"/>
              </a:rPr>
              <a:t> </a:t>
            </a:r>
            <a:r>
              <a:rPr lang="en-ZA" sz="2400" dirty="0" smtClean="0">
                <a:latin typeface="Calibri" pitchFamily="34" charset="0"/>
                <a:ea typeface="ＭＳ Ｐゴシック"/>
                <a:cs typeface="ＭＳ Ｐゴシック"/>
              </a:rPr>
              <a:t>healthier the mother,                                                                             the less likely it is that her                                                                                 baby will acquire HIV</a:t>
            </a:r>
            <a:endParaRPr kumimoji="0" lang="en-US" sz="2400" b="0" i="0" u="none" strike="noStrike" kern="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p:txBody>
      </p:sp>
      <p:pic>
        <p:nvPicPr>
          <p:cNvPr id="7" name="Picture 6" descr="Preg woman2.JPG"/>
          <p:cNvPicPr>
            <a:picLocks noChangeAspect="1"/>
          </p:cNvPicPr>
          <p:nvPr/>
        </p:nvPicPr>
        <p:blipFill>
          <a:blip r:embed="rId2"/>
          <a:stretch>
            <a:fillRect/>
          </a:stretch>
        </p:blipFill>
        <p:spPr>
          <a:xfrm>
            <a:off x="4506980" y="3104317"/>
            <a:ext cx="4294802" cy="3217110"/>
          </a:xfrm>
          <a:prstGeom prst="rect">
            <a:avLst/>
          </a:prstGeom>
          <a:effectLst>
            <a:softEdge rad="3175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1"/>
          <p:cNvSpPr txBox="1">
            <a:spLocks noGrp="1"/>
          </p:cNvSpPr>
          <p:nvPr/>
        </p:nvSpPr>
        <p:spPr bwMode="auto">
          <a:xfrm>
            <a:off x="8305800" y="6423025"/>
            <a:ext cx="554038" cy="365125"/>
          </a:xfrm>
          <a:prstGeom prst="rect">
            <a:avLst/>
          </a:prstGeom>
          <a:noFill/>
          <a:ln w="9525">
            <a:noFill/>
            <a:miter lim="800000"/>
            <a:headEnd/>
            <a:tailEnd/>
          </a:ln>
        </p:spPr>
        <p:txBody>
          <a:bodyPr anchor="ctr"/>
          <a:lstStyle/>
          <a:p>
            <a:pPr algn="r"/>
            <a:fld id="{083E197A-3646-4B9F-8B05-C86574DD2CE7}" type="slidenum">
              <a:rPr lang="en-US" sz="1100">
                <a:latin typeface="Garamond" pitchFamily="18" charset="0"/>
              </a:rPr>
              <a:pPr algn="r"/>
              <a:t>28</a:t>
            </a:fld>
            <a:endParaRPr lang="en-US" sz="1100">
              <a:latin typeface="Garamond" pitchFamily="18" charset="0"/>
            </a:endParaRPr>
          </a:p>
        </p:txBody>
      </p:sp>
      <p:sp>
        <p:nvSpPr>
          <p:cNvPr id="5" name="Content Placeholder 2"/>
          <p:cNvSpPr txBox="1">
            <a:spLocks/>
          </p:cNvSpPr>
          <p:nvPr/>
        </p:nvSpPr>
        <p:spPr bwMode="auto">
          <a:xfrm>
            <a:off x="533400" y="1476834"/>
            <a:ext cx="8326438"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lvl="0" indent="-457200" defTabSz="914400">
              <a:spcBef>
                <a:spcPts val="2000"/>
              </a:spcBef>
              <a:buClr>
                <a:srgbClr val="083763"/>
              </a:buClr>
              <a:buSzPct val="75000"/>
              <a:defRPr/>
            </a:pPr>
            <a:r>
              <a:rPr lang="en-US" sz="2400" b="1" kern="0" dirty="0" smtClean="0">
                <a:solidFill>
                  <a:srgbClr val="0B5395"/>
                </a:solidFill>
                <a:latin typeface="Calibri" pitchFamily="34" charset="0"/>
                <a:ea typeface="Calibri" pitchFamily="34" charset="0"/>
                <a:cs typeface="Calibri" pitchFamily="34" charset="0"/>
              </a:rPr>
              <a:t>Key Concept 2 – Reduce risk at every stage</a:t>
            </a:r>
          </a:p>
          <a:p>
            <a:pPr marL="454025" indent="-454025" defTabSz="914400">
              <a:spcBef>
                <a:spcPts val="600"/>
              </a:spcBef>
              <a:buClr>
                <a:srgbClr val="083763"/>
              </a:buClr>
              <a:buSzPct val="75000"/>
            </a:pPr>
            <a:r>
              <a:rPr lang="en-US" sz="2400" dirty="0" smtClean="0">
                <a:latin typeface="Calibri" pitchFamily="34" charset="0"/>
              </a:rPr>
              <a:t>MTCT risk depends on timing:</a:t>
            </a:r>
            <a:endParaRPr kumimoji="0" lang="en-US" sz="2400" i="0" u="none" strike="noStrike" kern="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a:p>
            <a:pPr marL="454025" marR="0" lvl="0" indent="-454025" algn="l" defTabSz="914400" rtl="0" eaLnBrk="1" fontAlgn="base" latinLnBrk="0" hangingPunct="1">
              <a:lnSpc>
                <a:spcPct val="100000"/>
              </a:lnSpc>
              <a:spcBef>
                <a:spcPts val="600"/>
              </a:spcBef>
              <a:spcAft>
                <a:spcPct val="0"/>
              </a:spcAft>
              <a:buClr>
                <a:srgbClr val="083763"/>
              </a:buClr>
              <a:buSzPct val="75000"/>
              <a:buFont typeface="Wingdings" pitchFamily="2" charset="2"/>
              <a:buChar char="n"/>
              <a:tabLst/>
              <a:defRPr/>
            </a:pPr>
            <a:r>
              <a:rPr lang="en-US" sz="2200" b="1" dirty="0" smtClean="0">
                <a:latin typeface="Calibri" pitchFamily="34" charset="0"/>
              </a:rPr>
              <a:t>During pregnancy, labor, and delivery, </a:t>
            </a:r>
            <a:r>
              <a:rPr lang="en-US" sz="2200" dirty="0" smtClean="0">
                <a:latin typeface="Calibri" pitchFamily="34" charset="0"/>
              </a:rPr>
              <a:t>about 20-25 out of every 100 babies will get HIV in the absence of PMTCT services, including ARVs.</a:t>
            </a:r>
          </a:p>
          <a:p>
            <a:pPr marL="454025" marR="0" lvl="0" indent="-454025" algn="l" defTabSz="914400" rtl="0" eaLnBrk="1" fontAlgn="base" latinLnBrk="0" hangingPunct="1">
              <a:lnSpc>
                <a:spcPct val="100000"/>
              </a:lnSpc>
              <a:spcBef>
                <a:spcPts val="600"/>
              </a:spcBef>
              <a:spcAft>
                <a:spcPct val="0"/>
              </a:spcAft>
              <a:buClr>
                <a:srgbClr val="083763"/>
              </a:buClr>
              <a:buSzPct val="75000"/>
              <a:buFont typeface="Wingdings" pitchFamily="2" charset="2"/>
              <a:buChar char="n"/>
              <a:tabLst/>
              <a:defRPr/>
            </a:pPr>
            <a:r>
              <a:rPr lang="en-US" sz="2200" b="1" dirty="0" smtClean="0">
                <a:latin typeface="Calibri" pitchFamily="34" charset="0"/>
              </a:rPr>
              <a:t>During breastfeeding, </a:t>
            </a:r>
            <a:r>
              <a:rPr lang="en-US" sz="2200" dirty="0" smtClean="0">
                <a:latin typeface="Calibri" pitchFamily="34" charset="0"/>
              </a:rPr>
              <a:t>about 12-15 out of every 100 babies will get HIV in the absence of PMTCT services, including ARVs.</a:t>
            </a:r>
          </a:p>
          <a:p>
            <a:pPr marL="454025" marR="0" lvl="0" indent="-454025" algn="l" defTabSz="914400" rtl="0" eaLnBrk="1" fontAlgn="base" latinLnBrk="0" hangingPunct="1">
              <a:lnSpc>
                <a:spcPct val="100000"/>
              </a:lnSpc>
              <a:spcBef>
                <a:spcPts val="600"/>
              </a:spcBef>
              <a:spcAft>
                <a:spcPct val="0"/>
              </a:spcAft>
              <a:buClr>
                <a:srgbClr val="083763"/>
              </a:buClr>
              <a:buSzPct val="75000"/>
              <a:buFont typeface="Wingdings" pitchFamily="2" charset="2"/>
              <a:buChar char="n"/>
              <a:tabLst/>
              <a:defRPr/>
            </a:pPr>
            <a:r>
              <a:rPr lang="en-US" sz="2200" dirty="0" smtClean="0">
                <a:latin typeface="Calibri" pitchFamily="34" charset="0"/>
              </a:rPr>
              <a:t>Breastfeeding risk depends on:</a:t>
            </a:r>
          </a:p>
          <a:p>
            <a:pPr marL="798513" lvl="1" indent="-341313" defTabSz="914400">
              <a:spcBef>
                <a:spcPts val="500"/>
              </a:spcBef>
              <a:buClr>
                <a:srgbClr val="083763"/>
              </a:buClr>
              <a:buSzPct val="75000"/>
              <a:buFont typeface="Wingdings" pitchFamily="2" charset="2"/>
              <a:buChar char="§"/>
              <a:defRPr/>
            </a:pPr>
            <a:r>
              <a:rPr lang="en-US" sz="2000" dirty="0" smtClean="0">
                <a:latin typeface="Calibri" pitchFamily="34" charset="0"/>
              </a:rPr>
              <a:t>How the baby is fed — breastfeeding exclusively during the first 6 months of life can lower the risk of HIV transmission</a:t>
            </a:r>
          </a:p>
          <a:p>
            <a:pPr marL="798513" lvl="1" indent="-341313" defTabSz="914400">
              <a:spcBef>
                <a:spcPts val="500"/>
              </a:spcBef>
              <a:buClr>
                <a:srgbClr val="083763"/>
              </a:buClr>
              <a:buSzPct val="75000"/>
              <a:buFont typeface="Wingdings" pitchFamily="2" charset="2"/>
              <a:buChar char="§"/>
              <a:defRPr/>
            </a:pPr>
            <a:r>
              <a:rPr lang="en-US" sz="2000" dirty="0" smtClean="0">
                <a:latin typeface="Calibri" pitchFamily="34" charset="0"/>
              </a:rPr>
              <a:t>How long the baby is breastfed</a:t>
            </a:r>
          </a:p>
          <a:p>
            <a:pPr marL="798513" lvl="1" indent="-341313" defTabSz="914400">
              <a:spcBef>
                <a:spcPts val="500"/>
              </a:spcBef>
              <a:buClr>
                <a:srgbClr val="083763"/>
              </a:buClr>
              <a:buSzPct val="75000"/>
              <a:buFont typeface="Wingdings" pitchFamily="2" charset="2"/>
              <a:buChar char="§"/>
              <a:defRPr/>
            </a:pPr>
            <a:r>
              <a:rPr lang="en-US" sz="2000" dirty="0" smtClean="0">
                <a:latin typeface="Calibri" pitchFamily="34" charset="0"/>
              </a:rPr>
              <a:t>If the mother or infant is on ARVs</a:t>
            </a:r>
          </a:p>
          <a:p>
            <a:pPr marL="454025" lvl="0" indent="-454025" defTabSz="914400">
              <a:spcBef>
                <a:spcPts val="600"/>
              </a:spcBef>
              <a:buClr>
                <a:srgbClr val="083763"/>
              </a:buClr>
              <a:buSzPct val="75000"/>
              <a:buFont typeface="Wingdings" pitchFamily="2" charset="2"/>
              <a:buChar char="n"/>
              <a:defRPr/>
            </a:pPr>
            <a:r>
              <a:rPr lang="en-US" sz="2200" dirty="0" smtClean="0">
                <a:latin typeface="Calibri" pitchFamily="34" charset="0"/>
              </a:rPr>
              <a:t>It is important to help mothers reduce the risk of transmission at every stage!</a:t>
            </a:r>
            <a:endParaRPr lang="en-ZA" sz="2200" dirty="0" smtClean="0">
              <a:latin typeface="Calibri" pitchFamily="34" charset="0"/>
            </a:endParaRPr>
          </a:p>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p:txBody>
      </p:sp>
      <p:sp>
        <p:nvSpPr>
          <p:cNvPr id="6" name="Title 1"/>
          <p:cNvSpPr txBox="1">
            <a:spLocks/>
          </p:cNvSpPr>
          <p:nvPr/>
        </p:nvSpPr>
        <p:spPr bwMode="white">
          <a:xfrm>
            <a:off x="498475" y="484188"/>
            <a:ext cx="8264525"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bg1"/>
                </a:solidFill>
                <a:effectLst/>
                <a:uLnTx/>
                <a:uFillTx/>
                <a:latin typeface="Calibri heading"/>
                <a:ea typeface="Calibri (Headings)"/>
                <a:cs typeface="Calibri (Headings)"/>
              </a:rPr>
              <a:t>Key PMTCT</a:t>
            </a:r>
            <a:r>
              <a:rPr kumimoji="0" lang="en-US" sz="3600" b="1" i="0" u="none" strike="noStrike" kern="0" cap="none" spc="0" normalizeH="0" noProof="0" dirty="0" smtClean="0">
                <a:ln>
                  <a:noFill/>
                </a:ln>
                <a:solidFill>
                  <a:schemeClr val="bg1"/>
                </a:solidFill>
                <a:effectLst/>
                <a:uLnTx/>
                <a:uFillTx/>
                <a:latin typeface="Calibri heading"/>
                <a:ea typeface="Calibri (Headings)"/>
                <a:cs typeface="Calibri (Headings)"/>
              </a:rPr>
              <a:t> Concepts </a:t>
            </a:r>
            <a:r>
              <a:rPr kumimoji="0" lang="en-US" b="1" i="0" u="none" strike="noStrike" kern="0" cap="none" spc="0" normalizeH="0" noProof="0" dirty="0" smtClean="0">
                <a:ln>
                  <a:noFill/>
                </a:ln>
                <a:solidFill>
                  <a:schemeClr val="bg1"/>
                </a:solidFill>
                <a:effectLst/>
                <a:uLnTx/>
                <a:uFillTx/>
                <a:latin typeface="Calibri heading"/>
                <a:ea typeface="Calibri (Headings)"/>
                <a:cs typeface="Calibri (Headings)"/>
              </a:rPr>
              <a:t>(Continued)</a:t>
            </a:r>
            <a:endParaRPr kumimoji="0" lang="en-US" b="1" i="0" u="none" strike="noStrike" kern="0" cap="none" spc="0" normalizeH="0" baseline="0" noProof="0" dirty="0" smtClean="0">
              <a:ln>
                <a:noFill/>
              </a:ln>
              <a:solidFill>
                <a:schemeClr val="bg1"/>
              </a:solidFill>
              <a:effectLst/>
              <a:uLnTx/>
              <a:uFillTx/>
              <a:latin typeface="Calibri heading"/>
              <a:ea typeface="Calibri (Headings)"/>
              <a:cs typeface="Calibri (Heading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1"/>
          <p:cNvSpPr txBox="1">
            <a:spLocks noGrp="1"/>
          </p:cNvSpPr>
          <p:nvPr/>
        </p:nvSpPr>
        <p:spPr bwMode="auto">
          <a:xfrm>
            <a:off x="8305800" y="6423025"/>
            <a:ext cx="554038" cy="365125"/>
          </a:xfrm>
          <a:prstGeom prst="rect">
            <a:avLst/>
          </a:prstGeom>
          <a:noFill/>
          <a:ln w="9525">
            <a:noFill/>
            <a:miter lim="800000"/>
            <a:headEnd/>
            <a:tailEnd/>
          </a:ln>
        </p:spPr>
        <p:txBody>
          <a:bodyPr anchor="ctr"/>
          <a:lstStyle/>
          <a:p>
            <a:pPr algn="r"/>
            <a:fld id="{2B9C80F2-0B65-4B3C-9D39-8A1252303FBB}" type="slidenum">
              <a:rPr lang="en-US" sz="1100">
                <a:latin typeface="Garamond" pitchFamily="18" charset="0"/>
              </a:rPr>
              <a:pPr algn="r"/>
              <a:t>29</a:t>
            </a:fld>
            <a:endParaRPr lang="en-US" sz="1100">
              <a:latin typeface="Garamond" pitchFamily="18" charset="0"/>
            </a:endParaRPr>
          </a:p>
        </p:txBody>
      </p:sp>
      <p:sp>
        <p:nvSpPr>
          <p:cNvPr id="5" name="Title 1"/>
          <p:cNvSpPr txBox="1">
            <a:spLocks/>
          </p:cNvSpPr>
          <p:nvPr/>
        </p:nvSpPr>
        <p:spPr bwMode="white">
          <a:xfrm>
            <a:off x="498475" y="484188"/>
            <a:ext cx="8264525"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bg1"/>
                </a:solidFill>
                <a:effectLst/>
                <a:uLnTx/>
                <a:uFillTx/>
                <a:latin typeface="Calibri heading"/>
                <a:ea typeface="Calibri (Headings)"/>
                <a:cs typeface="Calibri (Headings)"/>
              </a:rPr>
              <a:t>Key PMTCT</a:t>
            </a:r>
            <a:r>
              <a:rPr kumimoji="0" lang="en-US" sz="3600" b="1" i="0" u="none" strike="noStrike" kern="0" cap="none" spc="0" normalizeH="0" noProof="0" dirty="0" smtClean="0">
                <a:ln>
                  <a:noFill/>
                </a:ln>
                <a:solidFill>
                  <a:schemeClr val="bg1"/>
                </a:solidFill>
                <a:effectLst/>
                <a:uLnTx/>
                <a:uFillTx/>
                <a:latin typeface="Calibri heading"/>
                <a:ea typeface="Calibri (Headings)"/>
                <a:cs typeface="Calibri (Headings)"/>
              </a:rPr>
              <a:t> Concepts </a:t>
            </a:r>
            <a:r>
              <a:rPr kumimoji="0" lang="en-US" b="1" i="0" u="none" strike="noStrike" kern="0" cap="none" spc="0" normalizeH="0" noProof="0" dirty="0" smtClean="0">
                <a:ln>
                  <a:noFill/>
                </a:ln>
                <a:solidFill>
                  <a:schemeClr val="bg1"/>
                </a:solidFill>
                <a:effectLst/>
                <a:uLnTx/>
                <a:uFillTx/>
                <a:latin typeface="Calibri heading"/>
                <a:ea typeface="Calibri (Headings)"/>
                <a:cs typeface="Calibri (Headings)"/>
              </a:rPr>
              <a:t>(Continued)</a:t>
            </a:r>
            <a:endParaRPr kumimoji="0" lang="en-US" b="1" i="0" u="none" strike="noStrike" kern="0" cap="none" spc="0" normalizeH="0" baseline="0" noProof="0" dirty="0" smtClean="0">
              <a:ln>
                <a:noFill/>
              </a:ln>
              <a:solidFill>
                <a:schemeClr val="bg1"/>
              </a:solidFill>
              <a:effectLst/>
              <a:uLnTx/>
              <a:uFillTx/>
              <a:latin typeface="Calibri heading"/>
              <a:ea typeface="Calibri (Headings)"/>
              <a:cs typeface="Calibri (Headings)"/>
            </a:endParaRPr>
          </a:p>
        </p:txBody>
      </p:sp>
      <p:sp>
        <p:nvSpPr>
          <p:cNvPr id="6" name="Content Placeholder 2"/>
          <p:cNvSpPr txBox="1">
            <a:spLocks/>
          </p:cNvSpPr>
          <p:nvPr/>
        </p:nvSpPr>
        <p:spPr bwMode="auto">
          <a:xfrm>
            <a:off x="533400" y="168003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lvl="0" indent="-457200" defTabSz="914400">
              <a:spcBef>
                <a:spcPts val="2000"/>
              </a:spcBef>
              <a:buClr>
                <a:srgbClr val="083763"/>
              </a:buClr>
              <a:buSzPct val="75000"/>
              <a:defRPr/>
            </a:pPr>
            <a:r>
              <a:rPr lang="en-US" sz="2400" b="1" kern="0" dirty="0" smtClean="0">
                <a:solidFill>
                  <a:srgbClr val="0B5395"/>
                </a:solidFill>
                <a:latin typeface="Calibri" pitchFamily="34" charset="0"/>
                <a:ea typeface="Calibri" pitchFamily="34" charset="0"/>
                <a:cs typeface="Calibri" pitchFamily="34" charset="0"/>
              </a:rPr>
              <a:t>Key Concept 3 – All mothers need </a:t>
            </a:r>
            <a:r>
              <a:rPr lang="en-US" sz="2400" b="1" kern="0" dirty="0" err="1" smtClean="0">
                <a:solidFill>
                  <a:srgbClr val="0B5395"/>
                </a:solidFill>
                <a:latin typeface="Calibri" pitchFamily="34" charset="0"/>
                <a:ea typeface="Calibri" pitchFamily="34" charset="0"/>
                <a:cs typeface="Calibri" pitchFamily="34" charset="0"/>
              </a:rPr>
              <a:t>ARVs</a:t>
            </a:r>
            <a:endParaRPr lang="en-US" sz="2400" b="1" kern="0" dirty="0" smtClean="0">
              <a:solidFill>
                <a:srgbClr val="0B5395"/>
              </a:solidFill>
              <a:latin typeface="Calibri" pitchFamily="34" charset="0"/>
              <a:ea typeface="Calibri" pitchFamily="34" charset="0"/>
              <a:cs typeface="Calibri" pitchFamily="34" charset="0"/>
            </a:endParaRPr>
          </a:p>
          <a:p>
            <a:pPr marL="454025" marR="0" lvl="0" indent="-454025" algn="l" defTabSz="914400" rtl="0" eaLnBrk="1" fontAlgn="base" latinLnBrk="0" hangingPunct="1">
              <a:lnSpc>
                <a:spcPct val="100000"/>
              </a:lnSpc>
              <a:spcBef>
                <a:spcPts val="1500"/>
              </a:spcBef>
              <a:spcAft>
                <a:spcPct val="0"/>
              </a:spcAft>
              <a:buClr>
                <a:srgbClr val="083763"/>
              </a:buClr>
              <a:buSzPct val="75000"/>
              <a:buFont typeface="Wingdings" pitchFamily="2" charset="2"/>
              <a:buChar char="n"/>
              <a:tabLst/>
              <a:defRPr/>
            </a:pPr>
            <a:r>
              <a:rPr lang="en-US" sz="2400" dirty="0" smtClean="0">
                <a:latin typeface="Calibri" pitchFamily="34" charset="0"/>
              </a:rPr>
              <a:t>All pregnant women living with HIV need to take ARVs.</a:t>
            </a:r>
          </a:p>
          <a:p>
            <a:pPr marL="798513" lvl="1" indent="-341313" defTabSz="914400">
              <a:spcBef>
                <a:spcPts val="1000"/>
              </a:spcBef>
              <a:buClr>
                <a:srgbClr val="083763"/>
              </a:buClr>
              <a:buSzPct val="75000"/>
              <a:buFont typeface="Wingdings" pitchFamily="2" charset="2"/>
              <a:buChar char="§"/>
              <a:defRPr/>
            </a:pPr>
            <a:r>
              <a:rPr lang="en-US" sz="2400" dirty="0" smtClean="0">
                <a:latin typeface="Calibri" pitchFamily="34" charset="0"/>
              </a:rPr>
              <a:t>If the mother has a CD4 cell count </a:t>
            </a:r>
            <a:r>
              <a:rPr lang="en-US" sz="2400" b="1" dirty="0" smtClean="0">
                <a:latin typeface="Calibri" pitchFamily="34" charset="0"/>
              </a:rPr>
              <a:t>at or below 350:</a:t>
            </a:r>
            <a:r>
              <a:rPr lang="en-US" sz="2400" dirty="0" smtClean="0">
                <a:latin typeface="Calibri" pitchFamily="34" charset="0"/>
              </a:rPr>
              <a:t>                                   start lifelong ART as soon                                                          as possible.</a:t>
            </a:r>
          </a:p>
          <a:p>
            <a:pPr marL="798513" lvl="1" indent="-341313" defTabSz="914400">
              <a:spcBef>
                <a:spcPts val="1000"/>
              </a:spcBef>
              <a:buClr>
                <a:srgbClr val="083763"/>
              </a:buClr>
              <a:buSzPct val="75000"/>
              <a:buFont typeface="Wingdings" pitchFamily="2" charset="2"/>
              <a:buChar char="§"/>
              <a:defRPr/>
            </a:pPr>
            <a:r>
              <a:rPr lang="en-US" sz="2400" dirty="0" smtClean="0">
                <a:latin typeface="Calibri" pitchFamily="34" charset="0"/>
              </a:rPr>
              <a:t>If the mother has a CD4 cell                                                                         count </a:t>
            </a:r>
            <a:r>
              <a:rPr lang="en-US" sz="2400" b="1" dirty="0" smtClean="0">
                <a:latin typeface="Calibri" pitchFamily="34" charset="0"/>
              </a:rPr>
              <a:t>above 350:                                                                                        </a:t>
            </a:r>
            <a:r>
              <a:rPr lang="en-US" sz="2400" dirty="0" smtClean="0">
                <a:latin typeface="Calibri" pitchFamily="34" charset="0"/>
              </a:rPr>
              <a:t>start ARV prophylaxis at 14                                                                                 weeks gestation or as soon as                                                                          feasible thereafter.</a:t>
            </a:r>
          </a:p>
          <a:p>
            <a:pPr marL="454025" marR="0" lvl="0" indent="-454025" algn="l" defTabSz="914400" rtl="0" eaLnBrk="1" fontAlgn="base" latinLnBrk="0" hangingPunct="1">
              <a:lnSpc>
                <a:spcPct val="100000"/>
              </a:lnSpc>
              <a:spcBef>
                <a:spcPts val="1000"/>
              </a:spcBef>
              <a:spcAft>
                <a:spcPct val="0"/>
              </a:spcAft>
              <a:buClr>
                <a:srgbClr val="083763"/>
              </a:buClr>
              <a:buSzPct val="75000"/>
              <a:buFont typeface="Wingdings" pitchFamily="2" charset="2"/>
              <a:buChar char="n"/>
              <a:tabLst/>
              <a:defRPr/>
            </a:pPr>
            <a:r>
              <a:rPr lang="en-US" sz="2400" dirty="0" smtClean="0">
                <a:latin typeface="Calibri" pitchFamily="34" charset="0"/>
              </a:rPr>
              <a:t>Follow your national PMTCT guidelines.</a:t>
            </a:r>
            <a:endParaRPr lang="en-ZA" sz="2400" dirty="0" smtClean="0">
              <a:latin typeface="Calibri" pitchFamily="34" charset="0"/>
            </a:endParaRPr>
          </a:p>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p:txBody>
      </p:sp>
      <p:pic>
        <p:nvPicPr>
          <p:cNvPr id="7" name="Picture 6" descr="pregnant woman.JPG"/>
          <p:cNvPicPr>
            <a:picLocks noChangeAspect="1"/>
          </p:cNvPicPr>
          <p:nvPr/>
        </p:nvPicPr>
        <p:blipFill>
          <a:blip r:embed="rId2"/>
          <a:stretch>
            <a:fillRect/>
          </a:stretch>
        </p:blipFill>
        <p:spPr>
          <a:xfrm>
            <a:off x="5278437" y="3201886"/>
            <a:ext cx="3624943" cy="2753739"/>
          </a:xfrm>
          <a:prstGeom prst="rect">
            <a:avLst/>
          </a:prstGeom>
          <a:effectLst>
            <a:softEdge rad="3175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bwMode="white"/>
        <p:txBody>
          <a:bodyPr/>
          <a:lstStyle/>
          <a:p>
            <a:pPr eaLnBrk="1" hangingPunct="1"/>
            <a:r>
              <a:rPr lang="en-US" dirty="0" smtClean="0"/>
              <a:t>Session 11.1</a:t>
            </a:r>
          </a:p>
        </p:txBody>
      </p:sp>
      <p:sp>
        <p:nvSpPr>
          <p:cNvPr id="3" name="Content Placeholder 2"/>
          <p:cNvSpPr>
            <a:spLocks noGrp="1"/>
          </p:cNvSpPr>
          <p:nvPr>
            <p:ph idx="1"/>
          </p:nvPr>
        </p:nvSpPr>
        <p:spPr/>
        <p:txBody>
          <a:bodyPr/>
          <a:lstStyle/>
          <a:p>
            <a:pPr marL="0" indent="0" eaLnBrk="1" hangingPunct="1">
              <a:buFont typeface="Wingdings" charset="0"/>
              <a:buNone/>
              <a:defRPr/>
            </a:pPr>
            <a:r>
              <a:rPr lang="en-US" sz="3600" b="1" dirty="0">
                <a:solidFill>
                  <a:srgbClr val="0B5395"/>
                </a:solidFill>
                <a:latin typeface="+mn-lt"/>
                <a:ea typeface="+mn-ea"/>
              </a:rPr>
              <a:t>Family Planning Counseling for ALHIV </a:t>
            </a:r>
            <a:endParaRPr lang="en-ZA" sz="3600" b="1" dirty="0">
              <a:solidFill>
                <a:srgbClr val="0B5395"/>
              </a:solidFill>
              <a:latin typeface="+mn-lt"/>
              <a:ea typeface="+mn-ea"/>
            </a:endParaRPr>
          </a:p>
          <a:p>
            <a:pPr marL="0" indent="0" eaLnBrk="1" hangingPunct="1">
              <a:buFont typeface="Wingdings" charset="0"/>
              <a:buNone/>
              <a:defRPr/>
            </a:pPr>
            <a:endParaRPr lang="en-US" sz="3600" dirty="0">
              <a:solidFill>
                <a:srgbClr val="173157"/>
              </a:solidFill>
              <a:latin typeface="+mn-lt"/>
              <a:ea typeface="+mn-ea"/>
            </a:endParaRPr>
          </a:p>
        </p:txBody>
      </p:sp>
      <p:sp>
        <p:nvSpPr>
          <p:cNvPr id="19459"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E919C03E-9A73-4FDD-B1C8-BB9313071163}" type="slidenum">
              <a:rPr lang="en-US" smtClean="0">
                <a:latin typeface="Garamond" pitchFamily="18" charset="0"/>
                <a:ea typeface="Garamond" pitchFamily="18" charset="0"/>
                <a:cs typeface="Garamond" pitchFamily="18" charset="0"/>
              </a:rPr>
              <a:pPr fontAlgn="base">
                <a:spcBef>
                  <a:spcPct val="0"/>
                </a:spcBef>
                <a:spcAft>
                  <a:spcPct val="0"/>
                </a:spcAft>
              </a:pPr>
              <a:t>3</a:t>
            </a:fld>
            <a:endParaRPr lang="en-US" smtClean="0">
              <a:latin typeface="Garamond" pitchFamily="18" charset="0"/>
              <a:ea typeface="Garamond" pitchFamily="18" charset="0"/>
              <a:cs typeface="Garamond"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030195D-7880-491B-9AF3-4E47DACB3AA6}" type="slidenum">
              <a:rPr lang="en-US" smtClean="0"/>
              <a:pPr>
                <a:defRPr/>
              </a:pPr>
              <a:t>30</a:t>
            </a:fld>
            <a:endParaRPr lang="en-US"/>
          </a:p>
        </p:txBody>
      </p:sp>
      <p:sp>
        <p:nvSpPr>
          <p:cNvPr id="4" name="Content Placeholder 2"/>
          <p:cNvSpPr txBox="1">
            <a:spLocks/>
          </p:cNvSpPr>
          <p:nvPr/>
        </p:nvSpPr>
        <p:spPr bwMode="auto">
          <a:xfrm>
            <a:off x="533400" y="1549400"/>
            <a:ext cx="8326438"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060575" lvl="0" indent="-2060575" defTabSz="914400">
              <a:spcBef>
                <a:spcPts val="1500"/>
              </a:spcBef>
              <a:buClr>
                <a:srgbClr val="083763"/>
              </a:buClr>
              <a:buSzPct val="75000"/>
              <a:defRPr/>
            </a:pPr>
            <a:r>
              <a:rPr lang="en-US" sz="2400" b="1" kern="0" dirty="0" smtClean="0">
                <a:solidFill>
                  <a:srgbClr val="0B5395"/>
                </a:solidFill>
                <a:latin typeface="Calibri" pitchFamily="34" charset="0"/>
                <a:ea typeface="Calibri" pitchFamily="34" charset="0"/>
                <a:cs typeface="Calibri" pitchFamily="34" charset="0"/>
              </a:rPr>
              <a:t>Key Concept 4 – All babies of HIV-infected mothers need ARVs and CTX</a:t>
            </a:r>
          </a:p>
          <a:p>
            <a:pPr marL="454025" marR="0" lvl="0" indent="-454025" algn="l" defTabSz="914400" rtl="0" eaLnBrk="1" fontAlgn="base" latinLnBrk="0" hangingPunct="1">
              <a:lnSpc>
                <a:spcPct val="100000"/>
              </a:lnSpc>
              <a:spcBef>
                <a:spcPts val="1000"/>
              </a:spcBef>
              <a:spcAft>
                <a:spcPct val="0"/>
              </a:spcAft>
              <a:buClr>
                <a:srgbClr val="083763"/>
              </a:buClr>
              <a:buSzPct val="75000"/>
              <a:buFont typeface="Wingdings" pitchFamily="2" charset="2"/>
              <a:buChar char="n"/>
              <a:tabLst/>
              <a:defRPr/>
            </a:pPr>
            <a:r>
              <a:rPr lang="en-US" sz="2100" b="1" dirty="0" smtClean="0">
                <a:latin typeface="Calibri" pitchFamily="34" charset="0"/>
              </a:rPr>
              <a:t>All babies need to take ARV prophylaxis at the time of birth and for the first 4–6 weeks of life </a:t>
            </a:r>
            <a:r>
              <a:rPr lang="en-US" sz="2100" dirty="0" smtClean="0">
                <a:latin typeface="Calibri" pitchFamily="34" charset="0"/>
              </a:rPr>
              <a:t>to prevent them from becoming HIV-infected. Follow your national PMTCT guidelines. </a:t>
            </a:r>
          </a:p>
          <a:p>
            <a:pPr marL="798513" lvl="1" indent="-341313" defTabSz="914400">
              <a:spcBef>
                <a:spcPts val="800"/>
              </a:spcBef>
              <a:buClr>
                <a:srgbClr val="083763"/>
              </a:buClr>
              <a:buSzPct val="75000"/>
              <a:buFont typeface="Wingdings" pitchFamily="2" charset="2"/>
              <a:buChar char="§"/>
              <a:defRPr/>
            </a:pPr>
            <a:r>
              <a:rPr lang="en-US" sz="1900" dirty="0" smtClean="0">
                <a:latin typeface="Calibri" pitchFamily="34" charset="0"/>
              </a:rPr>
              <a:t>If the mother is on </a:t>
            </a:r>
            <a:r>
              <a:rPr lang="en-US" sz="1900" u="sng" dirty="0" smtClean="0">
                <a:latin typeface="Calibri" pitchFamily="34" charset="0"/>
              </a:rPr>
              <a:t>ARV prophylaxis and is breastfeeding</a:t>
            </a:r>
            <a:r>
              <a:rPr lang="en-US" sz="1900" dirty="0" smtClean="0">
                <a:latin typeface="Calibri" pitchFamily="34" charset="0"/>
              </a:rPr>
              <a:t>, either she or her baby must take ARVs until one week after cessation of breastfeeding.</a:t>
            </a:r>
          </a:p>
          <a:p>
            <a:pPr marL="798513" lvl="1" indent="-341313" defTabSz="914400">
              <a:spcBef>
                <a:spcPts val="800"/>
              </a:spcBef>
              <a:buClr>
                <a:srgbClr val="083763"/>
              </a:buClr>
              <a:buSzPct val="75000"/>
              <a:buFont typeface="Wingdings" pitchFamily="2" charset="2"/>
              <a:buChar char="§"/>
              <a:defRPr/>
            </a:pPr>
            <a:r>
              <a:rPr lang="en-US" sz="1900" dirty="0" smtClean="0">
                <a:latin typeface="Calibri" pitchFamily="34" charset="0"/>
              </a:rPr>
              <a:t>If the mother is on </a:t>
            </a:r>
            <a:r>
              <a:rPr lang="en-US" sz="1900" u="sng" dirty="0" smtClean="0">
                <a:latin typeface="Calibri" pitchFamily="34" charset="0"/>
              </a:rPr>
              <a:t>ARV prophylaxis and is formula feeding</a:t>
            </a:r>
            <a:r>
              <a:rPr lang="en-US" sz="1900" dirty="0" smtClean="0">
                <a:latin typeface="Calibri" pitchFamily="34" charset="0"/>
              </a:rPr>
              <a:t>, her baby needs to take ARVs from birth to 4-6 weeks of age.</a:t>
            </a:r>
          </a:p>
          <a:p>
            <a:pPr marL="798513" lvl="1" indent="-341313" defTabSz="914400">
              <a:spcBef>
                <a:spcPts val="800"/>
              </a:spcBef>
              <a:buClr>
                <a:srgbClr val="083763"/>
              </a:buClr>
              <a:buSzPct val="75000"/>
              <a:buFont typeface="Wingdings" pitchFamily="2" charset="2"/>
              <a:buChar char="§"/>
              <a:defRPr/>
            </a:pPr>
            <a:r>
              <a:rPr lang="en-US" sz="1900" dirty="0" smtClean="0">
                <a:latin typeface="Calibri" pitchFamily="34" charset="0"/>
              </a:rPr>
              <a:t>If the mother is on </a:t>
            </a:r>
            <a:r>
              <a:rPr lang="en-US" sz="1900" u="sng" dirty="0" smtClean="0">
                <a:latin typeface="Calibri" pitchFamily="34" charset="0"/>
              </a:rPr>
              <a:t>ART or triple ARV prophylaxis that will be continued postpartum</a:t>
            </a:r>
            <a:r>
              <a:rPr lang="en-US" sz="1900" dirty="0" smtClean="0">
                <a:latin typeface="Calibri" pitchFamily="34" charset="0"/>
              </a:rPr>
              <a:t>, her baby needs to take ARVs from birth to 4-6 weeks of age.</a:t>
            </a:r>
          </a:p>
          <a:p>
            <a:pPr marL="454025" marR="0" lvl="0" indent="-454025" algn="l" defTabSz="914400" rtl="0" eaLnBrk="1" fontAlgn="base" latinLnBrk="0" hangingPunct="1">
              <a:lnSpc>
                <a:spcPct val="100000"/>
              </a:lnSpc>
              <a:spcBef>
                <a:spcPts val="800"/>
              </a:spcBef>
              <a:spcAft>
                <a:spcPct val="0"/>
              </a:spcAft>
              <a:buClr>
                <a:srgbClr val="083763"/>
              </a:buClr>
              <a:buSzPct val="75000"/>
              <a:buFont typeface="Wingdings" pitchFamily="2" charset="2"/>
              <a:buChar char="n"/>
              <a:tabLst/>
              <a:defRPr/>
            </a:pPr>
            <a:r>
              <a:rPr lang="en-US" sz="2100" b="1" dirty="0" smtClean="0">
                <a:latin typeface="Calibri" pitchFamily="34" charset="0"/>
              </a:rPr>
              <a:t>Remember that either the mom or the baby needs to take ARVs for the entire duration of breastfeeding (until 1 week after breastfeeding ends).</a:t>
            </a:r>
          </a:p>
          <a:p>
            <a:pPr marL="454025" marR="0" lvl="0" indent="-454025" algn="l" defTabSz="914400" rtl="0" eaLnBrk="1" fontAlgn="base" latinLnBrk="0" hangingPunct="1">
              <a:lnSpc>
                <a:spcPct val="100000"/>
              </a:lnSpc>
              <a:spcBef>
                <a:spcPts val="2000"/>
              </a:spcBef>
              <a:spcAft>
                <a:spcPct val="0"/>
              </a:spcAft>
              <a:buClr>
                <a:srgbClr val="083763"/>
              </a:buClr>
              <a:buSzPct val="75000"/>
              <a:tabLst/>
              <a:defRPr/>
            </a:pPr>
            <a:endParaRPr lang="en-US" sz="2400" dirty="0" smtClean="0">
              <a:latin typeface="Calibri" pitchFamily="34" charset="0"/>
            </a:endParaRPr>
          </a:p>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p:txBody>
      </p:sp>
      <p:sp>
        <p:nvSpPr>
          <p:cNvPr id="5" name="Title 1"/>
          <p:cNvSpPr txBox="1">
            <a:spLocks/>
          </p:cNvSpPr>
          <p:nvPr/>
        </p:nvSpPr>
        <p:spPr bwMode="white">
          <a:xfrm>
            <a:off x="498475" y="484188"/>
            <a:ext cx="8264525"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bg1"/>
                </a:solidFill>
                <a:effectLst/>
                <a:uLnTx/>
                <a:uFillTx/>
                <a:latin typeface="Calibri heading"/>
                <a:ea typeface="Calibri (Headings)"/>
                <a:cs typeface="Calibri (Headings)"/>
              </a:rPr>
              <a:t>Key PMTCT</a:t>
            </a:r>
            <a:r>
              <a:rPr kumimoji="0" lang="en-US" sz="3600" b="1" i="0" u="none" strike="noStrike" kern="0" cap="none" spc="0" normalizeH="0" noProof="0" dirty="0" smtClean="0">
                <a:ln>
                  <a:noFill/>
                </a:ln>
                <a:solidFill>
                  <a:schemeClr val="bg1"/>
                </a:solidFill>
                <a:effectLst/>
                <a:uLnTx/>
                <a:uFillTx/>
                <a:latin typeface="Calibri heading"/>
                <a:ea typeface="Calibri (Headings)"/>
                <a:cs typeface="Calibri (Headings)"/>
              </a:rPr>
              <a:t> Concepts </a:t>
            </a:r>
            <a:r>
              <a:rPr kumimoji="0" lang="en-US" b="1" i="0" u="none" strike="noStrike" kern="0" cap="none" spc="0" normalizeH="0" noProof="0" dirty="0" smtClean="0">
                <a:ln>
                  <a:noFill/>
                </a:ln>
                <a:solidFill>
                  <a:schemeClr val="bg1"/>
                </a:solidFill>
                <a:effectLst/>
                <a:uLnTx/>
                <a:uFillTx/>
                <a:latin typeface="Calibri heading"/>
                <a:ea typeface="Calibri (Headings)"/>
                <a:cs typeface="Calibri (Headings)"/>
              </a:rPr>
              <a:t>(Continued)</a:t>
            </a:r>
            <a:endParaRPr kumimoji="0" lang="en-US" b="1" i="0" u="none" strike="noStrike" kern="0" cap="none" spc="0" normalizeH="0" baseline="0" noProof="0" dirty="0" smtClean="0">
              <a:ln>
                <a:noFill/>
              </a:ln>
              <a:solidFill>
                <a:schemeClr val="bg1"/>
              </a:solidFill>
              <a:effectLst/>
              <a:uLnTx/>
              <a:uFillTx/>
              <a:latin typeface="Calibri heading"/>
              <a:ea typeface="Calibri (Headings)"/>
              <a:cs typeface="Calibri (Heading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030195D-7880-491B-9AF3-4E47DACB3AA6}" type="slidenum">
              <a:rPr lang="en-US" smtClean="0"/>
              <a:pPr>
                <a:defRPr/>
              </a:pPr>
              <a:t>31</a:t>
            </a:fld>
            <a:endParaRPr lang="en-US"/>
          </a:p>
        </p:txBody>
      </p:sp>
      <p:sp>
        <p:nvSpPr>
          <p:cNvPr id="4" name="Content Placeholder 2"/>
          <p:cNvSpPr txBox="1">
            <a:spLocks/>
          </p:cNvSpPr>
          <p:nvPr/>
        </p:nvSpPr>
        <p:spPr bwMode="auto">
          <a:xfrm>
            <a:off x="533400" y="1600200"/>
            <a:ext cx="8326438"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060575" lvl="0" indent="-2060575" defTabSz="914400">
              <a:spcBef>
                <a:spcPts val="1500"/>
              </a:spcBef>
              <a:buClr>
                <a:srgbClr val="083763"/>
              </a:buClr>
              <a:buSzPct val="75000"/>
              <a:defRPr/>
            </a:pPr>
            <a:r>
              <a:rPr lang="en-US" sz="2400" b="1" kern="0" dirty="0" smtClean="0">
                <a:solidFill>
                  <a:srgbClr val="0B5395"/>
                </a:solidFill>
                <a:latin typeface="Calibri" pitchFamily="34" charset="0"/>
                <a:ea typeface="Calibri" pitchFamily="34" charset="0"/>
                <a:cs typeface="Calibri" pitchFamily="34" charset="0"/>
              </a:rPr>
              <a:t>Key Concept 4 – All babies of HIV-infected mothers need ARVs and CTX </a:t>
            </a:r>
            <a:r>
              <a:rPr lang="en-US" sz="1400" b="1" kern="0" dirty="0" smtClean="0">
                <a:solidFill>
                  <a:srgbClr val="0B5395"/>
                </a:solidFill>
                <a:latin typeface="Calibri" pitchFamily="34" charset="0"/>
                <a:ea typeface="Calibri" pitchFamily="34" charset="0"/>
                <a:cs typeface="Calibri" pitchFamily="34" charset="0"/>
              </a:rPr>
              <a:t>(Continued)</a:t>
            </a:r>
          </a:p>
          <a:p>
            <a:pPr marL="454025" marR="0" lvl="0" indent="-454025" algn="l" defTabSz="914400" rtl="0" eaLnBrk="1" fontAlgn="base" latinLnBrk="0" hangingPunct="1">
              <a:lnSpc>
                <a:spcPct val="100000"/>
              </a:lnSpc>
              <a:spcBef>
                <a:spcPts val="700"/>
              </a:spcBef>
              <a:spcAft>
                <a:spcPct val="0"/>
              </a:spcAft>
              <a:buClr>
                <a:srgbClr val="083763"/>
              </a:buClr>
              <a:buSzPct val="75000"/>
              <a:buFont typeface="Wingdings" pitchFamily="2" charset="2"/>
              <a:buChar char="n"/>
              <a:tabLst/>
              <a:defRPr/>
            </a:pPr>
            <a:r>
              <a:rPr lang="en-US" sz="2200" dirty="0" smtClean="0">
                <a:latin typeface="Calibri" pitchFamily="34" charset="0"/>
              </a:rPr>
              <a:t>HIV-exposed babies need to have HIV </a:t>
            </a:r>
            <a:r>
              <a:rPr lang="en-US" sz="2200" dirty="0" err="1" smtClean="0">
                <a:latin typeface="Calibri" pitchFamily="34" charset="0"/>
              </a:rPr>
              <a:t>virological</a:t>
            </a:r>
            <a:r>
              <a:rPr lang="en-US" sz="2200" dirty="0" smtClean="0">
                <a:latin typeface="Calibri" pitchFamily="34" charset="0"/>
              </a:rPr>
              <a:t> testing (e.g. DNA PCR) at 4–6 weeks of age or as soon as possible thereafter</a:t>
            </a:r>
          </a:p>
          <a:p>
            <a:pPr marL="454025" marR="0" lvl="0" indent="-454025" algn="l" defTabSz="914400" rtl="0" eaLnBrk="1" fontAlgn="base" latinLnBrk="0" hangingPunct="1">
              <a:lnSpc>
                <a:spcPct val="100000"/>
              </a:lnSpc>
              <a:spcBef>
                <a:spcPts val="700"/>
              </a:spcBef>
              <a:spcAft>
                <a:spcPct val="0"/>
              </a:spcAft>
              <a:buClr>
                <a:srgbClr val="083763"/>
              </a:buClr>
              <a:buSzPct val="75000"/>
              <a:buFont typeface="Wingdings" pitchFamily="2" charset="2"/>
              <a:buChar char="n"/>
              <a:tabLst/>
              <a:defRPr/>
            </a:pPr>
            <a:r>
              <a:rPr lang="en-US" sz="2200" dirty="0" smtClean="0">
                <a:latin typeface="Calibri" pitchFamily="34" charset="0"/>
              </a:rPr>
              <a:t>Babies who test HIV-positive and who are under the age of 12 months (or in some countries 24 months, follow your national guidelines) should begin ART                                                                                           as soon as possible</a:t>
            </a:r>
          </a:p>
          <a:p>
            <a:pPr marL="454025" marR="0" lvl="0" indent="-454025" algn="l" defTabSz="914400" rtl="0" eaLnBrk="1" fontAlgn="base" latinLnBrk="0" hangingPunct="1">
              <a:lnSpc>
                <a:spcPct val="100000"/>
              </a:lnSpc>
              <a:spcBef>
                <a:spcPts val="700"/>
              </a:spcBef>
              <a:spcAft>
                <a:spcPct val="0"/>
              </a:spcAft>
              <a:buClr>
                <a:srgbClr val="083763"/>
              </a:buClr>
              <a:buSzPct val="75000"/>
              <a:buFont typeface="Wingdings" pitchFamily="2" charset="2"/>
              <a:buChar char="n"/>
              <a:tabLst/>
              <a:defRPr/>
            </a:pPr>
            <a:r>
              <a:rPr lang="en-US" sz="2200" dirty="0" smtClean="0">
                <a:latin typeface="Calibri" pitchFamily="34" charset="0"/>
              </a:rPr>
              <a:t>HIV-exposed babies need to take CTX                                                               starting at 4–6 weeks of age to                                                                          prevent infections. They should                                                                     continue CTX until it is certain they                                                                          are NOT HIV-infected.</a:t>
            </a:r>
            <a:endParaRPr lang="en-ZA" sz="2200" dirty="0" smtClean="0">
              <a:latin typeface="Calibri" pitchFamily="34" charset="0"/>
            </a:endParaRPr>
          </a:p>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lang="en-US" sz="2400" dirty="0" smtClean="0">
              <a:latin typeface="Calibri" pitchFamily="34" charset="0"/>
            </a:endParaRPr>
          </a:p>
          <a:p>
            <a:pPr marL="454025" marR="0" lvl="0" indent="-454025" algn="l" defTabSz="914400" rtl="0" eaLnBrk="1" fontAlgn="base" latinLnBrk="0" hangingPunct="1">
              <a:lnSpc>
                <a:spcPct val="100000"/>
              </a:lnSpc>
              <a:spcBef>
                <a:spcPts val="2000"/>
              </a:spcBef>
              <a:spcAft>
                <a:spcPct val="0"/>
              </a:spcAft>
              <a:buClr>
                <a:srgbClr val="083763"/>
              </a:buClr>
              <a:buSzPct val="75000"/>
              <a:buFont typeface="Wingdings" pitchFamily="2" charset="2"/>
              <a:buChar char="n"/>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p:txBody>
      </p:sp>
      <p:sp>
        <p:nvSpPr>
          <p:cNvPr id="5" name="Title 1"/>
          <p:cNvSpPr txBox="1">
            <a:spLocks/>
          </p:cNvSpPr>
          <p:nvPr/>
        </p:nvSpPr>
        <p:spPr bwMode="white">
          <a:xfrm>
            <a:off x="498475" y="484188"/>
            <a:ext cx="8264525"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bg1"/>
                </a:solidFill>
                <a:effectLst/>
                <a:uLnTx/>
                <a:uFillTx/>
                <a:latin typeface="Calibri heading"/>
                <a:ea typeface="Calibri (Headings)"/>
                <a:cs typeface="Calibri (Headings)"/>
              </a:rPr>
              <a:t>Key PMTCT</a:t>
            </a:r>
            <a:r>
              <a:rPr kumimoji="0" lang="en-US" sz="3600" b="1" i="0" u="none" strike="noStrike" kern="0" cap="none" spc="0" normalizeH="0" noProof="0" dirty="0" smtClean="0">
                <a:ln>
                  <a:noFill/>
                </a:ln>
                <a:solidFill>
                  <a:schemeClr val="bg1"/>
                </a:solidFill>
                <a:effectLst/>
                <a:uLnTx/>
                <a:uFillTx/>
                <a:latin typeface="Calibri heading"/>
                <a:ea typeface="Calibri (Headings)"/>
                <a:cs typeface="Calibri (Headings)"/>
              </a:rPr>
              <a:t> Concepts </a:t>
            </a:r>
            <a:r>
              <a:rPr kumimoji="0" lang="en-US" b="1" i="0" u="none" strike="noStrike" kern="0" cap="none" spc="0" normalizeH="0" noProof="0" dirty="0" smtClean="0">
                <a:ln>
                  <a:noFill/>
                </a:ln>
                <a:solidFill>
                  <a:schemeClr val="bg1"/>
                </a:solidFill>
                <a:effectLst/>
                <a:uLnTx/>
                <a:uFillTx/>
                <a:latin typeface="Calibri heading"/>
                <a:ea typeface="Calibri (Headings)"/>
                <a:cs typeface="Calibri (Headings)"/>
              </a:rPr>
              <a:t>(Continued)</a:t>
            </a:r>
            <a:endParaRPr kumimoji="0" lang="en-US" b="1" i="0" u="none" strike="noStrike" kern="0" cap="none" spc="0" normalizeH="0" baseline="0" noProof="0" dirty="0" smtClean="0">
              <a:ln>
                <a:noFill/>
              </a:ln>
              <a:solidFill>
                <a:schemeClr val="bg1"/>
              </a:solidFill>
              <a:effectLst/>
              <a:uLnTx/>
              <a:uFillTx/>
              <a:latin typeface="Calibri heading"/>
              <a:ea typeface="Calibri (Headings)"/>
              <a:cs typeface="Calibri (Headings)"/>
            </a:endParaRPr>
          </a:p>
        </p:txBody>
      </p:sp>
      <p:pic>
        <p:nvPicPr>
          <p:cNvPr id="6" name="Picture 5" descr="heal prick.JPG"/>
          <p:cNvPicPr>
            <a:picLocks noChangeAspect="1"/>
          </p:cNvPicPr>
          <p:nvPr/>
        </p:nvPicPr>
        <p:blipFill>
          <a:blip r:embed="rId2"/>
          <a:stretch>
            <a:fillRect/>
          </a:stretch>
        </p:blipFill>
        <p:spPr>
          <a:xfrm>
            <a:off x="5422586" y="3926563"/>
            <a:ext cx="3412984" cy="2517775"/>
          </a:xfrm>
          <a:prstGeom prst="rect">
            <a:avLst/>
          </a:prstGeom>
          <a:effectLst>
            <a:softEdge rad="3175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idx="4294967295"/>
          </p:nvPr>
        </p:nvSpPr>
        <p:spPr bwMode="white">
          <a:xfrm>
            <a:off x="533400" y="457200"/>
            <a:ext cx="8382000" cy="1295400"/>
          </a:xfrm>
        </p:spPr>
        <p:txBody>
          <a:bodyPr/>
          <a:lstStyle/>
          <a:p>
            <a:pPr eaLnBrk="1" hangingPunct="1"/>
            <a:r>
              <a:rPr lang="en-US" dirty="0" smtClean="0"/>
              <a:t>Brainstorming</a:t>
            </a:r>
          </a:p>
        </p:txBody>
      </p:sp>
      <p:sp>
        <p:nvSpPr>
          <p:cNvPr id="48130" name="Content Placeholder 2"/>
          <p:cNvSpPr>
            <a:spLocks noGrp="1"/>
          </p:cNvSpPr>
          <p:nvPr>
            <p:ph idx="4294967295"/>
          </p:nvPr>
        </p:nvSpPr>
        <p:spPr>
          <a:xfrm>
            <a:off x="533400" y="1752600"/>
            <a:ext cx="8229600" cy="4359275"/>
          </a:xfrm>
        </p:spPr>
        <p:txBody>
          <a:bodyPr/>
          <a:lstStyle/>
          <a:p>
            <a:pPr marL="455613" indent="-455613" eaLnBrk="1" hangingPunct="1">
              <a:spcBef>
                <a:spcPct val="40000"/>
              </a:spcBef>
              <a:spcAft>
                <a:spcPct val="20000"/>
              </a:spcAft>
            </a:pPr>
            <a:r>
              <a:rPr lang="en-ZA" i="1" dirty="0" smtClean="0">
                <a:solidFill>
                  <a:srgbClr val="0B5395"/>
                </a:solidFill>
                <a:latin typeface="Calibri" pitchFamily="34" charset="0"/>
                <a:cs typeface="Calibri" pitchFamily="34" charset="0"/>
              </a:rPr>
              <a:t>What are some of the </a:t>
            </a:r>
            <a:r>
              <a:rPr lang="en-US" i="1" dirty="0" smtClean="0">
                <a:solidFill>
                  <a:srgbClr val="0B5395"/>
                </a:solidFill>
                <a:latin typeface="Calibri" pitchFamily="34" charset="0"/>
                <a:cs typeface="Calibri" pitchFamily="34" charset="0"/>
              </a:rPr>
              <a:t>challenges adolescents might have with PMTCT?</a:t>
            </a:r>
            <a:endParaRPr lang="en-ZA" i="1" dirty="0" smtClean="0">
              <a:solidFill>
                <a:srgbClr val="0B5395"/>
              </a:solidFill>
              <a:latin typeface="Calibri" pitchFamily="34" charset="0"/>
              <a:cs typeface="Calibri" pitchFamily="34" charset="0"/>
            </a:endParaRPr>
          </a:p>
        </p:txBody>
      </p:sp>
      <p:sp>
        <p:nvSpPr>
          <p:cNvPr id="48131" name="Slide Number Placeholder 1"/>
          <p:cNvSpPr txBox="1">
            <a:spLocks noGrp="1"/>
          </p:cNvSpPr>
          <p:nvPr/>
        </p:nvSpPr>
        <p:spPr bwMode="auto">
          <a:xfrm>
            <a:off x="8305800" y="6423025"/>
            <a:ext cx="554038" cy="365125"/>
          </a:xfrm>
          <a:prstGeom prst="rect">
            <a:avLst/>
          </a:prstGeom>
          <a:noFill/>
          <a:ln w="9525">
            <a:noFill/>
            <a:miter lim="800000"/>
            <a:headEnd/>
            <a:tailEnd/>
          </a:ln>
        </p:spPr>
        <p:txBody>
          <a:bodyPr anchor="ctr"/>
          <a:lstStyle/>
          <a:p>
            <a:pPr algn="r"/>
            <a:fld id="{01EE59D5-59B9-4C57-98E7-BC903D961E0A}" type="slidenum">
              <a:rPr lang="en-US" sz="1100">
                <a:latin typeface="Garamond" pitchFamily="18" charset="0"/>
                <a:ea typeface="ＭＳ Ｐゴシック"/>
                <a:cs typeface="ＭＳ Ｐゴシック"/>
              </a:rPr>
              <a:pPr algn="r"/>
              <a:t>32</a:t>
            </a:fld>
            <a:endParaRPr lang="en-US" sz="1100">
              <a:latin typeface="Garamond" pitchFamily="18" charset="0"/>
              <a:ea typeface="ＭＳ Ｐゴシック"/>
              <a:cs typeface="ＭＳ Ｐゴシック"/>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294744" y="2801257"/>
            <a:ext cx="2989942" cy="3621768"/>
          </a:xfrm>
          <a:prstGeom prst="rect">
            <a:avLst/>
          </a:prstGeom>
          <a:noFill/>
          <a:ln>
            <a:noFill/>
          </a:ln>
          <a:effectLst>
            <a:softEdge rad="31750"/>
          </a:effec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bwMode="white">
          <a:xfrm>
            <a:off x="498475" y="173946"/>
            <a:ext cx="8264525" cy="1116012"/>
          </a:xfrm>
        </p:spPr>
        <p:txBody>
          <a:bodyPr/>
          <a:lstStyle/>
          <a:p>
            <a:pPr eaLnBrk="1" hangingPunct="1"/>
            <a:r>
              <a:rPr lang="en-ZA" dirty="0" smtClean="0">
                <a:latin typeface="Calibri heading"/>
                <a:ea typeface="ＭＳ Ｐゴシック"/>
                <a:cs typeface="ＭＳ Ｐゴシック"/>
              </a:rPr>
              <a:t>Challenges Adolescents May Face with PMTCT</a:t>
            </a:r>
            <a:endParaRPr lang="en-US" dirty="0" smtClean="0">
              <a:latin typeface="Calibri heading"/>
            </a:endParaRPr>
          </a:p>
        </p:txBody>
      </p:sp>
      <p:sp>
        <p:nvSpPr>
          <p:cNvPr id="3" name="Content Placeholder 2"/>
          <p:cNvSpPr>
            <a:spLocks noGrp="1"/>
          </p:cNvSpPr>
          <p:nvPr>
            <p:ph idx="1"/>
          </p:nvPr>
        </p:nvSpPr>
        <p:spPr>
          <a:xfrm>
            <a:off x="533400" y="1752600"/>
            <a:ext cx="8229600" cy="4518327"/>
          </a:xfrm>
          <a:extLst/>
        </p:spPr>
        <p:txBody>
          <a:bodyPr numCol="1" spcCol="365760"/>
          <a:lstStyle/>
          <a:p>
            <a:pPr eaLnBrk="1" hangingPunct="1">
              <a:lnSpc>
                <a:spcPct val="90000"/>
              </a:lnSpc>
              <a:buFont typeface="Wingdings" charset="0"/>
              <a:buChar char="n"/>
              <a:defRPr/>
            </a:pPr>
            <a:r>
              <a:rPr lang="en-GB" dirty="0">
                <a:latin typeface="+mn-lt"/>
                <a:ea typeface="ＭＳ Ｐゴシック" charset="0"/>
                <a:cs typeface="ＭＳ Ｐゴシック" charset="0"/>
              </a:rPr>
              <a:t>Difficulty adhering to ART or </a:t>
            </a:r>
            <a:r>
              <a:rPr lang="en-GB" dirty="0" smtClean="0">
                <a:latin typeface="+mn-lt"/>
                <a:ea typeface="ＭＳ Ｐゴシック" charset="0"/>
                <a:cs typeface="ＭＳ Ｐゴシック" charset="0"/>
              </a:rPr>
              <a:t>ARV prophylaxis</a:t>
            </a:r>
            <a:endParaRPr lang="en-GB" dirty="0">
              <a:latin typeface="+mn-lt"/>
              <a:ea typeface="ＭＳ Ｐゴシック" charset="0"/>
              <a:cs typeface="ＭＳ Ｐゴシック" charset="0"/>
            </a:endParaRPr>
          </a:p>
          <a:p>
            <a:pPr eaLnBrk="1" hangingPunct="1">
              <a:lnSpc>
                <a:spcPct val="90000"/>
              </a:lnSpc>
              <a:buFont typeface="Wingdings" charset="0"/>
              <a:buChar char="n"/>
              <a:defRPr/>
            </a:pPr>
            <a:r>
              <a:rPr lang="en-GB" dirty="0">
                <a:latin typeface="+mn-lt"/>
                <a:ea typeface="ＭＳ Ｐゴシック" charset="0"/>
                <a:cs typeface="ＭＳ Ｐゴシック" charset="0"/>
              </a:rPr>
              <a:t>Difficulty giving the baby medicines </a:t>
            </a:r>
            <a:r>
              <a:rPr lang="en-GB" dirty="0" smtClean="0">
                <a:latin typeface="+mn-lt"/>
                <a:ea typeface="ＭＳ Ｐゴシック" charset="0"/>
                <a:cs typeface="ＭＳ Ｐゴシック" charset="0"/>
              </a:rPr>
              <a:t>every day</a:t>
            </a:r>
            <a:endParaRPr lang="en-GB" dirty="0">
              <a:latin typeface="+mn-lt"/>
              <a:ea typeface="ＭＳ Ｐゴシック" charset="0"/>
              <a:cs typeface="ＭＳ Ｐゴシック" charset="0"/>
            </a:endParaRPr>
          </a:p>
          <a:p>
            <a:pPr eaLnBrk="1" hangingPunct="1">
              <a:lnSpc>
                <a:spcPct val="90000"/>
              </a:lnSpc>
              <a:buFont typeface="Wingdings" charset="0"/>
              <a:buChar char="n"/>
              <a:defRPr/>
            </a:pPr>
            <a:r>
              <a:rPr lang="en-GB" dirty="0">
                <a:latin typeface="+mn-lt"/>
                <a:ea typeface="ＭＳ Ｐゴシック" charset="0"/>
                <a:cs typeface="ＭＳ Ｐゴシック" charset="0"/>
              </a:rPr>
              <a:t>Challenges with safe infant feeding, especially exclusive breastfeeding </a:t>
            </a:r>
          </a:p>
          <a:p>
            <a:pPr eaLnBrk="1" hangingPunct="1">
              <a:lnSpc>
                <a:spcPct val="90000"/>
              </a:lnSpc>
              <a:buFont typeface="Wingdings" charset="0"/>
              <a:buChar char="n"/>
              <a:defRPr/>
            </a:pPr>
            <a:r>
              <a:rPr lang="en-GB" dirty="0">
                <a:latin typeface="+mn-lt"/>
                <a:ea typeface="ＭＳ Ｐゴシック" charset="0"/>
                <a:cs typeface="ＭＳ Ｐゴシック" charset="0"/>
              </a:rPr>
              <a:t>Fears and guilt about having a baby </a:t>
            </a:r>
            <a:r>
              <a:rPr lang="en-GB" dirty="0" smtClean="0">
                <a:latin typeface="+mn-lt"/>
                <a:ea typeface="ＭＳ Ｐゴシック" charset="0"/>
                <a:cs typeface="ＭＳ Ｐゴシック" charset="0"/>
              </a:rPr>
              <a:t>who </a:t>
            </a:r>
            <a:r>
              <a:rPr lang="en-GB" dirty="0">
                <a:latin typeface="+mn-lt"/>
                <a:ea typeface="ＭＳ Ｐゴシック" charset="0"/>
                <a:cs typeface="ＭＳ Ｐゴシック" charset="0"/>
              </a:rPr>
              <a:t>is </a:t>
            </a:r>
            <a:r>
              <a:rPr lang="en-GB" dirty="0" smtClean="0">
                <a:latin typeface="+mn-lt"/>
                <a:ea typeface="ＭＳ Ｐゴシック" charset="0"/>
                <a:cs typeface="ＭＳ Ｐゴシック" charset="0"/>
              </a:rPr>
              <a:t>HIV-infected</a:t>
            </a:r>
            <a:endParaRPr lang="en-GB" dirty="0">
              <a:latin typeface="+mn-lt"/>
              <a:ea typeface="ＭＳ Ｐゴシック" charset="0"/>
              <a:cs typeface="ＭＳ Ｐゴシック" charset="0"/>
            </a:endParaRPr>
          </a:p>
        </p:txBody>
      </p:sp>
      <p:sp>
        <p:nvSpPr>
          <p:cNvPr id="49155"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3FAD1892-D576-4BF0-9CB3-68895987D12E}" type="slidenum">
              <a:rPr lang="en-US" smtClean="0">
                <a:latin typeface="Garamond" pitchFamily="18" charset="0"/>
                <a:ea typeface="Garamond" pitchFamily="18" charset="0"/>
                <a:cs typeface="Garamond" pitchFamily="18" charset="0"/>
              </a:rPr>
              <a:pPr fontAlgn="base">
                <a:spcBef>
                  <a:spcPct val="0"/>
                </a:spcBef>
                <a:spcAft>
                  <a:spcPct val="0"/>
                </a:spcAft>
              </a:pPr>
              <a:t>33</a:t>
            </a:fld>
            <a:endParaRPr lang="en-US" smtClean="0">
              <a:latin typeface="Garamond" pitchFamily="18" charset="0"/>
              <a:ea typeface="Garamond" pitchFamily="18" charset="0"/>
              <a:cs typeface="Garamond" pitchFamily="18" charset="0"/>
            </a:endParaRPr>
          </a:p>
        </p:txBody>
      </p:sp>
      <p:sp>
        <p:nvSpPr>
          <p:cNvPr id="5" name="Text Box 5"/>
          <p:cNvSpPr txBox="1">
            <a:spLocks noChangeArrowheads="1"/>
          </p:cNvSpPr>
          <p:nvPr/>
        </p:nvSpPr>
        <p:spPr bwMode="auto">
          <a:xfrm>
            <a:off x="711198" y="4621135"/>
            <a:ext cx="7696200" cy="1569660"/>
          </a:xfrm>
          <a:prstGeom prst="rect">
            <a:avLst/>
          </a:prstGeom>
          <a:solidFill>
            <a:srgbClr val="F0EBD6"/>
          </a:solidFill>
          <a:ln w="9525">
            <a:solidFill>
              <a:schemeClr val="tx1"/>
            </a:solidFill>
            <a:miter lim="800000"/>
            <a:headEnd/>
            <a:tailEnd/>
          </a:ln>
        </p:spPr>
        <p:txBody>
          <a:bodyPr wrap="square">
            <a:spAutoFit/>
          </a:bodyPr>
          <a:lstStyle/>
          <a:p>
            <a:pPr algn="ctr">
              <a:spcBef>
                <a:spcPct val="50000"/>
              </a:spcBef>
            </a:pPr>
            <a:r>
              <a:rPr lang="en-US" sz="2400" dirty="0">
                <a:latin typeface="+mj-lt"/>
              </a:rPr>
              <a:t>Pregnant adolescents should be reassured that, with the possible exception of EFV, </a:t>
            </a:r>
            <a:r>
              <a:rPr lang="en-US" sz="2400" b="1" dirty="0">
                <a:latin typeface="+mj-lt"/>
              </a:rPr>
              <a:t>ARVs are safe to use during pregnancy. </a:t>
            </a:r>
            <a:r>
              <a:rPr lang="en-US" sz="2400" dirty="0">
                <a:latin typeface="+mj-lt"/>
              </a:rPr>
              <a:t>The benefits of using ARVs far outweigh the risks of not initiating ART. </a:t>
            </a:r>
            <a:endParaRPr lang="en-ZA" sz="2400" dirty="0">
              <a:latin typeface="+mj-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lnSpc>
                <a:spcPct val="90000"/>
              </a:lnSpc>
              <a:spcBef>
                <a:spcPts val="1000"/>
              </a:spcBef>
              <a:buFont typeface="Wingdings" charset="0"/>
              <a:buChar char="n"/>
              <a:defRPr/>
            </a:pPr>
            <a:r>
              <a:rPr lang="en-GB" dirty="0">
                <a:ea typeface="ＭＳ Ｐゴシック" charset="0"/>
                <a:cs typeface="ＭＳ Ｐゴシック" charset="0"/>
              </a:rPr>
              <a:t>Facing stigma for having HIV and becoming pregnant at a young age</a:t>
            </a:r>
          </a:p>
          <a:p>
            <a:pPr eaLnBrk="1" hangingPunct="1">
              <a:lnSpc>
                <a:spcPct val="90000"/>
              </a:lnSpc>
              <a:buFont typeface="Wingdings" charset="0"/>
              <a:buChar char="n"/>
              <a:defRPr/>
            </a:pPr>
            <a:r>
              <a:rPr lang="en-GB" dirty="0" smtClean="0">
                <a:ea typeface="ＭＳ Ｐゴシック" charset="0"/>
                <a:cs typeface="ＭＳ Ｐゴシック" charset="0"/>
              </a:rPr>
              <a:t>Difficulty </a:t>
            </a:r>
            <a:r>
              <a:rPr lang="en-GB" dirty="0">
                <a:ea typeface="ＭＳ Ｐゴシック" charset="0"/>
                <a:cs typeface="ＭＳ Ｐゴシック" charset="0"/>
              </a:rPr>
              <a:t>foreseeing the future adhering to lifelong HIV care</a:t>
            </a:r>
          </a:p>
          <a:p>
            <a:pPr eaLnBrk="1" hangingPunct="1">
              <a:lnSpc>
                <a:spcPct val="90000"/>
              </a:lnSpc>
              <a:buFont typeface="Wingdings" charset="0"/>
              <a:buChar char="n"/>
              <a:defRPr/>
            </a:pPr>
            <a:r>
              <a:rPr lang="en-GB" dirty="0">
                <a:ea typeface="ＭＳ Ｐゴシック" charset="0"/>
                <a:cs typeface="ＭＳ Ｐゴシック" charset="0"/>
              </a:rPr>
              <a:t>Lack of emotional and financial support </a:t>
            </a:r>
          </a:p>
          <a:p>
            <a:pPr eaLnBrk="1" hangingPunct="1">
              <a:lnSpc>
                <a:spcPct val="90000"/>
              </a:lnSpc>
              <a:buFont typeface="Wingdings" charset="0"/>
              <a:buChar char="n"/>
              <a:defRPr/>
            </a:pPr>
            <a:r>
              <a:rPr lang="en-GB" dirty="0">
                <a:ea typeface="ＭＳ Ｐゴシック" charset="0"/>
                <a:cs typeface="ＭＳ Ｐゴシック" charset="0"/>
              </a:rPr>
              <a:t>Financial instability and the possibility of dropping out of school</a:t>
            </a:r>
          </a:p>
          <a:p>
            <a:pPr eaLnBrk="1" hangingPunct="1">
              <a:lnSpc>
                <a:spcPct val="90000"/>
              </a:lnSpc>
              <a:buFont typeface="Wingdings" charset="0"/>
              <a:buChar char="n"/>
              <a:defRPr/>
            </a:pPr>
            <a:r>
              <a:rPr lang="en-GB" dirty="0">
                <a:ea typeface="ＭＳ Ｐゴシック" charset="0"/>
                <a:cs typeface="ＭＳ Ｐゴシック" charset="0"/>
              </a:rPr>
              <a:t>Inadvertent disclosure of HIV-status to others</a:t>
            </a:r>
          </a:p>
          <a:p>
            <a:pPr eaLnBrk="1" hangingPunct="1">
              <a:lnSpc>
                <a:spcPct val="90000"/>
              </a:lnSpc>
              <a:buFont typeface="Wingdings" charset="0"/>
              <a:buChar char="n"/>
              <a:defRPr/>
            </a:pPr>
            <a:r>
              <a:rPr lang="en-GB" dirty="0">
                <a:ea typeface="ＭＳ Ｐゴシック" charset="0"/>
                <a:cs typeface="ＭＳ Ｐゴシック" charset="0"/>
              </a:rPr>
              <a:t>Lack of access to youth-friendly PMTCT services</a:t>
            </a:r>
          </a:p>
          <a:p>
            <a:endParaRPr lang="en-US" dirty="0"/>
          </a:p>
        </p:txBody>
      </p:sp>
      <p:sp>
        <p:nvSpPr>
          <p:cNvPr id="4" name="Slide Number Placeholder 3"/>
          <p:cNvSpPr>
            <a:spLocks noGrp="1"/>
          </p:cNvSpPr>
          <p:nvPr>
            <p:ph type="sldNum" sz="quarter" idx="12"/>
          </p:nvPr>
        </p:nvSpPr>
        <p:spPr/>
        <p:txBody>
          <a:bodyPr/>
          <a:lstStyle/>
          <a:p>
            <a:pPr>
              <a:defRPr/>
            </a:pPr>
            <a:fld id="{369AC224-97EE-46A0-836B-35E76B35F0B5}" type="slidenum">
              <a:rPr lang="en-US" smtClean="0"/>
              <a:pPr>
                <a:defRPr/>
              </a:pPr>
              <a:t>34</a:t>
            </a:fld>
            <a:endParaRPr lang="en-US"/>
          </a:p>
        </p:txBody>
      </p:sp>
      <p:sp>
        <p:nvSpPr>
          <p:cNvPr id="5" name="Title 1"/>
          <p:cNvSpPr>
            <a:spLocks noGrp="1"/>
          </p:cNvSpPr>
          <p:nvPr>
            <p:ph type="title"/>
          </p:nvPr>
        </p:nvSpPr>
        <p:spPr bwMode="white">
          <a:xfrm>
            <a:off x="498475" y="173946"/>
            <a:ext cx="8264525" cy="1116012"/>
          </a:xfrm>
        </p:spPr>
        <p:txBody>
          <a:bodyPr/>
          <a:lstStyle/>
          <a:p>
            <a:pPr eaLnBrk="1" hangingPunct="1"/>
            <a:r>
              <a:rPr lang="en-ZA" dirty="0" smtClean="0">
                <a:latin typeface="Calibri heading"/>
                <a:ea typeface="ＭＳ Ｐゴシック"/>
                <a:cs typeface="ＭＳ Ｐゴシック"/>
              </a:rPr>
              <a:t>Challenges Adolescents May Face with PMTCT </a:t>
            </a:r>
            <a:r>
              <a:rPr lang="en-ZA" sz="1800" dirty="0" smtClean="0">
                <a:latin typeface="Calibri heading"/>
                <a:ea typeface="ＭＳ Ｐゴシック"/>
                <a:cs typeface="ＭＳ Ｐゴシック"/>
              </a:rPr>
              <a:t>(Continued)</a:t>
            </a:r>
            <a:endParaRPr lang="en-US" sz="1800" dirty="0" smtClean="0">
              <a:latin typeface="Calibri heading"/>
            </a:endParaRPr>
          </a:p>
        </p:txBody>
      </p:sp>
    </p:spTree>
    <p:extLst>
      <p:ext uri="{BB962C8B-B14F-4D97-AF65-F5344CB8AC3E}">
        <p14:creationId xmlns:p14="http://schemas.microsoft.com/office/powerpoint/2010/main" val="2870359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bwMode="white"/>
        <p:txBody>
          <a:bodyPr/>
          <a:lstStyle/>
          <a:p>
            <a:pPr eaLnBrk="1" hangingPunct="1"/>
            <a:r>
              <a:rPr lang="en-US" dirty="0" smtClean="0"/>
              <a:t>Exercise 1</a:t>
            </a:r>
          </a:p>
        </p:txBody>
      </p:sp>
      <p:sp>
        <p:nvSpPr>
          <p:cNvPr id="3" name="Content Placeholder 2"/>
          <p:cNvSpPr>
            <a:spLocks noGrp="1"/>
          </p:cNvSpPr>
          <p:nvPr>
            <p:ph idx="1"/>
          </p:nvPr>
        </p:nvSpPr>
        <p:spPr/>
        <p:txBody>
          <a:bodyPr/>
          <a:lstStyle/>
          <a:p>
            <a:pPr marL="0" indent="0" eaLnBrk="1" hangingPunct="1">
              <a:buFont typeface="Wingdings" charset="0"/>
              <a:buNone/>
              <a:defRPr/>
            </a:pPr>
            <a:r>
              <a:rPr lang="en-US" sz="3600" b="1" dirty="0" smtClean="0">
                <a:solidFill>
                  <a:srgbClr val="0B5395"/>
                </a:solidFill>
                <a:latin typeface="+mn-lt"/>
                <a:ea typeface="ＭＳ Ｐゴシック" charset="0"/>
                <a:cs typeface="ＭＳ Ｐゴシック" charset="0"/>
              </a:rPr>
              <a:t>Providing Family Planning and PMTCT </a:t>
            </a:r>
            <a:r>
              <a:rPr lang="en-US" sz="3600" b="1" dirty="0">
                <a:solidFill>
                  <a:srgbClr val="0B5395"/>
                </a:solidFill>
                <a:latin typeface="+mn-lt"/>
                <a:ea typeface="ＭＳ Ｐゴシック" charset="0"/>
                <a:cs typeface="ＭＳ Ｐゴシック" charset="0"/>
              </a:rPr>
              <a:t>Services to Adolescent Clients: </a:t>
            </a:r>
            <a:r>
              <a:rPr lang="en-US" sz="3600" b="1" dirty="0">
                <a:ea typeface="+mn-ea"/>
              </a:rPr>
              <a:t>Case studies, role play, and large group discussion</a:t>
            </a:r>
            <a:endParaRPr lang="en-ZA" sz="3600" b="1" dirty="0">
              <a:latin typeface="+mn-lt"/>
              <a:ea typeface="ＭＳ Ｐゴシック" charset="0"/>
              <a:cs typeface="ＭＳ Ｐゴシック" charset="0"/>
            </a:endParaRPr>
          </a:p>
        </p:txBody>
      </p:sp>
      <p:sp>
        <p:nvSpPr>
          <p:cNvPr id="50179"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543D8336-049A-4723-B401-B7DFF025B1EB}" type="slidenum">
              <a:rPr lang="en-US" smtClean="0">
                <a:latin typeface="Garamond" pitchFamily="18" charset="0"/>
                <a:ea typeface="Garamond" pitchFamily="18" charset="0"/>
                <a:cs typeface="Garamond" pitchFamily="18" charset="0"/>
              </a:rPr>
              <a:pPr fontAlgn="base">
                <a:spcBef>
                  <a:spcPct val="0"/>
                </a:spcBef>
                <a:spcAft>
                  <a:spcPct val="0"/>
                </a:spcAft>
              </a:pPr>
              <a:t>35</a:t>
            </a:fld>
            <a:endParaRPr lang="en-US" smtClean="0">
              <a:latin typeface="Garamond" pitchFamily="18" charset="0"/>
              <a:ea typeface="Garamond" pitchFamily="18" charset="0"/>
              <a:cs typeface="Garamond"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bwMode="white"/>
        <p:txBody>
          <a:bodyPr/>
          <a:lstStyle/>
          <a:p>
            <a:pPr eaLnBrk="1" hangingPunct="1"/>
            <a:r>
              <a:rPr lang="en-US" dirty="0" smtClean="0"/>
              <a:t>Exercise 1: Case Study 1</a:t>
            </a:r>
          </a:p>
        </p:txBody>
      </p:sp>
      <p:sp>
        <p:nvSpPr>
          <p:cNvPr id="3" name="Content Placeholder 2"/>
          <p:cNvSpPr>
            <a:spLocks noGrp="1"/>
          </p:cNvSpPr>
          <p:nvPr>
            <p:ph idx="1"/>
          </p:nvPr>
        </p:nvSpPr>
        <p:spPr/>
        <p:txBody>
          <a:bodyPr/>
          <a:lstStyle/>
          <a:p>
            <a:pPr marL="0" indent="0" eaLnBrk="1" hangingPunct="1">
              <a:spcBef>
                <a:spcPts val="1500"/>
              </a:spcBef>
              <a:buNone/>
              <a:defRPr/>
            </a:pPr>
            <a:r>
              <a:rPr lang="en-US" dirty="0">
                <a:ea typeface="+mn-ea"/>
              </a:rPr>
              <a:t>P___ is a 19-year-old young man who comes to the ART clinic regularly. You learn from one of the Adolescent Peer Educators at your clinic that P___ has been bragging that he has been with "about 10 women" but never uses condoms because they are “good girls” who don’t insist </a:t>
            </a:r>
            <a:r>
              <a:rPr lang="en-US" dirty="0" smtClean="0">
                <a:ea typeface="+mn-ea"/>
              </a:rPr>
              <a:t>on using them. </a:t>
            </a:r>
            <a:r>
              <a:rPr lang="en-US" dirty="0">
                <a:ea typeface="+mn-ea"/>
              </a:rPr>
              <a:t>When you offer him some condoms at the end of his next appointment, he says he doesn’t need them. He says that he has a steady girlfriend now because he is feeling pressure from family to "get serious</a:t>
            </a:r>
            <a:r>
              <a:rPr lang="en-US" dirty="0" smtClean="0">
                <a:ea typeface="+mn-ea"/>
              </a:rPr>
              <a:t>."</a:t>
            </a:r>
            <a:endParaRPr lang="en-GB" dirty="0">
              <a:latin typeface="+mn-lt"/>
              <a:ea typeface="ＭＳ Ｐゴシック" charset="0"/>
              <a:cs typeface="ＭＳ Ｐゴシック" charset="0"/>
            </a:endParaRPr>
          </a:p>
          <a:p>
            <a:pPr marL="457200" indent="-457200" eaLnBrk="1" hangingPunct="1">
              <a:spcBef>
                <a:spcPts val="1500"/>
              </a:spcBef>
              <a:buFont typeface="Wingdings" charset="0"/>
              <a:buNone/>
              <a:defRPr/>
            </a:pPr>
            <a:r>
              <a:rPr lang="en-GB" i="1" dirty="0">
                <a:solidFill>
                  <a:srgbClr val="0B5395"/>
                </a:solidFill>
                <a:latin typeface="+mn-lt"/>
                <a:ea typeface="ＭＳ Ｐゴシック" charset="0"/>
                <a:cs typeface="ＭＳ Ｐゴシック" charset="0"/>
                <a:sym typeface="Wingdings" charset="0"/>
              </a:rPr>
              <a:t> </a:t>
            </a:r>
            <a:r>
              <a:rPr lang="en-US" i="1" dirty="0">
                <a:solidFill>
                  <a:srgbClr val="0B5395"/>
                </a:solidFill>
                <a:ea typeface="+mn-ea"/>
              </a:rPr>
              <a:t>How do you proceed with P___</a:t>
            </a:r>
            <a:r>
              <a:rPr lang="en-GB" i="1" dirty="0" smtClean="0">
                <a:solidFill>
                  <a:srgbClr val="0B5395"/>
                </a:solidFill>
                <a:latin typeface="+mn-lt"/>
                <a:ea typeface="ＭＳ Ｐゴシック" charset="0"/>
                <a:cs typeface="ＭＳ Ｐゴシック" charset="0"/>
              </a:rPr>
              <a:t>?</a:t>
            </a:r>
            <a:endParaRPr lang="en-GB" i="1" dirty="0">
              <a:solidFill>
                <a:srgbClr val="0B5395"/>
              </a:solidFill>
              <a:latin typeface="+mn-lt"/>
              <a:ea typeface="ＭＳ Ｐゴシック" charset="0"/>
              <a:cs typeface="ＭＳ Ｐゴシック" charset="0"/>
            </a:endParaRPr>
          </a:p>
        </p:txBody>
      </p:sp>
      <p:sp>
        <p:nvSpPr>
          <p:cNvPr id="54275"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F71DDA97-45F9-425A-9DE0-FF2B059F591B}" type="slidenum">
              <a:rPr lang="en-US" smtClean="0">
                <a:latin typeface="Garamond" pitchFamily="18" charset="0"/>
                <a:ea typeface="Garamond" pitchFamily="18" charset="0"/>
                <a:cs typeface="Garamond" pitchFamily="18" charset="0"/>
              </a:rPr>
              <a:pPr fontAlgn="base">
                <a:spcBef>
                  <a:spcPct val="0"/>
                </a:spcBef>
                <a:spcAft>
                  <a:spcPct val="0"/>
                </a:spcAft>
              </a:pPr>
              <a:t>36</a:t>
            </a:fld>
            <a:endParaRPr lang="en-US" smtClean="0">
              <a:latin typeface="Garamond" pitchFamily="18" charset="0"/>
              <a:ea typeface="Garamond" pitchFamily="18" charset="0"/>
              <a:cs typeface="Garamond"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bwMode="white"/>
        <p:txBody>
          <a:bodyPr/>
          <a:lstStyle/>
          <a:p>
            <a:pPr eaLnBrk="1" hangingPunct="1"/>
            <a:r>
              <a:rPr lang="en-US" dirty="0" smtClean="0"/>
              <a:t>Exercise 1: Case Study 2</a:t>
            </a:r>
          </a:p>
        </p:txBody>
      </p:sp>
      <p:sp>
        <p:nvSpPr>
          <p:cNvPr id="3" name="Content Placeholder 2"/>
          <p:cNvSpPr>
            <a:spLocks noGrp="1"/>
          </p:cNvSpPr>
          <p:nvPr>
            <p:ph idx="1"/>
          </p:nvPr>
        </p:nvSpPr>
        <p:spPr>
          <a:xfrm>
            <a:off x="533400" y="1651000"/>
            <a:ext cx="8229600" cy="4144963"/>
          </a:xfrm>
        </p:spPr>
        <p:txBody>
          <a:bodyPr/>
          <a:lstStyle/>
          <a:p>
            <a:pPr marL="0" indent="0" eaLnBrk="1" hangingPunct="1">
              <a:spcBef>
                <a:spcPts val="1500"/>
              </a:spcBef>
              <a:buNone/>
              <a:defRPr/>
            </a:pPr>
            <a:r>
              <a:rPr lang="en-US" dirty="0">
                <a:latin typeface="+mj-lt"/>
                <a:ea typeface="+mn-ea"/>
              </a:rPr>
              <a:t>K___ is a 17-year-old young woman living with HIV. She is on ART and is doing very well. She has a boyfriend who knows about her HIV-status and who is accepting of it. </a:t>
            </a:r>
            <a:r>
              <a:rPr lang="en-US" dirty="0" smtClean="0">
                <a:latin typeface="+mj-lt"/>
                <a:ea typeface="+mn-ea"/>
              </a:rPr>
              <a:t>K___ used to take </a:t>
            </a:r>
            <a:r>
              <a:rPr lang="en-US" dirty="0">
                <a:latin typeface="+mj-lt"/>
                <a:ea typeface="+mn-ea"/>
              </a:rPr>
              <a:t>oral contraceptives, but stopped taking them recently because she said they made her feel nauseous and gain weight. Now K___ and her boyfriend usually use condoms, but they have had sex a few times without them. K___ and her boyfriend do not want children right now, but they talk about getting married and having children in the </a:t>
            </a:r>
            <a:r>
              <a:rPr lang="en-US" dirty="0" smtClean="0">
                <a:latin typeface="+mj-lt"/>
                <a:ea typeface="+mn-ea"/>
              </a:rPr>
              <a:t>future, </a:t>
            </a:r>
            <a:r>
              <a:rPr lang="en-US" dirty="0">
                <a:latin typeface="+mj-lt"/>
                <a:ea typeface="+mn-ea"/>
              </a:rPr>
              <a:t>once she finishes school. K___ is getting a lot of pressure from her family to never have kids because of the risk that they would be HIV-infected. </a:t>
            </a:r>
            <a:endParaRPr lang="en-US" dirty="0" smtClean="0">
              <a:latin typeface="+mj-lt"/>
              <a:ea typeface="+mn-ea"/>
            </a:endParaRPr>
          </a:p>
          <a:p>
            <a:pPr marL="0" indent="0" eaLnBrk="1" hangingPunct="1">
              <a:spcBef>
                <a:spcPts val="1500"/>
              </a:spcBef>
              <a:buFont typeface="Wingdings" pitchFamily="2" charset="2"/>
              <a:buNone/>
              <a:defRPr/>
            </a:pPr>
            <a:r>
              <a:rPr lang="en-GB" i="1" dirty="0">
                <a:solidFill>
                  <a:srgbClr val="0B5395"/>
                </a:solidFill>
                <a:latin typeface="+mj-lt"/>
                <a:ea typeface="ＭＳ Ｐゴシック" charset="0"/>
                <a:cs typeface="ＭＳ Ｐゴシック" charset="0"/>
                <a:sym typeface="Wingdings" charset="0"/>
              </a:rPr>
              <a:t> </a:t>
            </a:r>
            <a:r>
              <a:rPr lang="en-GB" i="1" dirty="0" smtClean="0">
                <a:solidFill>
                  <a:srgbClr val="0B5395"/>
                </a:solidFill>
                <a:latin typeface="+mj-lt"/>
                <a:ea typeface="ＭＳ Ｐゴシック" charset="0"/>
                <a:cs typeface="ＭＳ Ｐゴシック" charset="0"/>
                <a:sym typeface="Wingdings" charset="0"/>
              </a:rPr>
              <a:t> </a:t>
            </a:r>
            <a:r>
              <a:rPr lang="en-US" i="1" dirty="0" smtClean="0">
                <a:solidFill>
                  <a:srgbClr val="0B5395"/>
                </a:solidFill>
                <a:latin typeface="+mj-lt"/>
                <a:ea typeface="+mn-ea"/>
              </a:rPr>
              <a:t>How </a:t>
            </a:r>
            <a:r>
              <a:rPr lang="en-US" i="1" dirty="0">
                <a:solidFill>
                  <a:srgbClr val="0B5395"/>
                </a:solidFill>
                <a:latin typeface="+mj-lt"/>
                <a:ea typeface="+mn-ea"/>
              </a:rPr>
              <a:t>would you proceed with K</a:t>
            </a:r>
            <a:r>
              <a:rPr lang="en-US" i="1" dirty="0" smtClean="0">
                <a:solidFill>
                  <a:srgbClr val="0B5395"/>
                </a:solidFill>
                <a:latin typeface="+mj-lt"/>
                <a:ea typeface="+mn-ea"/>
              </a:rPr>
              <a:t>___</a:t>
            </a:r>
            <a:r>
              <a:rPr lang="en-GB" i="1" dirty="0" smtClean="0">
                <a:solidFill>
                  <a:srgbClr val="0B5395"/>
                </a:solidFill>
                <a:latin typeface="+mj-lt"/>
                <a:ea typeface="ＭＳ Ｐゴシック" charset="0"/>
                <a:cs typeface="ＭＳ Ｐゴシック" charset="0"/>
              </a:rPr>
              <a:t>?</a:t>
            </a:r>
            <a:endParaRPr lang="en-GB" i="1" dirty="0">
              <a:solidFill>
                <a:srgbClr val="0B5395"/>
              </a:solidFill>
              <a:latin typeface="+mj-lt"/>
              <a:ea typeface="ＭＳ Ｐゴシック" charset="0"/>
              <a:cs typeface="ＭＳ Ｐゴシック" charset="0"/>
            </a:endParaRPr>
          </a:p>
        </p:txBody>
      </p:sp>
      <p:sp>
        <p:nvSpPr>
          <p:cNvPr id="57347"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1EA72D41-20ED-4C70-A114-28DD57963BDA}" type="slidenum">
              <a:rPr lang="en-US" smtClean="0">
                <a:latin typeface="Garamond" pitchFamily="18" charset="0"/>
                <a:ea typeface="Garamond" pitchFamily="18" charset="0"/>
                <a:cs typeface="Garamond" pitchFamily="18" charset="0"/>
              </a:rPr>
              <a:pPr fontAlgn="base">
                <a:spcBef>
                  <a:spcPct val="0"/>
                </a:spcBef>
                <a:spcAft>
                  <a:spcPct val="0"/>
                </a:spcAft>
              </a:pPr>
              <a:t>37</a:t>
            </a:fld>
            <a:endParaRPr lang="en-US" smtClean="0">
              <a:latin typeface="Garamond" pitchFamily="18" charset="0"/>
              <a:ea typeface="Garamond" pitchFamily="18" charset="0"/>
              <a:cs typeface="Garamond"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bwMode="white"/>
        <p:txBody>
          <a:bodyPr/>
          <a:lstStyle/>
          <a:p>
            <a:pPr eaLnBrk="1" hangingPunct="1"/>
            <a:r>
              <a:rPr lang="en-US" dirty="0" smtClean="0"/>
              <a:t>Exercise 1: Case Study 3</a:t>
            </a:r>
          </a:p>
        </p:txBody>
      </p:sp>
      <p:sp>
        <p:nvSpPr>
          <p:cNvPr id="3" name="Content Placeholder 2"/>
          <p:cNvSpPr>
            <a:spLocks noGrp="1"/>
          </p:cNvSpPr>
          <p:nvPr>
            <p:ph idx="1"/>
          </p:nvPr>
        </p:nvSpPr>
        <p:spPr>
          <a:xfrm>
            <a:off x="533400" y="1680030"/>
            <a:ext cx="8229600" cy="4144963"/>
          </a:xfrm>
        </p:spPr>
        <p:txBody>
          <a:bodyPr/>
          <a:lstStyle/>
          <a:p>
            <a:pPr marL="0" indent="0" eaLnBrk="1" hangingPunct="1">
              <a:spcBef>
                <a:spcPts val="1500"/>
              </a:spcBef>
              <a:buNone/>
              <a:defRPr/>
            </a:pPr>
            <a:r>
              <a:rPr lang="en-US" sz="2300" dirty="0">
                <a:ea typeface="+mn-ea"/>
              </a:rPr>
              <a:t>Z___ is a 21-year-old woman who has been living with HIV since she was 16. She has been in a stable relationship with R___ since she was 18. R___ is also </a:t>
            </a:r>
            <a:r>
              <a:rPr lang="en-US" sz="2300" dirty="0" smtClean="0">
                <a:ea typeface="+mn-ea"/>
              </a:rPr>
              <a:t>living with HIV.  </a:t>
            </a:r>
            <a:r>
              <a:rPr lang="en-US" sz="2300" dirty="0">
                <a:ea typeface="+mn-ea"/>
              </a:rPr>
              <a:t>Although </a:t>
            </a:r>
            <a:r>
              <a:rPr lang="en-US" sz="2300" dirty="0" smtClean="0">
                <a:ea typeface="+mn-ea"/>
              </a:rPr>
              <a:t>Z___ </a:t>
            </a:r>
            <a:r>
              <a:rPr lang="en-US" sz="2300" dirty="0">
                <a:ea typeface="+mn-ea"/>
              </a:rPr>
              <a:t>attends the adult ART </a:t>
            </a:r>
            <a:r>
              <a:rPr lang="en-US" sz="2300" dirty="0" smtClean="0">
                <a:ea typeface="+mn-ea"/>
              </a:rPr>
              <a:t>clinic now, </a:t>
            </a:r>
            <a:r>
              <a:rPr lang="en-US" sz="2300" dirty="0">
                <a:ea typeface="+mn-ea"/>
              </a:rPr>
              <a:t>she comes back every now and again to visit you, the health worker, at the adolescent clinic. Today you get the feeling that there’s something she wants to talk </a:t>
            </a:r>
            <a:r>
              <a:rPr lang="en-US" sz="2300" dirty="0" smtClean="0">
                <a:ea typeface="+mn-ea"/>
              </a:rPr>
              <a:t>about </a:t>
            </a:r>
            <a:r>
              <a:rPr lang="en-US" sz="2300" dirty="0">
                <a:ea typeface="+mn-ea"/>
              </a:rPr>
              <a:t>so you invite her into the counseling room. You ask her how she’s doing and then ask her about R___. After some small </a:t>
            </a:r>
            <a:r>
              <a:rPr lang="en-US" sz="2300" dirty="0" smtClean="0">
                <a:ea typeface="+mn-ea"/>
              </a:rPr>
              <a:t>talk, </a:t>
            </a:r>
            <a:r>
              <a:rPr lang="en-US" sz="2300" dirty="0">
                <a:ea typeface="+mn-ea"/>
              </a:rPr>
              <a:t>she finally tells you that she and R___ have decided that they would like to have a baby. After asking her some more questions, you realize that she is very serious about this and you agree that this was a mature, well-thought through decision that the two of them </a:t>
            </a:r>
            <a:r>
              <a:rPr lang="en-US" sz="2300" dirty="0" smtClean="0">
                <a:ea typeface="+mn-ea"/>
              </a:rPr>
              <a:t>made together</a:t>
            </a:r>
            <a:r>
              <a:rPr lang="en-GB" sz="2300" dirty="0" smtClean="0">
                <a:latin typeface="+mn-lt"/>
                <a:ea typeface="ＭＳ Ｐゴシック" charset="0"/>
                <a:cs typeface="ＭＳ Ｐゴシック" charset="0"/>
              </a:rPr>
              <a:t>. </a:t>
            </a:r>
            <a:endParaRPr lang="en-GB" sz="2300" dirty="0">
              <a:latin typeface="+mn-lt"/>
              <a:ea typeface="ＭＳ Ｐゴシック" charset="0"/>
              <a:cs typeface="ＭＳ Ｐゴシック" charset="0"/>
            </a:endParaRPr>
          </a:p>
          <a:p>
            <a:pPr marL="457200" indent="-457200" eaLnBrk="1" hangingPunct="1">
              <a:spcBef>
                <a:spcPts val="1500"/>
              </a:spcBef>
              <a:buFont typeface="Wingdings" charset="0"/>
              <a:buNone/>
              <a:defRPr/>
            </a:pPr>
            <a:r>
              <a:rPr lang="en-GB" sz="2300" i="1" dirty="0">
                <a:solidFill>
                  <a:srgbClr val="0B5395"/>
                </a:solidFill>
                <a:latin typeface="+mn-lt"/>
                <a:ea typeface="ＭＳ Ｐゴシック" charset="0"/>
                <a:cs typeface="ＭＳ Ｐゴシック" charset="0"/>
                <a:sym typeface="Wingdings" charset="0"/>
              </a:rPr>
              <a:t> </a:t>
            </a:r>
            <a:r>
              <a:rPr lang="en-US" sz="2300" i="1" dirty="0">
                <a:solidFill>
                  <a:srgbClr val="0B5395"/>
                </a:solidFill>
                <a:ea typeface="+mn-ea"/>
              </a:rPr>
              <a:t>How would you proceed with Z</a:t>
            </a:r>
            <a:r>
              <a:rPr lang="en-US" sz="2300" i="1" dirty="0" smtClean="0">
                <a:solidFill>
                  <a:srgbClr val="0B5395"/>
                </a:solidFill>
                <a:ea typeface="+mn-ea"/>
              </a:rPr>
              <a:t>___?</a:t>
            </a:r>
            <a:endParaRPr lang="en-GB" sz="2300" i="1" dirty="0">
              <a:solidFill>
                <a:srgbClr val="0B5395"/>
              </a:solidFill>
              <a:latin typeface="+mn-lt"/>
              <a:ea typeface="ＭＳ Ｐゴシック" charset="0"/>
              <a:cs typeface="ＭＳ Ｐゴシック" charset="0"/>
            </a:endParaRPr>
          </a:p>
        </p:txBody>
      </p:sp>
      <p:sp>
        <p:nvSpPr>
          <p:cNvPr id="58371"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14A3E084-B1F3-46C3-9FBD-CC42AFB853D0}" type="slidenum">
              <a:rPr lang="en-US" smtClean="0">
                <a:latin typeface="Garamond" pitchFamily="18" charset="0"/>
                <a:ea typeface="Garamond" pitchFamily="18" charset="0"/>
                <a:cs typeface="Garamond" pitchFamily="18" charset="0"/>
              </a:rPr>
              <a:pPr fontAlgn="base">
                <a:spcBef>
                  <a:spcPct val="0"/>
                </a:spcBef>
                <a:spcAft>
                  <a:spcPct val="0"/>
                </a:spcAft>
              </a:pPr>
              <a:t>38</a:t>
            </a:fld>
            <a:endParaRPr lang="en-US" smtClean="0">
              <a:latin typeface="Garamond" pitchFamily="18" charset="0"/>
              <a:ea typeface="Garamond" pitchFamily="18" charset="0"/>
              <a:cs typeface="Garamond"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bwMode="white"/>
        <p:txBody>
          <a:bodyPr/>
          <a:lstStyle/>
          <a:p>
            <a:pPr eaLnBrk="1" hangingPunct="1"/>
            <a:r>
              <a:rPr lang="en-US" dirty="0" smtClean="0"/>
              <a:t>Exercise 1: Case Study 4</a:t>
            </a:r>
          </a:p>
        </p:txBody>
      </p:sp>
      <p:sp>
        <p:nvSpPr>
          <p:cNvPr id="3" name="Content Placeholder 2"/>
          <p:cNvSpPr>
            <a:spLocks noGrp="1"/>
          </p:cNvSpPr>
          <p:nvPr>
            <p:ph idx="1"/>
          </p:nvPr>
        </p:nvSpPr>
        <p:spPr/>
        <p:txBody>
          <a:bodyPr/>
          <a:lstStyle/>
          <a:p>
            <a:pPr marL="0" indent="0" eaLnBrk="1" hangingPunct="1">
              <a:spcBef>
                <a:spcPts val="1500"/>
              </a:spcBef>
              <a:buNone/>
              <a:defRPr/>
            </a:pPr>
            <a:r>
              <a:rPr lang="en-US" dirty="0" smtClean="0">
                <a:ea typeface="+mn-ea"/>
              </a:rPr>
              <a:t>E___ is 19 years old and was </a:t>
            </a:r>
            <a:r>
              <a:rPr lang="en-US" dirty="0" err="1" smtClean="0">
                <a:ea typeface="+mn-ea"/>
              </a:rPr>
              <a:t>perinatally</a:t>
            </a:r>
            <a:r>
              <a:rPr lang="en-US" dirty="0" smtClean="0">
                <a:ea typeface="+mn-ea"/>
              </a:rPr>
              <a:t> infected with HIV. She has been adherent to ARVs for many years. She has come to the clinic today for a checkup and, during the visit, she tells you that she thinks she is pregnant. She is happy to be pregnant, but is afraid that her baby will become HIV-infected. She is also worried about how her ARVs might be affecting her unborn child and tells you that her boyfriend — who is not infected with HIV — told her to stop taking them so they wouldn’t hurt the baby. </a:t>
            </a:r>
            <a:r>
              <a:rPr lang="en-GB" dirty="0" smtClean="0">
                <a:latin typeface="+mn-lt"/>
                <a:ea typeface="ＭＳ Ｐゴシック" charset="0"/>
                <a:cs typeface="ＭＳ Ｐゴシック" charset="0"/>
              </a:rPr>
              <a:t> </a:t>
            </a:r>
          </a:p>
          <a:p>
            <a:pPr marL="457200" indent="-457200" eaLnBrk="1" hangingPunct="1">
              <a:spcBef>
                <a:spcPts val="1500"/>
              </a:spcBef>
              <a:buFont typeface="Wingdings" charset="0"/>
              <a:buNone/>
              <a:defRPr/>
            </a:pPr>
            <a:r>
              <a:rPr lang="en-GB" i="1" dirty="0" smtClean="0">
                <a:solidFill>
                  <a:srgbClr val="0B5395"/>
                </a:solidFill>
                <a:latin typeface="+mn-lt"/>
                <a:ea typeface="ＭＳ Ｐゴシック" charset="0"/>
                <a:cs typeface="ＭＳ Ｐゴシック" charset="0"/>
                <a:sym typeface="Wingdings" charset="0"/>
              </a:rPr>
              <a:t> </a:t>
            </a:r>
            <a:r>
              <a:rPr lang="en-US" i="1" dirty="0" smtClean="0">
                <a:solidFill>
                  <a:srgbClr val="0B5395"/>
                </a:solidFill>
                <a:ea typeface="+mn-ea"/>
              </a:rPr>
              <a:t>How would you proceed with E___? (Assume her pregnancy test is positive.)</a:t>
            </a:r>
            <a:endParaRPr lang="en-GB" i="1" dirty="0">
              <a:solidFill>
                <a:srgbClr val="0B5395"/>
              </a:solidFill>
              <a:latin typeface="+mn-lt"/>
              <a:ea typeface="ＭＳ Ｐゴシック" charset="0"/>
              <a:cs typeface="ＭＳ Ｐゴシック" charset="0"/>
            </a:endParaRPr>
          </a:p>
        </p:txBody>
      </p:sp>
      <p:sp>
        <p:nvSpPr>
          <p:cNvPr id="59395"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3B9C0B54-6095-474D-885A-B63D64C94809}" type="slidenum">
              <a:rPr lang="en-US" smtClean="0">
                <a:latin typeface="Garamond" pitchFamily="18" charset="0"/>
                <a:ea typeface="Garamond" pitchFamily="18" charset="0"/>
                <a:cs typeface="Garamond" pitchFamily="18" charset="0"/>
              </a:rPr>
              <a:pPr fontAlgn="base">
                <a:spcBef>
                  <a:spcPct val="0"/>
                </a:spcBef>
                <a:spcAft>
                  <a:spcPct val="0"/>
                </a:spcAft>
              </a:pPr>
              <a:t>39</a:t>
            </a:fld>
            <a:endParaRPr lang="en-US" smtClean="0">
              <a:latin typeface="Garamond" pitchFamily="18" charset="0"/>
              <a:ea typeface="Garamond" pitchFamily="18" charset="0"/>
              <a:cs typeface="Garamond"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bwMode="white"/>
        <p:txBody>
          <a:bodyPr/>
          <a:lstStyle/>
          <a:p>
            <a:pPr eaLnBrk="1" hangingPunct="1"/>
            <a:r>
              <a:rPr lang="en-US" dirty="0" smtClean="0"/>
              <a:t>Session 11.1 Objectives</a:t>
            </a:r>
          </a:p>
        </p:txBody>
      </p:sp>
      <p:sp>
        <p:nvSpPr>
          <p:cNvPr id="20482" name="Content Placeholder 2"/>
          <p:cNvSpPr>
            <a:spLocks noGrp="1"/>
          </p:cNvSpPr>
          <p:nvPr>
            <p:ph idx="1"/>
          </p:nvPr>
        </p:nvSpPr>
        <p:spPr/>
        <p:txBody>
          <a:bodyPr/>
          <a:lstStyle/>
          <a:p>
            <a:pPr eaLnBrk="1" hangingPunct="1">
              <a:buNone/>
            </a:pPr>
            <a:r>
              <a:rPr lang="en-GB" b="1" dirty="0" smtClean="0">
                <a:solidFill>
                  <a:srgbClr val="0B5395"/>
                </a:solidFill>
                <a:latin typeface="Calibri" pitchFamily="34" charset="0"/>
                <a:cs typeface="Calibri" pitchFamily="34" charset="0"/>
              </a:rPr>
              <a:t>After completing this session, participants will be able to:</a:t>
            </a:r>
            <a:r>
              <a:rPr lang="en-GB" dirty="0" smtClean="0">
                <a:solidFill>
                  <a:srgbClr val="0B5395"/>
                </a:solidFill>
                <a:latin typeface="Calibri" pitchFamily="34" charset="0"/>
                <a:cs typeface="Calibri" pitchFamily="34" charset="0"/>
              </a:rPr>
              <a:t> </a:t>
            </a:r>
          </a:p>
          <a:p>
            <a:pPr eaLnBrk="1" hangingPunct="1"/>
            <a:r>
              <a:rPr lang="en-US" dirty="0" smtClean="0">
                <a:latin typeface="Calibri" pitchFamily="34" charset="0"/>
                <a:cs typeface="Calibri" pitchFamily="34" charset="0"/>
              </a:rPr>
              <a:t>List the risks of adolescent pregnancy</a:t>
            </a:r>
          </a:p>
          <a:p>
            <a:pPr eaLnBrk="1" hangingPunct="1"/>
            <a:r>
              <a:rPr lang="en-US" dirty="0" smtClean="0">
                <a:latin typeface="Calibri" pitchFamily="34" charset="0"/>
                <a:cs typeface="Calibri" pitchFamily="34" charset="0"/>
              </a:rPr>
              <a:t>Discuss childbearing choices and safe childbearing with adolescent clients</a:t>
            </a:r>
          </a:p>
          <a:p>
            <a:pPr eaLnBrk="1" hangingPunct="1"/>
            <a:r>
              <a:rPr lang="en-US" dirty="0" smtClean="0">
                <a:latin typeface="Calibri" pitchFamily="34" charset="0"/>
                <a:cs typeface="Calibri" pitchFamily="34" charset="0"/>
              </a:rPr>
              <a:t>Understand the contraceptive issues and challenges faced by ALHIV</a:t>
            </a:r>
          </a:p>
        </p:txBody>
      </p:sp>
      <p:sp>
        <p:nvSpPr>
          <p:cNvPr id="20483"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D5DC1CDD-B318-45A2-97F7-E77C6FAC279A}" type="slidenum">
              <a:rPr lang="en-US" smtClean="0">
                <a:latin typeface="Garamond" pitchFamily="18" charset="0"/>
                <a:ea typeface="Garamond" pitchFamily="18" charset="0"/>
                <a:cs typeface="Garamond" pitchFamily="18" charset="0"/>
              </a:rPr>
              <a:pPr fontAlgn="base">
                <a:spcBef>
                  <a:spcPct val="0"/>
                </a:spcBef>
                <a:spcAft>
                  <a:spcPct val="0"/>
                </a:spcAft>
              </a:pPr>
              <a:t>4</a:t>
            </a:fld>
            <a:endParaRPr lang="en-US" smtClean="0">
              <a:latin typeface="Garamond" pitchFamily="18" charset="0"/>
              <a:ea typeface="Garamond" pitchFamily="18" charset="0"/>
              <a:cs typeface="Garamond"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bwMode="white">
          <a:xfrm>
            <a:off x="498475" y="131763"/>
            <a:ext cx="8264525" cy="1468437"/>
          </a:xfrm>
        </p:spPr>
        <p:txBody>
          <a:bodyPr/>
          <a:lstStyle/>
          <a:p>
            <a:pPr eaLnBrk="1" hangingPunct="1"/>
            <a:r>
              <a:rPr lang="en-ZA" dirty="0" smtClean="0">
                <a:latin typeface="Calibri heading"/>
                <a:ea typeface="ＭＳ Ｐゴシック"/>
                <a:cs typeface="ＭＳ Ｐゴシック"/>
              </a:rPr>
              <a:t>Exercise 1: Large Group Discussion Questions for Each Case Study</a:t>
            </a:r>
            <a:endParaRPr lang="en-US" dirty="0" smtClean="0">
              <a:latin typeface="Calibri heading"/>
            </a:endParaRPr>
          </a:p>
        </p:txBody>
      </p:sp>
      <p:sp>
        <p:nvSpPr>
          <p:cNvPr id="3" name="Content Placeholder 2"/>
          <p:cNvSpPr>
            <a:spLocks noGrp="1"/>
          </p:cNvSpPr>
          <p:nvPr>
            <p:ph idx="1"/>
          </p:nvPr>
        </p:nvSpPr>
        <p:spPr>
          <a:xfrm>
            <a:off x="533400" y="1600200"/>
            <a:ext cx="8229600" cy="4297363"/>
          </a:xfrm>
        </p:spPr>
        <p:txBody>
          <a:bodyPr/>
          <a:lstStyle/>
          <a:p>
            <a:pPr eaLnBrk="1" hangingPunct="1">
              <a:spcBef>
                <a:spcPts val="1000"/>
              </a:spcBef>
              <a:defRPr/>
            </a:pPr>
            <a:r>
              <a:rPr lang="en-US" sz="2300" i="1" dirty="0">
                <a:solidFill>
                  <a:srgbClr val="0B5395"/>
                </a:solidFill>
                <a:ea typeface="+mn-ea"/>
              </a:rPr>
              <a:t>What were the main</a:t>
            </a:r>
            <a:r>
              <a:rPr lang="en-US" sz="2300" i="1" dirty="0" smtClean="0">
                <a:solidFill>
                  <a:srgbClr val="0B5395"/>
                </a:solidFill>
                <a:ea typeface="+mn-ea"/>
              </a:rPr>
              <a:t> issues </a:t>
            </a:r>
            <a:r>
              <a:rPr lang="en-US" sz="2300" i="1" dirty="0">
                <a:solidFill>
                  <a:srgbClr val="0B5395"/>
                </a:solidFill>
                <a:ea typeface="+mn-ea"/>
              </a:rPr>
              <a:t>for this client? What do you think the client was thinking and feeling when he or she was with the health worker?</a:t>
            </a:r>
            <a:endParaRPr lang="en-US" sz="2300" dirty="0">
              <a:solidFill>
                <a:srgbClr val="0B5395"/>
              </a:solidFill>
              <a:ea typeface="+mn-ea"/>
            </a:endParaRPr>
          </a:p>
          <a:p>
            <a:pPr eaLnBrk="1" hangingPunct="1">
              <a:spcBef>
                <a:spcPts val="1000"/>
              </a:spcBef>
              <a:defRPr/>
            </a:pPr>
            <a:r>
              <a:rPr lang="en-US" sz="2300" i="1" dirty="0">
                <a:solidFill>
                  <a:srgbClr val="0B5395"/>
                </a:solidFill>
                <a:ea typeface="+mn-ea"/>
              </a:rPr>
              <a:t>How did the health worker address the client’s needs? What kinds of assessments and screening did he or she conduct?</a:t>
            </a:r>
            <a:endParaRPr lang="en-US" sz="2300" dirty="0">
              <a:solidFill>
                <a:srgbClr val="0B5395"/>
              </a:solidFill>
              <a:ea typeface="+mn-ea"/>
            </a:endParaRPr>
          </a:p>
          <a:p>
            <a:pPr eaLnBrk="1" hangingPunct="1">
              <a:spcBef>
                <a:spcPts val="1000"/>
              </a:spcBef>
              <a:defRPr/>
            </a:pPr>
            <a:r>
              <a:rPr lang="en-US" sz="2300" i="1" dirty="0">
                <a:solidFill>
                  <a:srgbClr val="0B5395"/>
                </a:solidFill>
                <a:ea typeface="+mn-ea"/>
              </a:rPr>
              <a:t>What kind of education and counseling did the health worker offer the client? What was good about this and what do you think could have been done better or differently? </a:t>
            </a:r>
            <a:endParaRPr lang="en-US" sz="2300" dirty="0">
              <a:solidFill>
                <a:srgbClr val="0B5395"/>
              </a:solidFill>
              <a:ea typeface="+mn-ea"/>
            </a:endParaRPr>
          </a:p>
          <a:p>
            <a:pPr eaLnBrk="1" hangingPunct="1">
              <a:spcBef>
                <a:spcPts val="1000"/>
              </a:spcBef>
              <a:defRPr/>
            </a:pPr>
            <a:r>
              <a:rPr lang="en-US" sz="2300" i="1" dirty="0">
                <a:solidFill>
                  <a:srgbClr val="0B5395"/>
                </a:solidFill>
                <a:ea typeface="+mn-ea"/>
              </a:rPr>
              <a:t>What age-appropriate communication techniques/approaches did the health worker use to build trust and make the client feel comfortable? What was done well and what do you think could have been done better or differently? </a:t>
            </a:r>
            <a:endParaRPr lang="en-US" sz="2300" dirty="0">
              <a:solidFill>
                <a:srgbClr val="0B5395"/>
              </a:solidFill>
              <a:ea typeface="+mn-ea"/>
            </a:endParaRPr>
          </a:p>
          <a:p>
            <a:pPr eaLnBrk="1" hangingPunct="1">
              <a:buFont typeface="Wingdings" charset="0"/>
              <a:buChar char="n"/>
              <a:defRPr/>
            </a:pPr>
            <a:endParaRPr lang="en-US" sz="2000" dirty="0">
              <a:latin typeface="+mn-lt"/>
              <a:ea typeface="+mn-ea"/>
            </a:endParaRPr>
          </a:p>
        </p:txBody>
      </p:sp>
      <p:sp>
        <p:nvSpPr>
          <p:cNvPr id="60419"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8A800512-8406-4E5B-B8AA-67DFD45B333E}" type="slidenum">
              <a:rPr lang="en-US" smtClean="0">
                <a:latin typeface="Garamond" pitchFamily="18" charset="0"/>
                <a:ea typeface="Garamond" pitchFamily="18" charset="0"/>
                <a:cs typeface="Garamond" pitchFamily="18" charset="0"/>
              </a:rPr>
              <a:pPr fontAlgn="base">
                <a:spcBef>
                  <a:spcPct val="0"/>
                </a:spcBef>
                <a:spcAft>
                  <a:spcPct val="0"/>
                </a:spcAft>
              </a:pPr>
              <a:t>40</a:t>
            </a:fld>
            <a:endParaRPr lang="en-US" smtClean="0">
              <a:latin typeface="Garamond" pitchFamily="18" charset="0"/>
              <a:ea typeface="Garamond" pitchFamily="18" charset="0"/>
              <a:cs typeface="Garamond"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dirty="0" smtClean="0"/>
              <a:t>Exercise 1: Debriefing</a:t>
            </a:r>
            <a:endParaRPr lang="en-US" dirty="0"/>
          </a:p>
        </p:txBody>
      </p:sp>
      <p:sp>
        <p:nvSpPr>
          <p:cNvPr id="3" name="Content Placeholder 2"/>
          <p:cNvSpPr>
            <a:spLocks noGrp="1"/>
          </p:cNvSpPr>
          <p:nvPr>
            <p:ph idx="1"/>
          </p:nvPr>
        </p:nvSpPr>
        <p:spPr>
          <a:xfrm>
            <a:off x="533400" y="1600200"/>
            <a:ext cx="8229600" cy="4297363"/>
          </a:xfrm>
        </p:spPr>
        <p:txBody>
          <a:bodyPr/>
          <a:lstStyle/>
          <a:p>
            <a:pPr>
              <a:spcBef>
                <a:spcPts val="1000"/>
              </a:spcBef>
            </a:pPr>
            <a:r>
              <a:rPr lang="en-US" i="1" dirty="0" smtClean="0">
                <a:solidFill>
                  <a:srgbClr val="0B5395"/>
                </a:solidFill>
              </a:rPr>
              <a:t>What did we learn?</a:t>
            </a:r>
          </a:p>
          <a:p>
            <a:pPr>
              <a:spcBef>
                <a:spcPts val="1000"/>
              </a:spcBef>
            </a:pPr>
            <a:r>
              <a:rPr lang="en-US" b="1" dirty="0" smtClean="0"/>
              <a:t>Key points:</a:t>
            </a:r>
          </a:p>
          <a:p>
            <a:pPr marL="798513" lvl="1" indent="-333375">
              <a:spcBef>
                <a:spcPts val="1000"/>
              </a:spcBef>
            </a:pPr>
            <a:r>
              <a:rPr lang="en-US" sz="2200" dirty="0" smtClean="0"/>
              <a:t>We all play an important role </a:t>
            </a:r>
            <a:r>
              <a:rPr lang="en-US" sz="2200" dirty="0"/>
              <a:t>in</a:t>
            </a:r>
            <a:r>
              <a:rPr lang="en-US" sz="2200" dirty="0" smtClean="0"/>
              <a:t> providing ALHIV with information, counseling, and clinical services related to their sexual and reproductive health. This includes info and services related to safe childbearing, contraception, and PMTCT (and topics discussed in Module 10). </a:t>
            </a:r>
          </a:p>
          <a:p>
            <a:pPr marL="798513" lvl="1" indent="-333375">
              <a:spcBef>
                <a:spcPts val="1000"/>
              </a:spcBef>
            </a:pPr>
            <a:r>
              <a:rPr lang="en-US" sz="2200" dirty="0" smtClean="0"/>
              <a:t>These issues </a:t>
            </a:r>
            <a:r>
              <a:rPr lang="en-US" sz="2200" dirty="0"/>
              <a:t>are sensitive and sometimes </a:t>
            </a:r>
            <a:r>
              <a:rPr lang="en-US" sz="2200" dirty="0" smtClean="0"/>
              <a:t>embarrassing. Try to make </a:t>
            </a:r>
            <a:r>
              <a:rPr lang="en-US" sz="2200" dirty="0"/>
              <a:t>adolescents feel comfortable and </a:t>
            </a:r>
            <a:r>
              <a:rPr lang="en-US" sz="2200" dirty="0" smtClean="0"/>
              <a:t>try to </a:t>
            </a:r>
            <a:r>
              <a:rPr lang="en-US" sz="2200" dirty="0"/>
              <a:t>“normalize”</a:t>
            </a:r>
            <a:r>
              <a:rPr lang="en-US" sz="2200" dirty="0" smtClean="0"/>
              <a:t> SRH </a:t>
            </a:r>
            <a:r>
              <a:rPr lang="en-US" sz="2200" dirty="0"/>
              <a:t>services as a standard part of comprehensive HIV care and treatment. </a:t>
            </a:r>
            <a:endParaRPr lang="en-US" sz="2200" dirty="0" smtClean="0"/>
          </a:p>
          <a:p>
            <a:pPr marL="798513" lvl="1" indent="-333375">
              <a:spcBef>
                <a:spcPts val="1000"/>
              </a:spcBef>
            </a:pPr>
            <a:r>
              <a:rPr lang="en-US" sz="2200" dirty="0" smtClean="0"/>
              <a:t>Use </a:t>
            </a:r>
            <a:r>
              <a:rPr lang="en-US" sz="2200" dirty="0"/>
              <a:t>good communication </a:t>
            </a:r>
            <a:r>
              <a:rPr lang="en-US" sz="2200" dirty="0" smtClean="0"/>
              <a:t>techniques, </a:t>
            </a:r>
            <a:r>
              <a:rPr lang="en-US" sz="2200" dirty="0"/>
              <a:t>ensure a youth-friendly </a:t>
            </a:r>
            <a:r>
              <a:rPr lang="en-US" sz="2200" dirty="0" smtClean="0"/>
              <a:t>environment, </a:t>
            </a:r>
            <a:r>
              <a:rPr lang="en-US" sz="2200" dirty="0"/>
              <a:t>and </a:t>
            </a:r>
            <a:r>
              <a:rPr lang="en-US" sz="2200" dirty="0" smtClean="0"/>
              <a:t>project </a:t>
            </a:r>
            <a:r>
              <a:rPr lang="en-US" sz="2200" dirty="0"/>
              <a:t>an open, non-judgmental </a:t>
            </a:r>
            <a:r>
              <a:rPr lang="en-US" sz="2200" dirty="0" smtClean="0"/>
              <a:t>attitude. </a:t>
            </a:r>
            <a:endParaRPr lang="en-US" sz="2200" dirty="0"/>
          </a:p>
        </p:txBody>
      </p:sp>
      <p:sp>
        <p:nvSpPr>
          <p:cNvPr id="4" name="Slide Number Placeholder 3"/>
          <p:cNvSpPr>
            <a:spLocks noGrp="1"/>
          </p:cNvSpPr>
          <p:nvPr>
            <p:ph type="sldNum" sz="quarter" idx="12"/>
          </p:nvPr>
        </p:nvSpPr>
        <p:spPr/>
        <p:txBody>
          <a:bodyPr/>
          <a:lstStyle/>
          <a:p>
            <a:fld id="{2AA6BE04-1A97-7346-8DF1-95DFBAB449B6}" type="slidenum">
              <a:rPr lang="en-US" smtClean="0"/>
              <a:pPr/>
              <a:t>41</a:t>
            </a:fld>
            <a:endParaRPr lang="en-US"/>
          </a:p>
        </p:txBody>
      </p:sp>
    </p:spTree>
    <p:extLst>
      <p:ext uri="{BB962C8B-B14F-4D97-AF65-F5344CB8AC3E}">
        <p14:creationId xmlns:p14="http://schemas.microsoft.com/office/powerpoint/2010/main" val="65014489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3"/>
          <p:cNvSpPr txBox="1">
            <a:spLocks noGrp="1"/>
          </p:cNvSpPr>
          <p:nvPr/>
        </p:nvSpPr>
        <p:spPr bwMode="auto">
          <a:xfrm>
            <a:off x="8305800" y="6423025"/>
            <a:ext cx="554038" cy="365125"/>
          </a:xfrm>
          <a:prstGeom prst="rect">
            <a:avLst/>
          </a:prstGeom>
          <a:noFill/>
          <a:ln w="9525">
            <a:noFill/>
            <a:miter lim="800000"/>
            <a:headEnd/>
            <a:tailEnd/>
          </a:ln>
        </p:spPr>
        <p:txBody>
          <a:bodyPr anchor="ctr"/>
          <a:lstStyle/>
          <a:p>
            <a:pPr algn="r"/>
            <a:fld id="{9B123122-D060-4124-8F2E-A755FAA3D085}" type="slidenum">
              <a:rPr lang="en-US" sz="1100">
                <a:latin typeface="Garamond" pitchFamily="18" charset="0"/>
              </a:rPr>
              <a:pPr algn="r"/>
              <a:t>42</a:t>
            </a:fld>
            <a:endParaRPr lang="en-US" sz="1100">
              <a:latin typeface="Garamond" pitchFamily="18" charset="0"/>
            </a:endParaRPr>
          </a:p>
        </p:txBody>
      </p:sp>
      <p:sp>
        <p:nvSpPr>
          <p:cNvPr id="61442" name="Content Placeholder 5"/>
          <p:cNvSpPr>
            <a:spLocks noGrp="1"/>
          </p:cNvSpPr>
          <p:nvPr>
            <p:ph idx="4294967295"/>
          </p:nvPr>
        </p:nvSpPr>
        <p:spPr>
          <a:xfrm>
            <a:off x="525463" y="1579563"/>
            <a:ext cx="7966075" cy="4373562"/>
          </a:xfrm>
        </p:spPr>
        <p:txBody>
          <a:bodyPr/>
          <a:lstStyle/>
          <a:p>
            <a:pPr algn="ctr" eaLnBrk="1" hangingPunct="1">
              <a:buFont typeface="Wingdings" pitchFamily="2" charset="2"/>
              <a:buNone/>
            </a:pPr>
            <a:endParaRPr lang="en-US" sz="3600" b="1" smtClean="0">
              <a:latin typeface="Calibri" pitchFamily="34" charset="0"/>
              <a:cs typeface="Calibri" pitchFamily="34" charset="0"/>
            </a:endParaRPr>
          </a:p>
          <a:p>
            <a:pPr algn="ctr" eaLnBrk="1" hangingPunct="1">
              <a:spcBef>
                <a:spcPts val="3600"/>
              </a:spcBef>
              <a:buFont typeface="Wingdings" pitchFamily="2" charset="2"/>
              <a:buNone/>
            </a:pPr>
            <a:r>
              <a:rPr lang="en-US" sz="4800" b="1" smtClean="0">
                <a:latin typeface="Calibri" pitchFamily="34" charset="0"/>
                <a:cs typeface="Calibri" pitchFamily="34" charset="0"/>
              </a:rPr>
              <a:t>Questions or comments on this session?</a:t>
            </a:r>
          </a:p>
          <a:p>
            <a:pPr algn="ctr" eaLnBrk="1" hangingPunct="1">
              <a:spcBef>
                <a:spcPts val="3600"/>
              </a:spcBef>
              <a:buFont typeface="Wingdings" pitchFamily="2" charset="2"/>
              <a:buNone/>
            </a:pPr>
            <a:endParaRPr lang="en-US" sz="4800" b="1" smtClean="0">
              <a:latin typeface="Calibri" pitchFamily="34" charset="0"/>
              <a:cs typeface="Calibri"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bwMode="white"/>
        <p:txBody>
          <a:bodyPr/>
          <a:lstStyle/>
          <a:p>
            <a:pPr eaLnBrk="1" hangingPunct="1"/>
            <a:r>
              <a:rPr lang="en-US" dirty="0" smtClean="0"/>
              <a:t>Module 11: Key Points</a:t>
            </a:r>
            <a:endParaRPr lang="en-US" sz="1800" dirty="0" smtClean="0"/>
          </a:p>
        </p:txBody>
      </p:sp>
      <p:sp>
        <p:nvSpPr>
          <p:cNvPr id="62466" name="Content Placeholder 2"/>
          <p:cNvSpPr>
            <a:spLocks noGrp="1"/>
          </p:cNvSpPr>
          <p:nvPr>
            <p:ph idx="1"/>
          </p:nvPr>
        </p:nvSpPr>
        <p:spPr>
          <a:xfrm>
            <a:off x="533400" y="1663700"/>
            <a:ext cx="8229600" cy="4144963"/>
          </a:xfrm>
        </p:spPr>
        <p:txBody>
          <a:bodyPr/>
          <a:lstStyle/>
          <a:p>
            <a:pPr eaLnBrk="1" hangingPunct="1"/>
            <a:r>
              <a:rPr lang="en-US" dirty="0" smtClean="0">
                <a:latin typeface="Calibri" pitchFamily="34" charset="0"/>
                <a:cs typeface="Calibri" pitchFamily="34" charset="0"/>
              </a:rPr>
              <a:t>Given the risks of adolescent pregnancy, health workers should counsel their young clients to delay childbearing, if possible, until they are adults and to use contraceptive methods if they are sexually active. </a:t>
            </a:r>
          </a:p>
          <a:p>
            <a:pPr eaLnBrk="1" hangingPunct="1"/>
            <a:r>
              <a:rPr lang="en-US" dirty="0" smtClean="0">
                <a:latin typeface="Calibri" pitchFamily="34" charset="0"/>
                <a:cs typeface="Calibri" pitchFamily="34" charset="0"/>
              </a:rPr>
              <a:t>Health workers can provide adolescent clients with counseling on the safest times to become pregnant.</a:t>
            </a:r>
          </a:p>
          <a:p>
            <a:pPr eaLnBrk="1" hangingPunct="1"/>
            <a:r>
              <a:rPr lang="en-US" dirty="0" smtClean="0">
                <a:latin typeface="Calibri" pitchFamily="34" charset="0"/>
                <a:cs typeface="Calibri" pitchFamily="34" charset="0"/>
              </a:rPr>
              <a:t>Good education and counseling both before and at the time a contraceptive method is selected can help adolescents make informed, voluntary decisions that they are more likely to adhere to in the long term. </a:t>
            </a:r>
          </a:p>
          <a:p>
            <a:pPr eaLnBrk="1" hangingPunct="1">
              <a:buNone/>
            </a:pPr>
            <a:r>
              <a:rPr lang="en-US" dirty="0" smtClean="0">
                <a:latin typeface="Calibri" pitchFamily="34" charset="0"/>
                <a:cs typeface="Calibri" pitchFamily="34" charset="0"/>
              </a:rPr>
              <a:t> </a:t>
            </a:r>
          </a:p>
        </p:txBody>
      </p:sp>
      <p:sp>
        <p:nvSpPr>
          <p:cNvPr id="62467"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A6AC21F5-00BE-41ED-8AC8-EFAC70B8A18D}" type="slidenum">
              <a:rPr lang="en-US" smtClean="0">
                <a:latin typeface="Garamond" pitchFamily="18" charset="0"/>
                <a:ea typeface="Garamond" pitchFamily="18" charset="0"/>
                <a:cs typeface="Garamond" pitchFamily="18" charset="0"/>
              </a:rPr>
              <a:pPr fontAlgn="base">
                <a:spcBef>
                  <a:spcPct val="0"/>
                </a:spcBef>
                <a:spcAft>
                  <a:spcPct val="0"/>
                </a:spcAft>
              </a:pPr>
              <a:t>43</a:t>
            </a:fld>
            <a:endParaRPr lang="en-US" smtClean="0">
              <a:latin typeface="Garamond" pitchFamily="18" charset="0"/>
              <a:ea typeface="Garamond" pitchFamily="18" charset="0"/>
              <a:cs typeface="Garamond"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bwMode="white"/>
        <p:txBody>
          <a:bodyPr/>
          <a:lstStyle/>
          <a:p>
            <a:pPr eaLnBrk="1" hangingPunct="1"/>
            <a:r>
              <a:rPr lang="en-US" dirty="0" smtClean="0"/>
              <a:t>Module 11: Key Points </a:t>
            </a:r>
            <a:r>
              <a:rPr lang="en-US" sz="1800" dirty="0" smtClean="0"/>
              <a:t>(Continued)</a:t>
            </a:r>
          </a:p>
        </p:txBody>
      </p:sp>
      <p:sp>
        <p:nvSpPr>
          <p:cNvPr id="63490" name="Content Placeholder 2"/>
          <p:cNvSpPr>
            <a:spLocks noGrp="1"/>
          </p:cNvSpPr>
          <p:nvPr>
            <p:ph idx="1"/>
          </p:nvPr>
        </p:nvSpPr>
        <p:spPr>
          <a:xfrm>
            <a:off x="533400" y="1652812"/>
            <a:ext cx="8229600" cy="4819650"/>
          </a:xfrm>
        </p:spPr>
        <p:txBody>
          <a:bodyPr/>
          <a:lstStyle/>
          <a:p>
            <a:pPr eaLnBrk="1" hangingPunct="1"/>
            <a:r>
              <a:rPr lang="en-US" dirty="0" smtClean="0">
                <a:latin typeface="Calibri" pitchFamily="34" charset="0"/>
                <a:cs typeface="Calibri" pitchFamily="34" charset="0"/>
              </a:rPr>
              <a:t>The following contraceptive methods can be good options for ALHIV: condoms, COCs/POPs, </a:t>
            </a:r>
            <a:r>
              <a:rPr lang="en-US" dirty="0" err="1" smtClean="0">
                <a:latin typeface="Calibri" pitchFamily="34" charset="0"/>
                <a:cs typeface="Calibri" pitchFamily="34" charset="0"/>
              </a:rPr>
              <a:t>injectables</a:t>
            </a:r>
            <a:r>
              <a:rPr lang="en-US" dirty="0" smtClean="0">
                <a:latin typeface="Calibri" pitchFamily="34" charset="0"/>
                <a:cs typeface="Calibri" pitchFamily="34" charset="0"/>
              </a:rPr>
              <a:t>, hormonal implants, and IUDs. </a:t>
            </a:r>
          </a:p>
          <a:p>
            <a:pPr eaLnBrk="1" hangingPunct="1"/>
            <a:r>
              <a:rPr lang="en-US" dirty="0" smtClean="0">
                <a:latin typeface="Calibri" pitchFamily="34" charset="0"/>
                <a:cs typeface="Calibri" pitchFamily="34" charset="0"/>
              </a:rPr>
              <a:t>Counsel all clients on correct condom use, whether condoms are their primary contraceptive choice or whether they will be used for dual protection. </a:t>
            </a:r>
          </a:p>
          <a:p>
            <a:pPr eaLnBrk="1" hangingPunct="1"/>
            <a:r>
              <a:rPr lang="en-US" dirty="0" smtClean="0">
                <a:latin typeface="Calibri" pitchFamily="34" charset="0"/>
                <a:cs typeface="Calibri" pitchFamily="34" charset="0"/>
              </a:rPr>
              <a:t>Ensure that all adolescent clients know about emergency contraceptive pills, including where they can get them.</a:t>
            </a:r>
          </a:p>
          <a:p>
            <a:pPr eaLnBrk="1" hangingPunct="1"/>
            <a:r>
              <a:rPr lang="en-US" dirty="0" smtClean="0"/>
              <a:t>Provide counseling on PMTCT and refer all pregnant ALHIV to the ANC clinic for PMTCT services.</a:t>
            </a:r>
            <a:endParaRPr lang="en-ZA" dirty="0" smtClean="0">
              <a:ea typeface="ＭＳ Ｐゴシック" charset="0"/>
              <a:cs typeface="ＭＳ Ｐゴシック" charset="0"/>
            </a:endParaRPr>
          </a:p>
          <a:p>
            <a:pPr eaLnBrk="1" hangingPunct="1"/>
            <a:endParaRPr lang="en-US" dirty="0" smtClean="0">
              <a:latin typeface="Calibri" pitchFamily="34" charset="0"/>
              <a:cs typeface="Calibri" pitchFamily="34" charset="0"/>
            </a:endParaRPr>
          </a:p>
          <a:p>
            <a:pPr eaLnBrk="1" hangingPunct="1"/>
            <a:endParaRPr lang="en-US" dirty="0" smtClean="0">
              <a:latin typeface="Calibri" pitchFamily="34" charset="0"/>
              <a:cs typeface="Calibri" pitchFamily="34" charset="0"/>
            </a:endParaRPr>
          </a:p>
        </p:txBody>
      </p:sp>
      <p:sp>
        <p:nvSpPr>
          <p:cNvPr id="63491"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BF23203A-298C-42F7-86C7-5B1A993E1F1F}" type="slidenum">
              <a:rPr lang="en-US" smtClean="0">
                <a:latin typeface="Garamond" pitchFamily="18" charset="0"/>
                <a:ea typeface="Garamond" pitchFamily="18" charset="0"/>
                <a:cs typeface="Garamond" pitchFamily="18" charset="0"/>
              </a:rPr>
              <a:pPr fontAlgn="base">
                <a:spcBef>
                  <a:spcPct val="0"/>
                </a:spcBef>
                <a:spcAft>
                  <a:spcPct val="0"/>
                </a:spcAft>
              </a:pPr>
              <a:t>44</a:t>
            </a:fld>
            <a:endParaRPr lang="en-US" smtClean="0">
              <a:latin typeface="Garamond" pitchFamily="18" charset="0"/>
              <a:ea typeface="Garamond" pitchFamily="18" charset="0"/>
              <a:cs typeface="Garamond"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65516"/>
            <a:ext cx="8229600" cy="4144963"/>
          </a:xfrm>
        </p:spPr>
        <p:txBody>
          <a:bodyPr/>
          <a:lstStyle/>
          <a:p>
            <a:pPr lvl="0"/>
            <a:r>
              <a:rPr lang="en-US" dirty="0" smtClean="0"/>
              <a:t>Pregnant </a:t>
            </a:r>
            <a:r>
              <a:rPr lang="en-US" dirty="0"/>
              <a:t>adolescents should be reassured that, with the possible exception of EFV, ARVs are safe to use during pregnancy.</a:t>
            </a:r>
          </a:p>
          <a:p>
            <a:pPr lvl="0"/>
            <a:r>
              <a:rPr lang="en-US" dirty="0"/>
              <a:t>The aim of PMTCT services is to reduce the risk that a pregnant woman will transmit HIV to her baby during pregnancy, labor, delivery, or breastfeeding. </a:t>
            </a:r>
          </a:p>
          <a:p>
            <a:pPr lvl="0"/>
            <a:r>
              <a:rPr lang="en-US" dirty="0"/>
              <a:t>PMTCT services include care, treatment, and support for mothers with HIV, including ARVs for the mother; safer infant feeding information, counseling, and support; ARVs for the infant; and infant testing. </a:t>
            </a:r>
          </a:p>
          <a:p>
            <a:endParaRPr lang="en-US" dirty="0"/>
          </a:p>
        </p:txBody>
      </p:sp>
      <p:sp>
        <p:nvSpPr>
          <p:cNvPr id="4" name="Slide Number Placeholder 3"/>
          <p:cNvSpPr>
            <a:spLocks noGrp="1"/>
          </p:cNvSpPr>
          <p:nvPr>
            <p:ph type="sldNum" sz="quarter" idx="12"/>
          </p:nvPr>
        </p:nvSpPr>
        <p:spPr/>
        <p:txBody>
          <a:bodyPr/>
          <a:lstStyle/>
          <a:p>
            <a:pPr>
              <a:defRPr/>
            </a:pPr>
            <a:fld id="{369AC224-97EE-46A0-836B-35E76B35F0B5}" type="slidenum">
              <a:rPr lang="en-US" smtClean="0"/>
              <a:pPr>
                <a:defRPr/>
              </a:pPr>
              <a:t>45</a:t>
            </a:fld>
            <a:endParaRPr lang="en-US"/>
          </a:p>
        </p:txBody>
      </p:sp>
      <p:sp>
        <p:nvSpPr>
          <p:cNvPr id="5" name="Title 1"/>
          <p:cNvSpPr>
            <a:spLocks noGrp="1"/>
          </p:cNvSpPr>
          <p:nvPr>
            <p:ph type="title"/>
          </p:nvPr>
        </p:nvSpPr>
        <p:spPr bwMode="white">
          <a:xfrm>
            <a:off x="498475" y="484188"/>
            <a:ext cx="8264525" cy="1116012"/>
          </a:xfrm>
        </p:spPr>
        <p:txBody>
          <a:bodyPr/>
          <a:lstStyle/>
          <a:p>
            <a:pPr eaLnBrk="1" hangingPunct="1"/>
            <a:r>
              <a:rPr lang="en-US" dirty="0" smtClean="0"/>
              <a:t>Module 11: Key Points </a:t>
            </a:r>
            <a:r>
              <a:rPr lang="en-US" sz="1800" dirty="0" smtClean="0"/>
              <a:t>(Continued)</a:t>
            </a:r>
          </a:p>
        </p:txBody>
      </p:sp>
    </p:spTree>
    <p:extLst>
      <p:ext uri="{BB962C8B-B14F-4D97-AF65-F5344CB8AC3E}">
        <p14:creationId xmlns:p14="http://schemas.microsoft.com/office/powerpoint/2010/main" val="2119337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bwMode="white">
          <a:xfrm>
            <a:off x="533400" y="457200"/>
            <a:ext cx="8382000" cy="1295400"/>
          </a:xfrm>
        </p:spPr>
        <p:txBody>
          <a:bodyPr/>
          <a:lstStyle/>
          <a:p>
            <a:pPr eaLnBrk="1" hangingPunct="1"/>
            <a:r>
              <a:rPr lang="en-US" dirty="0" smtClean="0"/>
              <a:t>Brainstorming</a:t>
            </a:r>
          </a:p>
        </p:txBody>
      </p:sp>
      <p:sp>
        <p:nvSpPr>
          <p:cNvPr id="21506" name="Content Placeholder 2"/>
          <p:cNvSpPr>
            <a:spLocks noGrp="1"/>
          </p:cNvSpPr>
          <p:nvPr>
            <p:ph idx="1"/>
          </p:nvPr>
        </p:nvSpPr>
        <p:spPr/>
        <p:txBody>
          <a:bodyPr/>
          <a:lstStyle/>
          <a:p>
            <a:pPr marL="455613" indent="-455613" eaLnBrk="1" hangingPunct="1">
              <a:spcBef>
                <a:spcPct val="40000"/>
              </a:spcBef>
              <a:spcAft>
                <a:spcPct val="20000"/>
              </a:spcAft>
            </a:pPr>
            <a:r>
              <a:rPr lang="en-ZA" i="1" dirty="0" smtClean="0">
                <a:solidFill>
                  <a:srgbClr val="0B5395"/>
                </a:solidFill>
                <a:latin typeface="Calibri" pitchFamily="34" charset="0"/>
                <a:cs typeface="Calibri" pitchFamily="34" charset="0"/>
              </a:rPr>
              <a:t>What are some of the risks of adolescent pregnancy? </a:t>
            </a:r>
          </a:p>
          <a:p>
            <a:pPr marL="798513" lvl="1" indent="-333375" eaLnBrk="1" hangingPunct="1">
              <a:spcBef>
                <a:spcPct val="40000"/>
              </a:spcBef>
              <a:spcAft>
                <a:spcPct val="20000"/>
              </a:spcAft>
            </a:pPr>
            <a:r>
              <a:rPr lang="en-ZA" sz="2200" i="1" dirty="0" smtClean="0">
                <a:solidFill>
                  <a:srgbClr val="0B5395"/>
                </a:solidFill>
                <a:latin typeface="Calibri" pitchFamily="34" charset="0"/>
                <a:cs typeface="Calibri" pitchFamily="34" charset="0"/>
              </a:rPr>
              <a:t>Think about the health risks and the potential psychological, social, and economic consequences for both adolescent boys and girls.</a:t>
            </a:r>
          </a:p>
        </p:txBody>
      </p:sp>
      <p:sp>
        <p:nvSpPr>
          <p:cNvPr id="21507" name="Slide Number Placeholder 1"/>
          <p:cNvSpPr>
            <a:spLocks noGrp="1"/>
          </p:cNvSpPr>
          <p:nvPr>
            <p:ph type="sldNum" sz="quarter" idx="12"/>
          </p:nvPr>
        </p:nvSpPr>
        <p:spPr bwMode="auto">
          <a:noFill/>
          <a:ln>
            <a:miter lim="800000"/>
            <a:headEnd/>
            <a:tailEnd/>
          </a:ln>
        </p:spPr>
        <p:txBody>
          <a:bodyPr/>
          <a:lstStyle/>
          <a:p>
            <a:pPr fontAlgn="base">
              <a:spcBef>
                <a:spcPct val="0"/>
              </a:spcBef>
              <a:spcAft>
                <a:spcPct val="0"/>
              </a:spcAft>
            </a:pPr>
            <a:fld id="{8936844C-8FC8-4941-B156-E65874924DB9}" type="slidenum">
              <a:rPr lang="en-US" smtClean="0">
                <a:latin typeface="Garamond" pitchFamily="18" charset="0"/>
                <a:ea typeface="ＭＳ Ｐゴシック"/>
                <a:cs typeface="ＭＳ Ｐゴシック"/>
              </a:rPr>
              <a:pPr fontAlgn="base">
                <a:spcBef>
                  <a:spcPct val="0"/>
                </a:spcBef>
                <a:spcAft>
                  <a:spcPct val="0"/>
                </a:spcAft>
              </a:pPr>
              <a:t>5</a:t>
            </a:fld>
            <a:endParaRPr lang="en-US" smtClean="0">
              <a:latin typeface="Garamond" pitchFamily="18" charset="0"/>
              <a:ea typeface="ＭＳ Ｐゴシック"/>
              <a:cs typeface="ＭＳ Ｐゴシック"/>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931885" y="3425370"/>
            <a:ext cx="3860800" cy="3178629"/>
          </a:xfrm>
          <a:prstGeom prst="rect">
            <a:avLst/>
          </a:prstGeom>
          <a:noFill/>
          <a:ln>
            <a:noFill/>
          </a:ln>
          <a:effectLst>
            <a:softEdge rad="31750"/>
          </a:effec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bwMode="white"/>
        <p:txBody>
          <a:bodyPr/>
          <a:lstStyle/>
          <a:p>
            <a:pPr eaLnBrk="1" hangingPunct="1"/>
            <a:r>
              <a:rPr lang="en-US" dirty="0" smtClean="0">
                <a:latin typeface="Calibri heading"/>
                <a:ea typeface="ＭＳ Ｐゴシック"/>
                <a:cs typeface="ＭＳ Ｐゴシック"/>
              </a:rPr>
              <a:t>Risks of Adolescent Pregnancy </a:t>
            </a:r>
            <a:endParaRPr lang="en-US" dirty="0" smtClean="0">
              <a:latin typeface="Calibri heading"/>
            </a:endParaRPr>
          </a:p>
        </p:txBody>
      </p:sp>
      <p:sp>
        <p:nvSpPr>
          <p:cNvPr id="3" name="Content Placeholder 2"/>
          <p:cNvSpPr>
            <a:spLocks noGrp="1"/>
          </p:cNvSpPr>
          <p:nvPr>
            <p:ph idx="1"/>
          </p:nvPr>
        </p:nvSpPr>
        <p:spPr>
          <a:xfrm>
            <a:off x="533400" y="1752599"/>
            <a:ext cx="8229600" cy="4670425"/>
          </a:xfrm>
          <a:extLst/>
        </p:spPr>
        <p:txBody>
          <a:bodyPr numCol="1" spcCol="457200"/>
          <a:lstStyle/>
          <a:p>
            <a:pPr marL="457200" indent="-457200" eaLnBrk="1" hangingPunct="1">
              <a:lnSpc>
                <a:spcPct val="90000"/>
              </a:lnSpc>
              <a:spcBef>
                <a:spcPts val="1500"/>
              </a:spcBef>
              <a:buFont typeface="Wingdings" charset="0"/>
              <a:buNone/>
              <a:defRPr/>
            </a:pPr>
            <a:r>
              <a:rPr lang="en-US" b="1" smtClean="0">
                <a:solidFill>
                  <a:srgbClr val="0B5395"/>
                </a:solidFill>
                <a:latin typeface="+mn-lt"/>
                <a:ea typeface="ＭＳ Ｐゴシック" charset="0"/>
                <a:cs typeface="ＭＳ Ｐゴシック" charset="0"/>
              </a:rPr>
              <a:t>Health Risks:</a:t>
            </a:r>
          </a:p>
          <a:p>
            <a:pPr marL="457200" indent="-457200" eaLnBrk="1" hangingPunct="1">
              <a:lnSpc>
                <a:spcPct val="90000"/>
              </a:lnSpc>
              <a:spcBef>
                <a:spcPts val="1500"/>
              </a:spcBef>
              <a:buFont typeface="Wingdings" charset="0"/>
              <a:buChar char="n"/>
              <a:defRPr/>
            </a:pPr>
            <a:r>
              <a:rPr lang="en-US" smtClean="0">
                <a:latin typeface="+mn-lt"/>
                <a:ea typeface="ＭＳ Ｐゴシック" charset="0"/>
                <a:cs typeface="ＭＳ Ｐゴシック" charset="0"/>
              </a:rPr>
              <a:t>Pregnancy complications (obstructed delivery, prolonged labor) </a:t>
            </a:r>
            <a:endParaRPr lang="en-US">
              <a:latin typeface="+mn-lt"/>
              <a:ea typeface="ＭＳ Ｐゴシック" charset="0"/>
              <a:cs typeface="ＭＳ Ｐゴシック" charset="0"/>
            </a:endParaRPr>
          </a:p>
          <a:p>
            <a:pPr marL="457200" indent="-457200" eaLnBrk="1" hangingPunct="1">
              <a:lnSpc>
                <a:spcPct val="90000"/>
              </a:lnSpc>
              <a:spcBef>
                <a:spcPts val="1500"/>
              </a:spcBef>
              <a:buFont typeface="Wingdings" charset="0"/>
              <a:buChar char="n"/>
              <a:defRPr/>
            </a:pPr>
            <a:r>
              <a:rPr lang="en-US">
                <a:latin typeface="+mn-lt"/>
                <a:ea typeface="ＭＳ Ｐゴシック" charset="0"/>
                <a:cs typeface="ＭＳ Ｐゴシック" charset="0"/>
              </a:rPr>
              <a:t>Pre-eclampsia</a:t>
            </a:r>
          </a:p>
          <a:p>
            <a:pPr marL="457200" indent="-457200" eaLnBrk="1" hangingPunct="1">
              <a:lnSpc>
                <a:spcPct val="90000"/>
              </a:lnSpc>
              <a:spcBef>
                <a:spcPts val="1500"/>
              </a:spcBef>
              <a:buFont typeface="Wingdings" charset="0"/>
              <a:buChar char="n"/>
              <a:defRPr/>
            </a:pPr>
            <a:r>
              <a:rPr lang="en-US" smtClean="0">
                <a:latin typeface="+mn-lt"/>
                <a:ea typeface="ＭＳ Ｐゴシック" charset="0"/>
                <a:cs typeface="ＭＳ Ｐゴシック" charset="0"/>
              </a:rPr>
              <a:t>Anemia</a:t>
            </a:r>
          </a:p>
          <a:p>
            <a:pPr marL="457200" indent="-457200" eaLnBrk="1" hangingPunct="1">
              <a:lnSpc>
                <a:spcPct val="90000"/>
              </a:lnSpc>
              <a:spcBef>
                <a:spcPts val="1500"/>
              </a:spcBef>
              <a:buFont typeface="Wingdings" charset="0"/>
              <a:buChar char="n"/>
              <a:defRPr/>
            </a:pPr>
            <a:r>
              <a:rPr lang="en-US" smtClean="0">
                <a:latin typeface="+mn-lt"/>
                <a:ea typeface="ＭＳ Ｐゴシック" charset="0"/>
                <a:cs typeface="ＭＳ Ｐゴシック" charset="0"/>
              </a:rPr>
              <a:t>Complications associated with unsafe abortion</a:t>
            </a:r>
          </a:p>
          <a:p>
            <a:pPr marL="457200" indent="-457200" eaLnBrk="1" hangingPunct="1">
              <a:lnSpc>
                <a:spcPct val="90000"/>
              </a:lnSpc>
              <a:spcBef>
                <a:spcPts val="1500"/>
              </a:spcBef>
              <a:buFont typeface="Wingdings" charset="0"/>
              <a:buChar char="n"/>
              <a:defRPr/>
            </a:pPr>
            <a:r>
              <a:rPr lang="en-US" smtClean="0">
                <a:latin typeface="+mn-lt"/>
                <a:ea typeface="ＭＳ Ｐゴシック" charset="0"/>
                <a:cs typeface="ＭＳ Ｐゴシック" charset="0"/>
              </a:rPr>
              <a:t>Premature birth and low birth weight</a:t>
            </a:r>
          </a:p>
          <a:p>
            <a:pPr marL="457200" indent="-457200" eaLnBrk="1" hangingPunct="1">
              <a:lnSpc>
                <a:spcPct val="90000"/>
              </a:lnSpc>
              <a:spcBef>
                <a:spcPts val="1500"/>
              </a:spcBef>
              <a:buFont typeface="Wingdings" charset="0"/>
              <a:buChar char="n"/>
              <a:defRPr/>
            </a:pPr>
            <a:r>
              <a:rPr lang="en-US" smtClean="0">
                <a:latin typeface="+mn-lt"/>
                <a:ea typeface="ＭＳ Ｐゴシック" charset="0"/>
                <a:cs typeface="ＭＳ Ｐゴシック" charset="0"/>
              </a:rPr>
              <a:t>Spontaneous abortion and stillbirth, especially among adolescents &lt; 15 years of age</a:t>
            </a:r>
          </a:p>
          <a:p>
            <a:pPr marL="457200" indent="-457200" eaLnBrk="1" hangingPunct="1">
              <a:lnSpc>
                <a:spcPct val="90000"/>
              </a:lnSpc>
              <a:spcBef>
                <a:spcPts val="1500"/>
              </a:spcBef>
              <a:buFont typeface="Wingdings" charset="0"/>
              <a:buChar char="n"/>
              <a:defRPr/>
            </a:pPr>
            <a:r>
              <a:rPr lang="en-US" smtClean="0">
                <a:latin typeface="+mn-lt"/>
                <a:ea typeface="ＭＳ Ｐゴシック" charset="0"/>
                <a:cs typeface="ＭＳ Ｐゴシック" charset="0"/>
              </a:rPr>
              <a:t>Mother-to-child transmission </a:t>
            </a:r>
            <a:endParaRPr lang="en-US">
              <a:latin typeface="+mn-lt"/>
              <a:ea typeface="ＭＳ Ｐゴシック" charset="0"/>
              <a:cs typeface="ＭＳ Ｐゴシック" charset="0"/>
            </a:endParaRPr>
          </a:p>
        </p:txBody>
      </p:sp>
      <p:sp>
        <p:nvSpPr>
          <p:cNvPr id="22531"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A6DAA60B-5D25-4B0B-A5BF-0A8192D5C992}" type="slidenum">
              <a:rPr lang="en-US" smtClean="0">
                <a:latin typeface="Garamond" pitchFamily="18" charset="0"/>
                <a:ea typeface="Garamond" pitchFamily="18" charset="0"/>
                <a:cs typeface="Garamond" pitchFamily="18" charset="0"/>
              </a:rPr>
              <a:pPr fontAlgn="base">
                <a:spcBef>
                  <a:spcPct val="0"/>
                </a:spcBef>
                <a:spcAft>
                  <a:spcPct val="0"/>
                </a:spcAft>
              </a:pPr>
              <a:t>6</a:t>
            </a:fld>
            <a:endParaRPr lang="en-US" smtClean="0">
              <a:latin typeface="Garamond" pitchFamily="18" charset="0"/>
              <a:ea typeface="Garamond" pitchFamily="18" charset="0"/>
              <a:cs typeface="Garamond"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bwMode="white">
          <a:xfrm>
            <a:off x="498475" y="484188"/>
            <a:ext cx="8542338" cy="1116012"/>
          </a:xfrm>
        </p:spPr>
        <p:txBody>
          <a:bodyPr/>
          <a:lstStyle/>
          <a:p>
            <a:pPr eaLnBrk="1" hangingPunct="1"/>
            <a:r>
              <a:rPr lang="en-GB" dirty="0" smtClean="0">
                <a:latin typeface="Calibri heading"/>
                <a:ea typeface="ＭＳ Ｐゴシック"/>
                <a:cs typeface="ＭＳ Ｐゴシック"/>
              </a:rPr>
              <a:t>Risks of Adolescent Pregnancy </a:t>
            </a:r>
            <a:r>
              <a:rPr lang="en-GB" sz="1800" dirty="0" smtClean="0">
                <a:latin typeface="Calibri heading"/>
                <a:ea typeface="ＭＳ Ｐゴシック"/>
                <a:cs typeface="ＭＳ Ｐゴシック"/>
              </a:rPr>
              <a:t>(Continued)</a:t>
            </a:r>
            <a:r>
              <a:rPr lang="en-US" dirty="0" smtClean="0">
                <a:latin typeface="Calibri heading"/>
                <a:ea typeface="ＭＳ Ｐゴシック"/>
                <a:cs typeface="ＭＳ Ｐゴシック"/>
              </a:rPr>
              <a:t> </a:t>
            </a:r>
            <a:endParaRPr lang="en-US" dirty="0" smtClean="0">
              <a:latin typeface="Calibri heading"/>
            </a:endParaRPr>
          </a:p>
        </p:txBody>
      </p:sp>
      <p:sp>
        <p:nvSpPr>
          <p:cNvPr id="3" name="Content Placeholder 2"/>
          <p:cNvSpPr>
            <a:spLocks noGrp="1"/>
          </p:cNvSpPr>
          <p:nvPr>
            <p:ph idx="1"/>
          </p:nvPr>
        </p:nvSpPr>
        <p:spPr>
          <a:xfrm>
            <a:off x="533399" y="1752600"/>
            <a:ext cx="8507413" cy="4029075"/>
          </a:xfrm>
        </p:spPr>
        <p:txBody>
          <a:bodyPr/>
          <a:lstStyle/>
          <a:p>
            <a:pPr marL="0" indent="12700" eaLnBrk="1" hangingPunct="1">
              <a:spcBef>
                <a:spcPts val="1000"/>
              </a:spcBef>
              <a:buFont typeface="Wingdings" pitchFamily="2" charset="2"/>
              <a:buNone/>
            </a:pPr>
            <a:r>
              <a:rPr lang="en-ZA" b="1" dirty="0" smtClean="0">
                <a:solidFill>
                  <a:srgbClr val="0B5395"/>
                </a:solidFill>
                <a:latin typeface="Calibri" pitchFamily="34" charset="0"/>
                <a:ea typeface="ＭＳ Ｐゴシック"/>
                <a:cs typeface="ＭＳ Ｐゴシック"/>
              </a:rPr>
              <a:t>Psychological, social, and economic risks:</a:t>
            </a:r>
          </a:p>
          <a:p>
            <a:pPr marL="465138" indent="-452438" eaLnBrk="1" hangingPunct="1">
              <a:spcBef>
                <a:spcPts val="1000"/>
              </a:spcBef>
            </a:pPr>
            <a:r>
              <a:rPr lang="en-GB" dirty="0" smtClean="0">
                <a:latin typeface="Calibri" pitchFamily="34" charset="0"/>
                <a:ea typeface="ＭＳ Ｐゴシック"/>
                <a:cs typeface="ＭＳ Ｐゴシック"/>
              </a:rPr>
              <a:t>Stigma from family, friends, community members, and HCWs, causing emotional distress and barriers to needed care</a:t>
            </a:r>
          </a:p>
          <a:p>
            <a:pPr marL="465138" indent="-452438" eaLnBrk="1" hangingPunct="1">
              <a:spcBef>
                <a:spcPts val="1000"/>
              </a:spcBef>
            </a:pPr>
            <a:r>
              <a:rPr lang="en-GB" dirty="0" smtClean="0">
                <a:latin typeface="Calibri" pitchFamily="34" charset="0"/>
                <a:ea typeface="ＭＳ Ｐゴシック"/>
                <a:cs typeface="ＭＳ Ｐゴシック"/>
              </a:rPr>
              <a:t>Pregnancy often means the end of formal education</a:t>
            </a:r>
          </a:p>
          <a:p>
            <a:pPr marL="465138" indent="-452438" eaLnBrk="1" hangingPunct="1">
              <a:spcBef>
                <a:spcPts val="1000"/>
              </a:spcBef>
            </a:pPr>
            <a:r>
              <a:rPr lang="en-US" dirty="0" smtClean="0">
                <a:latin typeface="Calibri" pitchFamily="34" charset="0"/>
                <a:ea typeface="ＭＳ Ｐゴシック"/>
                <a:cs typeface="ＭＳ Ｐゴシック"/>
              </a:rPr>
              <a:t>Changes in academic aspirations and career choice (for men and women)</a:t>
            </a:r>
          </a:p>
          <a:p>
            <a:pPr marL="465138" indent="-452438" eaLnBrk="1" hangingPunct="1">
              <a:spcBef>
                <a:spcPts val="1000"/>
              </a:spcBef>
            </a:pPr>
            <a:r>
              <a:rPr lang="en-US" dirty="0" smtClean="0">
                <a:latin typeface="Calibri" pitchFamily="34" charset="0"/>
                <a:ea typeface="ＭＳ Ｐゴシック"/>
                <a:cs typeface="ＭＳ Ｐゴシック"/>
              </a:rPr>
              <a:t>Changes in future marriage prospects (particularly for young women)</a:t>
            </a:r>
          </a:p>
          <a:p>
            <a:pPr marL="465138" indent="-452438" eaLnBrk="1" hangingPunct="1">
              <a:spcBef>
                <a:spcPts val="1000"/>
              </a:spcBef>
            </a:pPr>
            <a:r>
              <a:rPr lang="en-US" dirty="0" smtClean="0">
                <a:latin typeface="Calibri" pitchFamily="34" charset="0"/>
                <a:cs typeface="Calibri" pitchFamily="34" charset="0"/>
              </a:rPr>
              <a:t>In order to support their children, some young mothers resort to low-paying and risky jobs (such as prostitution) or  early marriage</a:t>
            </a:r>
          </a:p>
          <a:p>
            <a:pPr marL="465138" indent="-452438" eaLnBrk="1" hangingPunct="1">
              <a:spcBef>
                <a:spcPts val="1500"/>
              </a:spcBef>
            </a:pPr>
            <a:endParaRPr lang="en-US" dirty="0" smtClean="0">
              <a:latin typeface="Calibri" pitchFamily="34" charset="0"/>
              <a:ea typeface="ＭＳ Ｐゴシック"/>
              <a:cs typeface="ＭＳ Ｐゴシック"/>
            </a:endParaRPr>
          </a:p>
        </p:txBody>
      </p:sp>
      <p:sp>
        <p:nvSpPr>
          <p:cNvPr id="23555"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9BCCE5D6-1240-410D-8F34-B565464F3EDC}" type="slidenum">
              <a:rPr lang="en-US" smtClean="0">
                <a:latin typeface="Garamond" pitchFamily="18" charset="0"/>
              </a:rPr>
              <a:pPr fontAlgn="base">
                <a:spcBef>
                  <a:spcPct val="0"/>
                </a:spcBef>
                <a:spcAft>
                  <a:spcPct val="0"/>
                </a:spcAft>
              </a:pPr>
              <a:t>7</a:t>
            </a:fld>
            <a:endParaRPr lang="en-US" smtClean="0">
              <a:latin typeface="Garamond"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white">
          <a:xfrm>
            <a:off x="498475" y="484188"/>
            <a:ext cx="8542338" cy="1116012"/>
          </a:xfrm>
        </p:spPr>
        <p:txBody>
          <a:bodyPr/>
          <a:lstStyle/>
          <a:p>
            <a:pPr eaLnBrk="1" hangingPunct="1"/>
            <a:r>
              <a:rPr lang="en-GB" dirty="0" smtClean="0">
                <a:latin typeface="Calibri heading"/>
                <a:ea typeface="ＭＳ Ｐゴシック"/>
                <a:cs typeface="ＭＳ Ｐゴシック"/>
              </a:rPr>
              <a:t>Risks of Adolescent Pregnancy </a:t>
            </a:r>
            <a:r>
              <a:rPr lang="en-GB" sz="1800" dirty="0" smtClean="0">
                <a:latin typeface="Calibri heading"/>
                <a:ea typeface="ＭＳ Ｐゴシック"/>
                <a:cs typeface="ＭＳ Ｐゴシック"/>
              </a:rPr>
              <a:t>(Continued)</a:t>
            </a:r>
            <a:r>
              <a:rPr lang="en-US" dirty="0" smtClean="0">
                <a:latin typeface="Calibri heading"/>
                <a:ea typeface="ＭＳ Ｐゴシック"/>
                <a:cs typeface="ＭＳ Ｐゴシック"/>
              </a:rPr>
              <a:t> </a:t>
            </a:r>
            <a:endParaRPr lang="en-US" dirty="0" smtClean="0">
              <a:latin typeface="Calibri heading"/>
            </a:endParaRPr>
          </a:p>
        </p:txBody>
      </p:sp>
      <p:sp>
        <p:nvSpPr>
          <p:cNvPr id="3" name="Content Placeholder 2"/>
          <p:cNvSpPr>
            <a:spLocks noGrp="1"/>
          </p:cNvSpPr>
          <p:nvPr>
            <p:ph idx="1"/>
          </p:nvPr>
        </p:nvSpPr>
        <p:spPr>
          <a:xfrm>
            <a:off x="533400" y="1578432"/>
            <a:ext cx="8507413" cy="4029075"/>
          </a:xfrm>
        </p:spPr>
        <p:txBody>
          <a:bodyPr/>
          <a:lstStyle/>
          <a:p>
            <a:pPr marL="465138" indent="-452438" eaLnBrk="1" hangingPunct="1">
              <a:spcBef>
                <a:spcPts val="1200"/>
              </a:spcBef>
            </a:pPr>
            <a:r>
              <a:rPr lang="en-US" sz="2300" dirty="0" smtClean="0">
                <a:latin typeface="Calibri" pitchFamily="34" charset="0"/>
                <a:cs typeface="Calibri" pitchFamily="34" charset="0"/>
              </a:rPr>
              <a:t>Early marriages that result from an unplanned pregnancy are frequently unhappy and unstable</a:t>
            </a:r>
          </a:p>
          <a:p>
            <a:pPr marL="465138" indent="-452438" eaLnBrk="1" hangingPunct="1">
              <a:spcBef>
                <a:spcPts val="1200"/>
              </a:spcBef>
            </a:pPr>
            <a:r>
              <a:rPr lang="en-US" sz="2300" dirty="0" smtClean="0">
                <a:latin typeface="Calibri" pitchFamily="34" charset="0"/>
                <a:cs typeface="Calibri" pitchFamily="34" charset="0"/>
              </a:rPr>
              <a:t>Some men refuse to take responsibility, which can contribute to hardship for the mother and child</a:t>
            </a:r>
          </a:p>
          <a:p>
            <a:pPr eaLnBrk="1" hangingPunct="1">
              <a:spcBef>
                <a:spcPts val="1200"/>
              </a:spcBef>
              <a:buFont typeface="Wingdings" charset="0"/>
              <a:buChar char="n"/>
              <a:defRPr/>
            </a:pPr>
            <a:r>
              <a:rPr lang="en-US" sz="2300" dirty="0" smtClean="0"/>
              <a:t>If parents are unprepared to raise the child, child-rearing problems like abuse or neglect (in extreme cases)</a:t>
            </a:r>
          </a:p>
          <a:p>
            <a:pPr eaLnBrk="1" hangingPunct="1">
              <a:spcBef>
                <a:spcPts val="1200"/>
              </a:spcBef>
              <a:buFont typeface="Wingdings" charset="0"/>
              <a:buChar char="n"/>
              <a:defRPr/>
            </a:pPr>
            <a:r>
              <a:rPr lang="en-US" sz="2300" dirty="0" smtClean="0"/>
              <a:t>Fathers of children born to adolescent mothers are more likely to earn less, get less education, and experience depression</a:t>
            </a:r>
          </a:p>
          <a:p>
            <a:pPr eaLnBrk="1" hangingPunct="1">
              <a:spcBef>
                <a:spcPts val="1200"/>
              </a:spcBef>
              <a:buFont typeface="Wingdings" charset="0"/>
              <a:buChar char="n"/>
              <a:defRPr/>
            </a:pPr>
            <a:r>
              <a:rPr lang="en-US" sz="2300" dirty="0" smtClean="0"/>
              <a:t>Compared to older fathers, adolescent fathers are:</a:t>
            </a:r>
          </a:p>
          <a:p>
            <a:pPr marL="798513" lvl="1" indent="-333375" eaLnBrk="1" hangingPunct="1">
              <a:buFont typeface="Wingdings" charset="0"/>
              <a:buChar char="§"/>
              <a:defRPr/>
            </a:pPr>
            <a:r>
              <a:rPr lang="en-US" sz="1900" dirty="0" smtClean="0"/>
              <a:t>Less likely to have plans for a future job</a:t>
            </a:r>
          </a:p>
          <a:p>
            <a:pPr marL="798513" lvl="1" indent="-333375" eaLnBrk="1" hangingPunct="1">
              <a:buFont typeface="Wingdings" charset="0"/>
              <a:buChar char="§"/>
              <a:defRPr/>
            </a:pPr>
            <a:r>
              <a:rPr lang="en-US" sz="1900" dirty="0" smtClean="0"/>
              <a:t>More likely to have anxiety</a:t>
            </a:r>
          </a:p>
          <a:p>
            <a:pPr marL="798513" lvl="1" indent="-333375" eaLnBrk="1" hangingPunct="1">
              <a:buFont typeface="Wingdings" charset="0"/>
              <a:buChar char="§"/>
              <a:defRPr/>
            </a:pPr>
            <a:r>
              <a:rPr lang="en-US" sz="1900" dirty="0" smtClean="0"/>
              <a:t>More likely to be homeless or living in very unstable households </a:t>
            </a:r>
          </a:p>
          <a:p>
            <a:pPr marL="465138" indent="-452438" eaLnBrk="1" hangingPunct="1">
              <a:spcBef>
                <a:spcPts val="1500"/>
              </a:spcBef>
            </a:pPr>
            <a:endParaRPr lang="en-US" dirty="0" smtClean="0">
              <a:latin typeface="Calibri" pitchFamily="34" charset="0"/>
              <a:cs typeface="Calibri" pitchFamily="34" charset="0"/>
            </a:endParaRPr>
          </a:p>
        </p:txBody>
      </p:sp>
      <p:sp>
        <p:nvSpPr>
          <p:cNvPr id="24579" name="Slide Number Placeholder 3"/>
          <p:cNvSpPr>
            <a:spLocks noGrp="1"/>
          </p:cNvSpPr>
          <p:nvPr>
            <p:ph type="sldNum" sz="quarter" idx="12"/>
          </p:nvPr>
        </p:nvSpPr>
        <p:spPr bwMode="auto">
          <a:noFill/>
          <a:ln>
            <a:miter lim="800000"/>
            <a:headEnd/>
            <a:tailEnd/>
          </a:ln>
        </p:spPr>
        <p:txBody>
          <a:bodyPr/>
          <a:lstStyle/>
          <a:p>
            <a:pPr fontAlgn="base">
              <a:spcBef>
                <a:spcPct val="0"/>
              </a:spcBef>
              <a:spcAft>
                <a:spcPct val="0"/>
              </a:spcAft>
            </a:pPr>
            <a:fld id="{034F93E1-D698-46D8-8629-C7AE1A2150BE}" type="slidenum">
              <a:rPr lang="en-US" smtClean="0">
                <a:latin typeface="Garamond" pitchFamily="18" charset="0"/>
              </a:rPr>
              <a:pPr fontAlgn="base">
                <a:spcBef>
                  <a:spcPct val="0"/>
                </a:spcBef>
                <a:spcAft>
                  <a:spcPct val="0"/>
                </a:spcAft>
              </a:pPr>
              <a:t>8</a:t>
            </a:fld>
            <a:endParaRPr lang="en-US" smtClean="0">
              <a:latin typeface="Garamond"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bwMode="white">
          <a:xfrm>
            <a:off x="533400" y="457200"/>
            <a:ext cx="8382000" cy="1295400"/>
          </a:xfrm>
        </p:spPr>
        <p:txBody>
          <a:bodyPr/>
          <a:lstStyle/>
          <a:p>
            <a:pPr eaLnBrk="1" hangingPunct="1"/>
            <a:r>
              <a:rPr lang="en-US" dirty="0" smtClean="0"/>
              <a:t>Brainstorming</a:t>
            </a:r>
          </a:p>
        </p:txBody>
      </p:sp>
      <p:sp>
        <p:nvSpPr>
          <p:cNvPr id="26626" name="Content Placeholder 2"/>
          <p:cNvSpPr>
            <a:spLocks noGrp="1"/>
          </p:cNvSpPr>
          <p:nvPr>
            <p:ph idx="1"/>
          </p:nvPr>
        </p:nvSpPr>
        <p:spPr>
          <a:xfrm>
            <a:off x="533400" y="1752600"/>
            <a:ext cx="8229600" cy="4144963"/>
          </a:xfrm>
        </p:spPr>
        <p:txBody>
          <a:bodyPr/>
          <a:lstStyle/>
          <a:p>
            <a:pPr marL="455613" lvl="1" indent="-455613" eaLnBrk="1" hangingPunct="1">
              <a:spcBef>
                <a:spcPct val="40000"/>
              </a:spcBef>
              <a:spcAft>
                <a:spcPct val="20000"/>
              </a:spcAft>
              <a:buClr>
                <a:srgbClr val="083763"/>
              </a:buClr>
              <a:buSzPct val="75000"/>
              <a:buFont typeface="Wingdings" pitchFamily="2" charset="2"/>
              <a:buChar char="n"/>
            </a:pPr>
            <a:r>
              <a:rPr lang="en-US" sz="2400" i="1" dirty="0" smtClean="0">
                <a:solidFill>
                  <a:srgbClr val="0B5395"/>
                </a:solidFill>
                <a:latin typeface="Calibri" pitchFamily="34" charset="0"/>
                <a:cs typeface="Calibri" pitchFamily="34" charset="0"/>
              </a:rPr>
              <a:t>How can we, as health workers, communicate the risks of adolescent pregnancy to our clients in a non-judgmental and supportive way that respects their rights?</a:t>
            </a:r>
            <a:endParaRPr lang="en-ZA" sz="2400" i="1" dirty="0" smtClean="0">
              <a:solidFill>
                <a:srgbClr val="0B5395"/>
              </a:solidFill>
              <a:latin typeface="Calibri" pitchFamily="34" charset="0"/>
              <a:cs typeface="Calibri" pitchFamily="34" charset="0"/>
            </a:endParaRPr>
          </a:p>
        </p:txBody>
      </p:sp>
      <p:sp>
        <p:nvSpPr>
          <p:cNvPr id="26627" name="Slide Number Placeholder 1"/>
          <p:cNvSpPr>
            <a:spLocks noGrp="1"/>
          </p:cNvSpPr>
          <p:nvPr>
            <p:ph type="sldNum" sz="quarter" idx="12"/>
          </p:nvPr>
        </p:nvSpPr>
        <p:spPr bwMode="auto">
          <a:noFill/>
          <a:ln>
            <a:miter lim="800000"/>
            <a:headEnd/>
            <a:tailEnd/>
          </a:ln>
        </p:spPr>
        <p:txBody>
          <a:bodyPr/>
          <a:lstStyle/>
          <a:p>
            <a:pPr fontAlgn="base">
              <a:spcBef>
                <a:spcPct val="0"/>
              </a:spcBef>
              <a:spcAft>
                <a:spcPct val="0"/>
              </a:spcAft>
            </a:pPr>
            <a:fld id="{CBF8530A-7891-44A6-96D5-AD6546AA768C}" type="slidenum">
              <a:rPr lang="en-US" smtClean="0">
                <a:latin typeface="Garamond" pitchFamily="18" charset="0"/>
                <a:ea typeface="ＭＳ Ｐゴシック"/>
                <a:cs typeface="ＭＳ Ｐゴシック"/>
              </a:rPr>
              <a:pPr fontAlgn="base">
                <a:spcBef>
                  <a:spcPct val="0"/>
                </a:spcBef>
                <a:spcAft>
                  <a:spcPct val="0"/>
                </a:spcAft>
              </a:pPr>
              <a:t>9</a:t>
            </a:fld>
            <a:endParaRPr lang="en-US" smtClean="0">
              <a:latin typeface="Garamond" pitchFamily="18" charset="0"/>
              <a:ea typeface="ＭＳ Ｐゴシック"/>
              <a:cs typeface="ＭＳ Ｐゴシック"/>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853274" y="3267075"/>
            <a:ext cx="3765240" cy="3155950"/>
          </a:xfrm>
          <a:prstGeom prst="rect">
            <a:avLst/>
          </a:prstGeom>
          <a:noFill/>
          <a:ln>
            <a:noFill/>
          </a:ln>
          <a:effectLst>
            <a:softEdge rad="31750"/>
          </a:effec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dolescent_HIV_Mod1-1as-calibri">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Advantage 1">
        <a:dk1>
          <a:srgbClr val="000000"/>
        </a:dk1>
        <a:lt1>
          <a:srgbClr val="FFFFFF"/>
        </a:lt1>
        <a:dk2>
          <a:srgbClr val="59564B"/>
        </a:dk2>
        <a:lt2>
          <a:srgbClr val="DFDAC7"/>
        </a:lt2>
        <a:accent1>
          <a:srgbClr val="990000"/>
        </a:accent1>
        <a:accent2>
          <a:srgbClr val="EFAB16"/>
        </a:accent2>
        <a:accent3>
          <a:srgbClr val="FFFFFF"/>
        </a:accent3>
        <a:accent4>
          <a:srgbClr val="000000"/>
        </a:accent4>
        <a:accent5>
          <a:srgbClr val="CAAAAA"/>
        </a:accent5>
        <a:accent6>
          <a:srgbClr val="D99B13"/>
        </a:accent6>
        <a:hlink>
          <a:srgbClr val="EF8E1C"/>
        </a:hlink>
        <a:folHlink>
          <a:srgbClr val="FEC60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Adolescent_HIV_Mod1-1as-calibri.potx</Template>
  <TotalTime>7262</TotalTime>
  <Words>3392</Words>
  <Application>Microsoft Macintosh PowerPoint</Application>
  <PresentationFormat>On-screen Show (4:3)</PresentationFormat>
  <Paragraphs>271</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Adolescent_HIV_Mod1-1as-calibri</vt:lpstr>
      <vt:lpstr>Adolescent HIV Care and Treatment</vt:lpstr>
      <vt:lpstr>Module 11 Learning Objectives</vt:lpstr>
      <vt:lpstr>Session 11.1</vt:lpstr>
      <vt:lpstr>Session 11.1 Objectives</vt:lpstr>
      <vt:lpstr>Brainstorming</vt:lpstr>
      <vt:lpstr>Risks of Adolescent Pregnancy </vt:lpstr>
      <vt:lpstr>Risks of Adolescent Pregnancy (Continued) </vt:lpstr>
      <vt:lpstr>Risks of Adolescent Pregnancy (Continued) </vt:lpstr>
      <vt:lpstr>Brainstorming</vt:lpstr>
      <vt:lpstr>Counseling Adolescents on the Safest Times to Have Children in the Future</vt:lpstr>
      <vt:lpstr>Counseling Adolescents on the Safest   Times to Have Children in the Future (Continued)</vt:lpstr>
      <vt:lpstr>EFV and Pregnancy</vt:lpstr>
      <vt:lpstr>Discussion Questions </vt:lpstr>
      <vt:lpstr>Discussion Questions </vt:lpstr>
      <vt:lpstr>Common Contraceptive Issues for Adolescents</vt:lpstr>
      <vt:lpstr>Common Contraceptive Issues for Adolescents (Continued)</vt:lpstr>
      <vt:lpstr>Additional Contraceptive Issues for ALHIV</vt:lpstr>
      <vt:lpstr>Discussion Questions </vt:lpstr>
      <vt:lpstr>PowerPoint Presentation</vt:lpstr>
      <vt:lpstr>PowerPoint Presentation</vt:lpstr>
      <vt:lpstr>Discussion Questions </vt:lpstr>
      <vt:lpstr>Contraceptive Side Effects</vt:lpstr>
      <vt:lpstr>PowerPoint Presentation</vt:lpstr>
      <vt:lpstr>Session 11.2</vt:lpstr>
      <vt:lpstr>Session 11.2 Objective</vt:lpstr>
      <vt:lpstr>PMTCT Services for Adolescents</vt:lpstr>
      <vt:lpstr>PowerPoint Presentation</vt:lpstr>
      <vt:lpstr>PowerPoint Presentation</vt:lpstr>
      <vt:lpstr>PowerPoint Presentation</vt:lpstr>
      <vt:lpstr>PowerPoint Presentation</vt:lpstr>
      <vt:lpstr>PowerPoint Presentation</vt:lpstr>
      <vt:lpstr>Brainstorming</vt:lpstr>
      <vt:lpstr>Challenges Adolescents May Face with PMTCT</vt:lpstr>
      <vt:lpstr>Challenges Adolescents May Face with PMTCT (Continued)</vt:lpstr>
      <vt:lpstr>Exercise 1</vt:lpstr>
      <vt:lpstr>Exercise 1: Case Study 1</vt:lpstr>
      <vt:lpstr>Exercise 1: Case Study 2</vt:lpstr>
      <vt:lpstr>Exercise 1: Case Study 3</vt:lpstr>
      <vt:lpstr>Exercise 1: Case Study 4</vt:lpstr>
      <vt:lpstr>Exercise 1: Large Group Discussion Questions for Each Case Study</vt:lpstr>
      <vt:lpstr>Exercise 1: Debriefing</vt:lpstr>
      <vt:lpstr>PowerPoint Presentation</vt:lpstr>
      <vt:lpstr>Module 11: Key Points</vt:lpstr>
      <vt:lpstr>Module 11: Key Points (Continued)</vt:lpstr>
      <vt:lpstr>Module 11: Key Points (Continued)</vt:lpstr>
    </vt:vector>
  </TitlesOfParts>
  <Company>UMDNJ François Xavier Bagnoud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Adolescent HIV Care and Treatment</dc:title>
  <dc:creator>Karen Forgash</dc:creator>
  <cp:lastModifiedBy>Guest ICAP</cp:lastModifiedBy>
  <cp:revision>412</cp:revision>
  <cp:lastPrinted>2012-06-08T16:49:34Z</cp:lastPrinted>
  <dcterms:created xsi:type="dcterms:W3CDTF">2012-02-15T19:28:58Z</dcterms:created>
  <dcterms:modified xsi:type="dcterms:W3CDTF">2013-04-11T17:03:15Z</dcterms:modified>
</cp:coreProperties>
</file>