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6" r:id="rId3"/>
    <p:sldId id="317" r:id="rId4"/>
    <p:sldId id="318" r:id="rId5"/>
    <p:sldId id="319" r:id="rId6"/>
    <p:sldId id="320" r:id="rId7"/>
    <p:sldId id="267" r:id="rId8"/>
    <p:sldId id="323" r:id="rId9"/>
    <p:sldId id="258" r:id="rId10"/>
    <p:sldId id="270" r:id="rId11"/>
    <p:sldId id="271" r:id="rId12"/>
    <p:sldId id="324" r:id="rId13"/>
    <p:sldId id="272" r:id="rId14"/>
    <p:sldId id="325" r:id="rId15"/>
    <p:sldId id="343" r:id="rId16"/>
    <p:sldId id="277" r:id="rId17"/>
    <p:sldId id="279" r:id="rId18"/>
    <p:sldId id="280" r:id="rId19"/>
    <p:sldId id="281" r:id="rId20"/>
    <p:sldId id="326" r:id="rId21"/>
    <p:sldId id="282" r:id="rId22"/>
    <p:sldId id="283" r:id="rId23"/>
    <p:sldId id="284" r:id="rId24"/>
    <p:sldId id="344" r:id="rId25"/>
    <p:sldId id="285" r:id="rId26"/>
    <p:sldId id="286" r:id="rId27"/>
    <p:sldId id="287" r:id="rId28"/>
    <p:sldId id="288" r:id="rId29"/>
    <p:sldId id="289" r:id="rId30"/>
    <p:sldId id="290" r:id="rId31"/>
    <p:sldId id="334" r:id="rId32"/>
    <p:sldId id="321" r:id="rId33"/>
    <p:sldId id="292" r:id="rId34"/>
    <p:sldId id="327" r:id="rId35"/>
    <p:sldId id="294" r:id="rId36"/>
    <p:sldId id="346" r:id="rId37"/>
    <p:sldId id="328" r:id="rId38"/>
    <p:sldId id="295" r:id="rId39"/>
    <p:sldId id="297" r:id="rId40"/>
    <p:sldId id="330" r:id="rId41"/>
    <p:sldId id="299" r:id="rId42"/>
    <p:sldId id="300" r:id="rId43"/>
    <p:sldId id="301" r:id="rId44"/>
    <p:sldId id="335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yla Colton" initials="" lastIdx="38" clrIdx="0"/>
  <p:cmAuthor id="1" name="Anne Schoeneborn" initials="" lastIdx="6" clrIdx="1"/>
  <p:cmAuthor id="2" name="Ruby Fayorsey" initials="RF" lastIdx="2" clrIdx="2"/>
  <p:cmAuthor id="3" name="Tayla Colton" initials="TC" lastIdx="8" clrIdx="3"/>
  <p:cmAuthor id="4" name="Columbia University" initials="CU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5"/>
    <a:srgbClr val="0D447C"/>
    <a:srgbClr val="104375"/>
    <a:srgbClr val="E0EBF5"/>
    <a:srgbClr val="9EE4FA"/>
    <a:srgbClr val="99CCFF"/>
    <a:srgbClr val="274190"/>
    <a:srgbClr val="F0E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9" autoAdjust="0"/>
    <p:restoredTop sz="94664" autoAdjust="0"/>
  </p:normalViewPr>
  <p:slideViewPr>
    <p:cSldViewPr>
      <p:cViewPr>
        <p:scale>
          <a:sx n="66" d="100"/>
          <a:sy n="66" d="100"/>
        </p:scale>
        <p:origin x="-2384" y="-1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42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commentAuthors" Target="commentAuthor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6461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4" y="0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6461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017" y="8806018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6461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MODULE 12</a:t>
            </a:r>
            <a:endParaRPr lang="en-ZA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57601" y="8806018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6461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48E61C-E892-4AC7-875F-35C07AA9CB29}" type="slidenum">
              <a:rPr lang="en-US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373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337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4" y="0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337" eaLnBrk="1" hangingPunct="1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5" y="4561228"/>
            <a:ext cx="5850835" cy="43202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173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337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337" eaLnBrk="1" hangingPunct="1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1946B1C-396D-4611-9540-1F3BA31DF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48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1FB4C32E-9579-4097-A0A3-4CEEF69B16D8}" type="slidenum">
              <a:rPr lang="en-US" sz="1200"/>
              <a:pPr algn="r" defTabSz="966337"/>
              <a:t>1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smtClean="0">
              <a:ea typeface="ＭＳ Ｐゴシック"/>
              <a:cs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C093B2D2-8E22-489F-856E-09D584395BA0}" type="slidenum">
              <a:rPr lang="en-US" sz="1200"/>
              <a:pPr algn="r" defTabSz="966337"/>
              <a:t>7</a:t>
            </a:fld>
            <a:endParaRPr lang="en-US" sz="120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2143275A-D179-450E-BA23-2F6D96074078}" type="slidenum">
              <a:rPr lang="en-US" sz="1200"/>
              <a:pPr algn="r" defTabSz="966337"/>
              <a:t>7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>
              <a:ea typeface="ＭＳ Ｐゴシック"/>
              <a:cs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B1AD6B56-B677-46CD-AD4D-99E841014C1C}" type="slidenum">
              <a:rPr lang="en-US" sz="1200"/>
              <a:pPr algn="r" defTabSz="966337"/>
              <a:t>9</a:t>
            </a:fld>
            <a:endParaRPr lang="en-US" sz="120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1DF09386-AC78-4F16-AD37-A6519C4E787B}" type="slidenum">
              <a:rPr lang="en-US" sz="1200"/>
              <a:pPr algn="r" defTabSz="966337"/>
              <a:t>9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>
              <a:ea typeface="ＭＳ Ｐゴシック"/>
              <a:cs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AA81A1BC-3361-4CA4-89B3-91092EAC6E39}" type="slidenum">
              <a:rPr lang="en-US" sz="1200"/>
              <a:pPr algn="r" defTabSz="966337"/>
              <a:t>10</a:t>
            </a:fld>
            <a:endParaRPr lang="en-US" sz="120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9F6D848F-DEA6-451E-A79F-5B5F8B41C023}" type="slidenum">
              <a:rPr lang="en-US" sz="1200"/>
              <a:pPr algn="r" defTabSz="966337"/>
              <a:t>10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>
              <a:ea typeface="ＭＳ Ｐゴシック"/>
              <a:cs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EEBB538C-C12C-4E02-996D-4E88FB614394}" type="slidenum">
              <a:rPr lang="en-US" sz="1200"/>
              <a:pPr algn="r" defTabSz="966337"/>
              <a:t>11</a:t>
            </a:fld>
            <a:endParaRPr lang="en-US" sz="120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6F706EAF-D899-4D9E-AB7C-3BF8C936A329}" type="slidenum">
              <a:rPr lang="en-US" sz="1200"/>
              <a:pPr algn="r" defTabSz="966337"/>
              <a:t>11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>
              <a:ea typeface="ＭＳ Ｐゴシック"/>
              <a:cs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755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5984A4DE-A6F4-4B3C-B4A1-C08129A84EB8}" type="slidenum">
              <a:rPr lang="en-US" sz="1200"/>
              <a:pPr algn="r" defTabSz="966337"/>
              <a:t>33</a:t>
            </a:fld>
            <a:endParaRPr lang="en-US" sz="120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337"/>
            <a:fld id="{B81C2453-E3D0-4A4E-8FAA-5BBD71174F94}" type="slidenum">
              <a:rPr lang="en-US" sz="1200"/>
              <a:pPr algn="r" defTabSz="966337"/>
              <a:t>33</a:t>
            </a:fld>
            <a:endParaRPr lang="en-U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smtClean="0">
              <a:ea typeface="ＭＳ Ｐゴシック"/>
              <a:cs typeface="ＭＳ Ｐゴシック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946B1C-396D-4611-9540-1F3BA31DFE3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2</a:t>
            </a:r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048000" y="2590800"/>
            <a:ext cx="5943600" cy="3581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9" descr="ICAP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681663"/>
            <a:ext cx="14954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213"/>
            <a:ext cx="8077200" cy="82956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14500"/>
            <a:ext cx="4191000" cy="1752600"/>
          </a:xfrm>
        </p:spPr>
        <p:txBody>
          <a:bodyPr/>
          <a:lstStyle>
            <a:lvl1pPr marL="0" indent="0" algn="l">
              <a:buNone/>
              <a:defRPr sz="3000" b="1" cap="none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E87DF-0AFF-42BE-84D7-BB433D8FC822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23025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2BE3-379F-4538-B576-E74D15AE4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3"/>
          <a:srcRect l="6501" r="4921"/>
          <a:stretch/>
        </p:blipFill>
        <p:spPr bwMode="auto">
          <a:xfrm>
            <a:off x="4426857" y="2984500"/>
            <a:ext cx="3367314" cy="28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58B6-FB55-4AD5-B8A9-0BE0C57B7CC8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1E24-E50E-4A8A-87C7-44308311B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2838" y="1447800"/>
            <a:ext cx="1897062" cy="4449763"/>
          </a:xfrm>
        </p:spPr>
        <p:txBody>
          <a:bodyPr vert="eaVert"/>
          <a:lstStyle>
            <a:lvl1pPr>
              <a:defRPr>
                <a:solidFill>
                  <a:srgbClr val="1731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524000"/>
            <a:ext cx="5541963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32EE-8FCE-4213-8192-6343B297747C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F3B1-08C9-4F54-B42C-A9986A8A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370205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7850" y="1752600"/>
            <a:ext cx="370205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7850" y="3900488"/>
            <a:ext cx="370205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211D-D833-40AA-859E-BD2B0516E352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E197-F0E0-4610-BD7A-93221E0E5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31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AA08-9FE4-4A29-88AF-B423368CB46F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AAC5-3379-44DD-A435-0366FB707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BF8D-04BB-45A0-B743-6585495F4070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86CE-3D78-41B4-9AD1-1B7E4052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5138" indent="-465138">
              <a:defRPr/>
            </a:lvl1pPr>
            <a:lvl2pPr marL="798513" indent="-290513">
              <a:defRPr/>
            </a:lvl2pPr>
            <a:lvl3pPr marL="1089025" indent="-290513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446C-92A7-4268-9CD2-CA0C4A227ADC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87A2-CDA6-40FC-8E9B-4AA633B4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28F9-5927-47BA-87C7-C0C98CE78FCE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EFCF-79B3-40BD-A5AE-D6643E2C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70205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7850" y="1752600"/>
            <a:ext cx="370205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1A18-3030-494A-9243-6E663C4103A1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DA86-8934-4329-8985-E26319A57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oat_of_arms_of_Zamb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67400"/>
            <a:ext cx="657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2DE0A-90A9-4D28-9EA4-3D3D50B1EBA6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946C-6253-4B66-A6C8-0BE2FFEAF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07A5-5D64-4391-9463-B51819FB43AA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BD19-5283-4268-A3A7-50587226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7DCC-6E04-486F-9ACF-3960412B11D5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5BF9-1ACC-4068-B206-FF70415FE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8586-D2B2-43FC-BE44-0BE561A3CA93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1EC4-0042-4145-AFBC-EC822F51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731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6A22-DBDF-4CA4-9491-ECAA9FBABEF1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8C75-BF1C-4474-85B3-204A71DE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17315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82645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9B335D2-D3EC-462E-940A-E08F24B1F102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423025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23025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F6014D4-1342-448A-B73B-E675A1D1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4" r:id="rId2"/>
    <p:sldLayoutId id="2147483805" r:id="rId3"/>
    <p:sldLayoutId id="2147483806" r:id="rId4"/>
    <p:sldLayoutId id="2147483818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/>
          <a:ea typeface="+mj-ea"/>
          <a:cs typeface="Calibri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 charset="0"/>
          <a:ea typeface="ＭＳ Ｐゴシック" pitchFamily="34" charset="-128"/>
          <a:cs typeface="Calibri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 charset="0"/>
          <a:ea typeface="ＭＳ Ｐゴシック" pitchFamily="34" charset="-128"/>
          <a:cs typeface="Calibri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 charset="0"/>
          <a:ea typeface="ＭＳ Ｐゴシック" pitchFamily="34" charset="-128"/>
          <a:cs typeface="Calibri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 charset="0"/>
          <a:ea typeface="ＭＳ Ｐゴシック" pitchFamily="34" charset="-128"/>
          <a:cs typeface="Calibri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8376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0D0D0D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0B5395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Garamond" charset="0"/>
          <a:cs typeface="Calibri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Garamond" charset="0"/>
          <a:cs typeface="Calibri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59AAF2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Garamond" charset="0"/>
          <a:cs typeface="Calibri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 bwMode="white">
          <a:xfrm>
            <a:off x="577970" y="484631"/>
            <a:ext cx="8185030" cy="693147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 heading"/>
                <a:ea typeface="ＭＳ Ｐゴシック" charset="0"/>
                <a:cs typeface="Calibri heading"/>
              </a:rPr>
              <a:t>Adolescent HIV Care and Treatment</a:t>
            </a:r>
            <a:endParaRPr lang="en-US" sz="3600" dirty="0">
              <a:latin typeface="Calibri heading"/>
              <a:cs typeface="Calibri heading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799" y="1722784"/>
            <a:ext cx="4182181" cy="3226366"/>
          </a:xfrm>
        </p:spPr>
        <p:txBody>
          <a:bodyPr/>
          <a:lstStyle/>
          <a:p>
            <a:r>
              <a:rPr lang="en-US" sz="3600" dirty="0">
                <a:solidFill>
                  <a:srgbClr val="0B5395"/>
                </a:solidFill>
                <a:ea typeface="ＭＳ Ｐゴシック" charset="0"/>
              </a:rPr>
              <a:t>Module </a:t>
            </a:r>
            <a:r>
              <a:rPr lang="en-US" sz="3600" dirty="0" smtClean="0">
                <a:solidFill>
                  <a:srgbClr val="0B5395"/>
                </a:solidFill>
                <a:ea typeface="ＭＳ Ｐゴシック" charset="0"/>
              </a:rPr>
              <a:t>12:</a:t>
            </a:r>
            <a:r>
              <a:rPr lang="en-US" sz="2800" dirty="0" smtClean="0">
                <a:solidFill>
                  <a:srgbClr val="0B5395"/>
                </a:solidFill>
                <a:ea typeface="ＭＳ Ｐゴシック" charset="0"/>
              </a:rPr>
              <a:t>  </a:t>
            </a:r>
          </a:p>
          <a:p>
            <a:r>
              <a:rPr lang="en-US" sz="3400" dirty="0" smtClean="0">
                <a:ea typeface="ＭＳ Ｐゴシック" charset="0"/>
              </a:rPr>
              <a:t>Community Linkages</a:t>
            </a:r>
            <a:br>
              <a:rPr lang="en-US" sz="3400" dirty="0" smtClean="0">
                <a:ea typeface="ＭＳ Ｐゴシック" charset="0"/>
              </a:rPr>
            </a:br>
            <a:r>
              <a:rPr lang="en-US" sz="3400" dirty="0" smtClean="0">
                <a:ea typeface="ＭＳ Ｐゴシック" charset="0"/>
              </a:rPr>
              <a:t>and Adolescent Involvement</a:t>
            </a:r>
            <a:endParaRPr lang="en-US" sz="3400" dirty="0">
              <a:ea typeface="ＭＳ Ｐゴシック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white">
          <a:xfrm>
            <a:off x="498475" y="174171"/>
            <a:ext cx="8264525" cy="1426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/>
                <a:ea typeface="+mj-ea"/>
                <a:cs typeface="Calibri (Headings)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en-GB" dirty="0" smtClean="0">
                <a:latin typeface="Calibri (Heading)"/>
                <a:ea typeface="ＭＳ Ｐゴシック" charset="0"/>
                <a:cs typeface="Calibri" pitchFamily="34" charset="0"/>
              </a:rPr>
              <a:t>Strategies to Improve Facility-Community Linkages</a:t>
            </a:r>
            <a:endParaRPr lang="en-US" dirty="0">
              <a:latin typeface="Calibri (Heading)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752600"/>
            <a:ext cx="8229600" cy="4144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Learn what community organizations and services are available:</a:t>
            </a:r>
          </a:p>
          <a:p>
            <a:pPr marL="798513" lvl="1" indent="-333375"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Visit these organizations to find out what services they offer</a:t>
            </a:r>
          </a:p>
          <a:p>
            <a:pPr marL="798513" lvl="1" indent="-333375"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Set up formal or informal “two-way” referral systems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Facilitate regular meetings with stakeholders to:</a:t>
            </a:r>
          </a:p>
          <a:p>
            <a:pPr marL="798513" lvl="1" indent="-333375"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Share information about the needs of ALHIV</a:t>
            </a:r>
          </a:p>
          <a:p>
            <a:pPr marL="798513" lvl="1" indent="-333375"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Discuss available services</a:t>
            </a:r>
          </a:p>
          <a:p>
            <a:pPr marL="798513" lvl="1" indent="-333375"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Discuss how to facilitate interagency linkages and referrals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Meet with community leaders to talk with them about ALHIV and the importance HIV care and treatment services.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>
                <a:cs typeface="Calibri" pitchFamily="34" charset="0"/>
              </a:rPr>
              <a:pPr/>
              <a:t>10</a:t>
            </a:fld>
            <a:endParaRPr lang="en-US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white">
          <a:xfrm>
            <a:off x="498475" y="174171"/>
            <a:ext cx="8264525" cy="1426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/>
                <a:ea typeface="+mj-ea"/>
                <a:cs typeface="Calibri (Headings)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en-GB" dirty="0" smtClean="0">
                <a:latin typeface="Calibri heading"/>
                <a:ea typeface="ＭＳ Ｐゴシック" charset="0"/>
                <a:cs typeface="ＭＳ Ｐゴシック" charset="0"/>
              </a:rPr>
              <a:t>Strategies to Improve Facility-Community Linkages </a:t>
            </a:r>
            <a:r>
              <a:rPr lang="en-GB" sz="1800" dirty="0" smtClean="0">
                <a:latin typeface="Calibri heading"/>
                <a:ea typeface="ＭＳ Ｐゴシック" charset="0"/>
                <a:cs typeface="ＭＳ Ｐゴシック" charset="0"/>
              </a:rPr>
              <a:t>(Continued)</a:t>
            </a:r>
            <a:endParaRPr lang="en-US" sz="1800" dirty="0">
              <a:latin typeface="Calibri heading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752600"/>
            <a:ext cx="8229600" cy="4144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Participate in community meetings to discuss HIV, ALHIV, and HIV care and treatment.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Train/orient community-based Peer Educators, youth group members, and community health workers to:</a:t>
            </a:r>
          </a:p>
          <a:p>
            <a:pPr marL="798513" lvl="1" indent="-333375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Identify and refer adolescents for HIV testing and care and treatment</a:t>
            </a:r>
          </a:p>
          <a:p>
            <a:pPr marL="798513" lvl="1" indent="-333375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Provide adherence and psychosocial support to ALHIV and caregivers </a:t>
            </a:r>
          </a:p>
          <a:p>
            <a:pPr marL="798513" lvl="1" indent="-333375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Follow up with clients who have missed appointments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Start support groups for adolescents.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Involve young community members openly living with HIV in strengthening facility-community linkages.</a:t>
            </a:r>
            <a:endParaRPr lang="en-US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GB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GB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lvl="1"/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white">
          <a:xfrm>
            <a:off x="498475" y="484188"/>
            <a:ext cx="8264525" cy="1116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/>
                <a:ea typeface="+mj-ea"/>
                <a:cs typeface="Calibri (Headings)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en-US" smtClean="0"/>
              <a:t>Brainstorming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752600"/>
            <a:ext cx="8229600" cy="4144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5138" indent="-465138"/>
            <a:r>
              <a:rPr lang="en-US" i="1" dirty="0" smtClean="0">
                <a:solidFill>
                  <a:srgbClr val="0B5395"/>
                </a:solidFill>
              </a:rPr>
              <a:t>What are the most common support needs of ALHIV that can be provided in the community or at home?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Then…</a:t>
            </a:r>
          </a:p>
          <a:p>
            <a:pPr marL="465138" indent="-465138"/>
            <a:r>
              <a:rPr lang="en-US" i="1" dirty="0" smtClean="0">
                <a:solidFill>
                  <a:srgbClr val="0B5395"/>
                </a:solidFill>
              </a:rPr>
              <a:t>Of these, what are the 5 most important needs? </a:t>
            </a:r>
            <a:endParaRPr lang="en-US" i="1" dirty="0">
              <a:solidFill>
                <a:srgbClr val="0B5395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46" y="4049485"/>
            <a:ext cx="3041968" cy="254771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ea typeface="ＭＳ Ｐゴシック"/>
                <a:cs typeface="ＭＳ Ｐゴシック"/>
              </a:rPr>
              <a:t>For each of the 5 most important needs: </a:t>
            </a:r>
          </a:p>
          <a:p>
            <a:r>
              <a:rPr lang="en-GB" i="1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Why is this type of community or home-based support important for ALHIV?</a:t>
            </a:r>
          </a:p>
          <a:p>
            <a:r>
              <a:rPr lang="en-GB" i="1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What specific organizations provide this type of support in your community? What have been the challenges and successes you have had linking with these organizations?</a:t>
            </a:r>
          </a:p>
          <a:p>
            <a:r>
              <a:rPr lang="en-US" i="1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How are these organizations linked to the health facility?</a:t>
            </a:r>
            <a:endParaRPr lang="en-ZA" i="1" dirty="0" smtClean="0">
              <a:solidFill>
                <a:srgbClr val="0B5395"/>
              </a:solidFill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>
                <a:latin typeface="Calibri heading"/>
                <a:ea typeface="ＭＳ Ｐゴシック" charset="0"/>
                <a:cs typeface="ＭＳ Ｐゴシック" charset="0"/>
              </a:rPr>
              <a:t>Remember the Continuum of Care </a:t>
            </a:r>
            <a:endParaRPr lang="en-US" dirty="0">
              <a:latin typeface="Calibri heading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876300" y="2184400"/>
            <a:ext cx="7162800" cy="2565400"/>
          </a:xfrm>
          <a:prstGeom prst="rect">
            <a:avLst/>
          </a:prstGeom>
          <a:solidFill>
            <a:srgbClr val="F0EBD6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7713" indent="-407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031875" indent="-4651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54125" indent="-3921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7163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Continuum of care</a:t>
            </a:r>
          </a:p>
          <a:p>
            <a:pPr marL="63500" indent="-63500" algn="ctr">
              <a:spcBef>
                <a:spcPts val="0"/>
              </a:spcBef>
              <a:buFont typeface="Wingdings" charset="0"/>
              <a:buNone/>
            </a:pPr>
            <a:r>
              <a:rPr lang="en-GB" sz="800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/>
            </a:r>
            <a:br>
              <a:rPr lang="en-GB" sz="800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</a:b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Remember: no single person or organization can provide all of the services and support ALHIV and their families need. We must work together to provide a continuum of ongoing care and support within the health facility, in the community, and at home.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26142" y="1593850"/>
            <a:ext cx="7964715" cy="4373563"/>
          </a:xfrm>
        </p:spPr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spcBef>
                <a:spcPts val="3600"/>
              </a:spcBef>
              <a:buNone/>
            </a:pPr>
            <a:r>
              <a:rPr lang="en-US" sz="4800" b="1" dirty="0" smtClean="0"/>
              <a:t>Questions or comments on this session?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0140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Session 12.2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3600" b="1" dirty="0">
                <a:solidFill>
                  <a:srgbClr val="0B5395"/>
                </a:solidFill>
                <a:latin typeface="Calibri" pitchFamily="34" charset="0"/>
                <a:cs typeface="Calibri" pitchFamily="34" charset="0"/>
              </a:rPr>
              <a:t>Creating a Community Resource Directory</a:t>
            </a:r>
            <a:r>
              <a:rPr lang="en-US" sz="3600" dirty="0">
                <a:solidFill>
                  <a:srgbClr val="0B5395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ZA" sz="3600" dirty="0">
              <a:solidFill>
                <a:srgbClr val="0B539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ZA" dirty="0" smtClean="0">
                <a:latin typeface="Calibri heading"/>
                <a:ea typeface="ＭＳ Ｐゴシック" charset="0"/>
                <a:cs typeface="ＭＳ Ｐゴシック" charset="0"/>
              </a:rPr>
              <a:t>Session 12.2: Objective</a:t>
            </a:r>
            <a:endParaRPr lang="en-US" dirty="0">
              <a:latin typeface="Calibri heading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After completing this session, participants will be able to:</a:t>
            </a:r>
            <a:r>
              <a:rPr lang="en-US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  <a:endParaRPr lang="en-GB" dirty="0" smtClean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Create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a community resource directory for adolescent clients and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caregivers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are the informal and formal referral processes used to link clients with support services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at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your clinic and in the surrounding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community (including forms used)? </a:t>
            </a:r>
            <a:endParaRPr lang="en-GB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are the specific steps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to make a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referral from the health facility to a community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organization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? From a community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organization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to the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health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facility?</a:t>
            </a:r>
          </a:p>
          <a:p>
            <a:pPr>
              <a:lnSpc>
                <a:spcPct val="90000"/>
              </a:lnSpc>
            </a:pP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is done to follow up the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            referral (to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ensure that the client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received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the services to which he or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    she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was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referred)?</a:t>
            </a:r>
            <a:endParaRPr lang="en-ZA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95" y="3780473"/>
            <a:ext cx="3218543" cy="264255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172528"/>
            <a:ext cx="8264525" cy="1427672"/>
          </a:xfrm>
        </p:spPr>
        <p:txBody>
          <a:bodyPr/>
          <a:lstStyle/>
          <a:p>
            <a:r>
              <a:rPr lang="en-US" dirty="0" smtClean="0">
                <a:latin typeface="Calibri heading"/>
                <a:ea typeface="ＭＳ Ｐゴシック" charset="0"/>
                <a:cs typeface="ＭＳ Ｐゴシック" charset="0"/>
              </a:rPr>
              <a:t>Creating a Community Resource Directory </a:t>
            </a:r>
            <a:endParaRPr lang="en-US" dirty="0">
              <a:latin typeface="Calibri heading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26438" cy="4822825"/>
          </a:xfrm>
        </p:spPr>
        <p:txBody>
          <a:bodyPr/>
          <a:lstStyle/>
          <a:p>
            <a:r>
              <a:rPr lang="en-US" sz="23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Each facility should develop and regularly update a community resource directory to make it easier to refer clients.</a:t>
            </a:r>
          </a:p>
          <a:p>
            <a:pPr marL="798513" lvl="1" indent="-333375">
              <a:spcBef>
                <a:spcPts val="1000"/>
              </a:spcBef>
            </a:pPr>
            <a:r>
              <a:rPr lang="en-US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Include days/times services are offered, fees, documentation required at the initial visit, address, phone number, contact person, etc.  </a:t>
            </a:r>
          </a:p>
          <a:p>
            <a:pPr marL="798513" lvl="1" indent="-333375">
              <a:spcBef>
                <a:spcPts val="1000"/>
              </a:spcBef>
            </a:pPr>
            <a:r>
              <a:rPr lang="en-US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Post copies in the clinic waiting room and make copies available in exam and counseling rooms.</a:t>
            </a:r>
          </a:p>
          <a:p>
            <a:pPr marL="798513" lvl="1" indent="-333375"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Designate one person to be responsible for keeping up to date with any changes and adjusting the directory accordingly.</a:t>
            </a:r>
            <a:endParaRPr lang="en-US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Each clinic should establish two-way referral systems to and from the organizations in the directory.</a:t>
            </a:r>
          </a:p>
          <a:p>
            <a:r>
              <a:rPr lang="en-GB" sz="23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Work with youth  to map available resources in the community for ALHIV and their families.</a:t>
            </a:r>
            <a:endParaRPr lang="en-GB" sz="2300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Module 12 Learning Objectives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After completing this module, participants will be able to:</a:t>
            </a:r>
            <a:r>
              <a:rPr lang="en-US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 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Discuss common challenges to creating strong facility-community linkages in support of ALHIV and their caregivers, and strategies to overcome these challenges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Describe community-based support services that ALHIV and their caregivers may need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Create a community resource directory for adolescent clients and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caregivers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Creating a Community Resource Directory:</a:t>
            </a:r>
            <a:r>
              <a:rPr lang="en-US" sz="3600" b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  <a:r>
              <a:rPr lang="en-GB" sz="3600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Small </a:t>
            </a:r>
            <a:r>
              <a:rPr lang="en-GB" sz="3600" b="1" dirty="0">
                <a:latin typeface="Calibri" pitchFamily="34" charset="0"/>
                <a:ea typeface="ＭＳ Ｐゴシック" charset="0"/>
                <a:cs typeface="Calibri" pitchFamily="34" charset="0"/>
              </a:rPr>
              <a:t>group work and large group discussion</a:t>
            </a:r>
            <a:r>
              <a:rPr lang="en-US" sz="3600" b="1" dirty="0"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  <a:endParaRPr lang="en-ZA" sz="3600" b="1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498475" y="498702"/>
            <a:ext cx="8264525" cy="1116012"/>
          </a:xfrm>
        </p:spPr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1: Small Group Work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0126" y="1701796"/>
            <a:ext cx="5079466" cy="5187951"/>
          </a:xfrm>
        </p:spPr>
        <p:txBody>
          <a:bodyPr numCol="1" spcCol="548640"/>
          <a:lstStyle/>
          <a:p>
            <a:pPr marL="457200" eaLnBrk="0" hangingPunct="0">
              <a:spcBef>
                <a:spcPts val="200"/>
              </a:spcBef>
              <a:spcAft>
                <a:spcPts val="800"/>
              </a:spcAft>
            </a:pPr>
            <a:r>
              <a:rPr lang="en-US" sz="20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See </a:t>
            </a:r>
            <a:r>
              <a:rPr lang="en-US" sz="2000" i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Appendix 12A: Community Resource Directory Template.</a:t>
            </a:r>
          </a:p>
          <a:p>
            <a:pPr marL="457200" eaLnBrk="0" hangingPunct="0">
              <a:spcBef>
                <a:spcPts val="200"/>
              </a:spcBef>
              <a:spcAft>
                <a:spcPts val="800"/>
              </a:spcAft>
            </a:pPr>
            <a:r>
              <a:rPr lang="en-US" sz="20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In your small group, brainstorm services available in the  community for ALHIV and fill in the community resource directory.</a:t>
            </a:r>
          </a:p>
          <a:p>
            <a:pPr marL="457200" eaLnBrk="0" hangingPunct="0">
              <a:spcBef>
                <a:spcPts val="200"/>
              </a:spcBef>
              <a:spcAft>
                <a:spcPts val="800"/>
              </a:spcAft>
            </a:pPr>
            <a:r>
              <a:rPr lang="en-US" sz="20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Discuss these questions in your small group:</a:t>
            </a:r>
          </a:p>
          <a:p>
            <a:pPr marL="798513" lvl="1" indent="-333375" eaLnBrk="0" hangingPunct="0">
              <a:spcBef>
                <a:spcPts val="200"/>
              </a:spcBef>
            </a:pPr>
            <a:r>
              <a:rPr lang="en-US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is being done now to link clients with these groups and organizations?</a:t>
            </a:r>
          </a:p>
          <a:p>
            <a:pPr marL="798513" lvl="1" indent="-333375" eaLnBrk="0" hangingPunct="0">
              <a:spcBef>
                <a:spcPts val="1400"/>
              </a:spcBef>
            </a:pPr>
            <a:r>
              <a:rPr lang="en-US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could be done to improve referral linkages with the groups and organizations listed in the directory?</a:t>
            </a:r>
            <a:endParaRPr lang="en-US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613780" y="1831776"/>
            <a:ext cx="3284538" cy="4336794"/>
          </a:xfrm>
          <a:prstGeom prst="rect">
            <a:avLst/>
          </a:prstGeom>
          <a:solidFill>
            <a:srgbClr val="F0EBD6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7713" indent="-407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031875" indent="-4651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54125" indent="-3921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7163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0" hangingPunct="0">
              <a:spcAft>
                <a:spcPts val="400"/>
              </a:spcAft>
              <a:buNone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Think about these services: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ALHIV support groups 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Nutritional and food support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Home-based care and adherence support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Education and counseling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Social grants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Support accessing supplies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Condom distribution outlets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Support for child-headed households and OVC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Education and life skills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Job preparation and placement 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Spiritual support 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Income-generating programs</a:t>
            </a:r>
          </a:p>
          <a:p>
            <a:pPr marL="347663" indent="-347663" eaLnBrk="0" hangingPunct="0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Legal support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1: Large Group Discussion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759854"/>
            <a:ext cx="8229600" cy="5041162"/>
          </a:xfrm>
          <a:prstGeom prst="rect">
            <a:avLst/>
          </a:prstGeom>
        </p:spPr>
        <p:txBody>
          <a:bodyPr numCol="1" spcCol="548640"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/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are the next steps you will take to complete your community resource directory?</a:t>
            </a:r>
          </a:p>
          <a:p>
            <a:pPr marL="457200" indent="-457200"/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How will you use the directory in your                                 clinic?</a:t>
            </a:r>
          </a:p>
          <a:p>
            <a:pPr marL="457200" indent="-457200"/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How will you keep the directory                                      updated?</a:t>
            </a:r>
            <a:endParaRPr lang="en-GB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859857"/>
            <a:ext cx="2464649" cy="356316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1: Debriefing</a:t>
            </a:r>
            <a:endParaRPr lang="en-US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30826"/>
            <a:ext cx="8229600" cy="5041162"/>
          </a:xfrm>
        </p:spPr>
        <p:txBody>
          <a:bodyPr numCol="1" spcCol="548640"/>
          <a:lstStyle/>
          <a:p>
            <a:r>
              <a:rPr lang="en-US" i="1" dirty="0" smtClean="0">
                <a:solidFill>
                  <a:srgbClr val="0B5395"/>
                </a:solidFill>
              </a:rPr>
              <a:t>What did we learn?</a:t>
            </a:r>
          </a:p>
          <a:p>
            <a:r>
              <a:rPr lang="en-US" b="1" dirty="0" smtClean="0"/>
              <a:t>Key points:</a:t>
            </a:r>
          </a:p>
          <a:p>
            <a:pPr marL="798513" lvl="1" indent="-392113"/>
            <a:r>
              <a:rPr lang="en-US" sz="2400" dirty="0" smtClean="0"/>
              <a:t>To ensure good facility-community referrals, it is essential that we develop, maintain, and use an up-to-date community resource directory.  </a:t>
            </a:r>
          </a:p>
          <a:p>
            <a:pPr marL="798513" lvl="1" indent="-392113"/>
            <a:r>
              <a:rPr lang="en-US" sz="2400" dirty="0" smtClean="0"/>
              <a:t>After the training, work with other members of your team and with community organizations to complete the directory. </a:t>
            </a:r>
          </a:p>
          <a:p>
            <a:pPr marL="798513" lvl="1" indent="-392113"/>
            <a:r>
              <a:rPr lang="en-US" sz="2400" dirty="0" smtClean="0"/>
              <a:t>It is important to keep the directory up-to-date. Adolescent Peer Educators and other youth should be involved in this process. </a:t>
            </a:r>
            <a:endParaRPr lang="en-US" sz="24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>
                <a:cs typeface="Calibri" pitchFamily="34" charset="0"/>
              </a:rPr>
              <a:pPr/>
              <a:t>24</a:t>
            </a:fld>
            <a:endParaRPr lang="en-US">
              <a:cs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26142" y="1593850"/>
            <a:ext cx="796471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747713" indent="-4079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1031875" indent="-4651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254125" indent="-3921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427163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3600"/>
              </a:spcBef>
              <a:buFont typeface="Wingdings" pitchFamily="2" charset="2"/>
              <a:buNone/>
            </a:pPr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Questions or comments on this session?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2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Session 12.3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3600" b="1" dirty="0">
                <a:solidFill>
                  <a:srgbClr val="0B5395"/>
                </a:solidFill>
                <a:latin typeface="Calibri" pitchFamily="34" charset="0"/>
                <a:cs typeface="Calibri" pitchFamily="34" charset="0"/>
              </a:rPr>
              <a:t>Adolescent Participation and Peer Education </a:t>
            </a:r>
            <a:r>
              <a:rPr lang="en-GB" sz="3600" b="1" dirty="0" smtClean="0">
                <a:solidFill>
                  <a:srgbClr val="0B5395"/>
                </a:solidFill>
                <a:latin typeface="Calibri" pitchFamily="34" charset="0"/>
                <a:cs typeface="Calibri" pitchFamily="34" charset="0"/>
              </a:rPr>
              <a:t>Programs</a:t>
            </a:r>
            <a:endParaRPr lang="en-ZA" sz="3600" b="1" dirty="0">
              <a:solidFill>
                <a:srgbClr val="0B539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Session 12.3 Objectives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After completing this session, participants will be able to:</a:t>
            </a:r>
            <a:r>
              <a:rPr lang="en-US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  <a:endParaRPr lang="en-GB" dirty="0" smtClean="0">
              <a:solidFill>
                <a:srgbClr val="0B5395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Describe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the rationale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behind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meaningful adolescent involvement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and describe effective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strategies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of involving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adolescents in service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delivery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Understand the key components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of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implementing a successful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Adolescent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Peer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Education program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Why do you think it is important to involve ALHIV in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clinical services?</a:t>
            </a:r>
          </a:p>
          <a:p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What, if any, youth involvement do you have in your current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program? What else could you initiate or what could you expand?</a:t>
            </a:r>
          </a:p>
          <a:p>
            <a:r>
              <a:rPr lang="en-US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 what ways could Adolescent Peer                                                                                           Educators complement the work                                                                        of the MDT and improve services? </a:t>
            </a:r>
            <a:endParaRPr lang="en-ZA" i="1" dirty="0" smtClean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662543"/>
            <a:ext cx="3175000" cy="27604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GB" dirty="0">
                <a:latin typeface="Calibri heading"/>
                <a:ea typeface="ＭＳ Ｐゴシック" charset="0"/>
                <a:cs typeface="ＭＳ Ｐゴシック" charset="0"/>
              </a:rPr>
              <a:t>Adolescent Involvement</a:t>
            </a:r>
            <a:r>
              <a:rPr lang="en-US" dirty="0">
                <a:latin typeface="Calibri heading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 heading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85258"/>
            <a:ext cx="8229600" cy="439541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Contributes powerfully to the HIV response by supporting people to draw on their own experiences to increase the effectiveness and appropriateness of services</a:t>
            </a: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Is critical to ensure that services are designed and implemented to meet client needs</a:t>
            </a: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Requires commitment from every member of the MDT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GB" dirty="0">
                <a:latin typeface="Calibri heading"/>
                <a:ea typeface="ＭＳ Ｐゴシック" charset="0"/>
                <a:cs typeface="ＭＳ Ｐゴシック" charset="0"/>
              </a:rPr>
              <a:t>Adolescent Peer Educators</a:t>
            </a:r>
            <a:r>
              <a:rPr lang="en-US" dirty="0">
                <a:latin typeface="Calibri heading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 heading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2764972"/>
            <a:ext cx="8229600" cy="3614511"/>
          </a:xfrm>
        </p:spPr>
        <p:txBody>
          <a:bodyPr numCol="2" spcCol="457200"/>
          <a:lstStyle/>
          <a:p>
            <a:pPr>
              <a:lnSpc>
                <a:spcPct val="90000"/>
              </a:lnSpc>
            </a:pPr>
            <a:endParaRPr lang="en-GB" sz="22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 </a:t>
            </a:r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safe </a:t>
            </a: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environment</a:t>
            </a:r>
            <a:endParaRPr lang="en-GB" sz="2200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Improved </a:t>
            </a: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retention in care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Improved adherence to treatment </a:t>
            </a:r>
            <a:endParaRPr lang="en-GB" sz="2200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Improved </a:t>
            </a:r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linkages </a:t>
            </a:r>
          </a:p>
          <a:p>
            <a:pPr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Increased positive living</a:t>
            </a:r>
          </a:p>
          <a:p>
            <a:pPr>
              <a:spcBef>
                <a:spcPts val="1500"/>
              </a:spcBef>
            </a:pPr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Improved service quality</a:t>
            </a:r>
          </a:p>
          <a:p>
            <a:pPr>
              <a:spcBef>
                <a:spcPts val="1500"/>
              </a:spcBef>
            </a:pPr>
            <a:endParaRPr lang="en-GB" sz="2200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spcBef>
                <a:spcPts val="1500"/>
              </a:spcBef>
            </a:pPr>
            <a:endParaRPr lang="en-GB" sz="22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Increased community participation and advocacy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Job opportunities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Increased access to services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 closer sense of connection for adolescent clients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26571" y="1680953"/>
            <a:ext cx="8436429" cy="859047"/>
          </a:xfrm>
          <a:prstGeom prst="rect">
            <a:avLst/>
          </a:prstGeom>
          <a:solidFill>
            <a:srgbClr val="F0EBD6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7713" indent="-407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031875" indent="-4651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54125" indent="-3921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7163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APE can complement the work of health workers and they play an important role in improving </a:t>
            </a:r>
            <a:r>
              <a:rPr lang="en-GB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client adherence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 and </a:t>
            </a:r>
            <a:r>
              <a:rPr lang="en-GB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service quality.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475" y="2706916"/>
            <a:ext cx="685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Adolescent peer education offers many benefits: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498876" cy="1116012"/>
          </a:xfrm>
        </p:spPr>
        <p:txBody>
          <a:bodyPr/>
          <a:lstStyle/>
          <a:p>
            <a:r>
              <a:rPr lang="en-US" dirty="0" smtClean="0"/>
              <a:t>Module 12 Learning Objectives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Describe the rationale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behind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meaningful adolescent involvement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and describe effective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strategies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of involving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adolescents in service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delivery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Understand the key components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of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implementing a successful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Adolescent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Peer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Education program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is a “CAB” (client/consumer/community advisory board)?</a:t>
            </a:r>
            <a:endParaRPr lang="en-GB" i="1" dirty="0" smtClean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experience do you have with CABs? </a:t>
            </a:r>
          </a:p>
          <a:p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Do you think it might be possible to recruit adolescents and their caregivers to function as adolescent HIV CAB members? If no, why not? If yes, what challenges might you expect?</a:t>
            </a:r>
            <a:endParaRPr lang="en-GB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498475" y="152400"/>
            <a:ext cx="8264525" cy="14478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Client/Consumer/Community Advisory Boards (CABs)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70425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CABs are autonomous bodies that advise the clinic on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service quality and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gaps in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care. They also make recommendations on how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to improve service provision. </a:t>
            </a:r>
            <a:endParaRPr lang="en-GB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b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CABs</a:t>
            </a:r>
            <a:r>
              <a:rPr lang="en-GB" b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</a:t>
            </a:r>
          </a:p>
          <a:p>
            <a:pPr marL="798513" lvl="1" indent="-333375"/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Include 5–20 </a:t>
            </a: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members, most </a:t>
            </a:r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or all of whom are clients or </a:t>
            </a: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caregivers</a:t>
            </a:r>
            <a:endParaRPr lang="en-GB" sz="2200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798513" lvl="1" indent="-333375"/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Typically meet every other week at </a:t>
            </a: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first and monthly once established</a:t>
            </a:r>
            <a:endParaRPr lang="en-GB" sz="2200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798513" lvl="1" indent="-333375"/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Have a direct line of communication with clinic </a:t>
            </a:r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management. </a:t>
            </a:r>
          </a:p>
          <a:p>
            <a:pPr marL="798513" lvl="1" indent="-333375"/>
            <a:r>
              <a:rPr lang="en-GB" sz="2200" dirty="0">
                <a:latin typeface="Calibri" pitchFamily="34" charset="0"/>
                <a:ea typeface="ＭＳ Ｐゴシック" charset="0"/>
                <a:cs typeface="Calibri" pitchFamily="34" charset="0"/>
              </a:rPr>
              <a:t>Are guided by a set of by-laws developed by members and approved by the clinic they advise</a:t>
            </a:r>
            <a:endParaRPr lang="en-US" sz="2200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Have you ever seen youth involved in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an organization in a way that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was not productive to the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organization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?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Is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it possible to make mistakes when involving youth?  </a:t>
            </a:r>
          </a:p>
          <a:p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If so, what mistakes have you                                                      seen or could you imagine                                                      happening?</a:t>
            </a:r>
          </a:p>
          <a:p>
            <a:endParaRPr lang="en-US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1" y="3429000"/>
            <a:ext cx="3454400" cy="28321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white">
          <a:xfrm>
            <a:off x="498475" y="484188"/>
            <a:ext cx="8264525" cy="1116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/>
                <a:ea typeface="+mj-ea"/>
                <a:cs typeface="Calibri (Headings)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en-GB" smtClean="0">
                <a:latin typeface="Calibri heading"/>
                <a:ea typeface="ＭＳ Ｐゴシック" charset="0"/>
                <a:cs typeface="ＭＳ Ｐゴシック" charset="0"/>
              </a:rPr>
              <a:t>Avoid Tokenism</a:t>
            </a:r>
            <a:r>
              <a:rPr lang="en-US" smtClean="0">
                <a:latin typeface="Calibri heading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 heading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752600"/>
            <a:ext cx="8229600" cy="4144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Adolescents should be recognized, integrated, and supported as the vital human resource they are. 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Tokenism is </a:t>
            </a:r>
            <a:r>
              <a:rPr lang="en-GB" b="1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not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 the same as partnership or meaningful involvement and participation. 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Examples of tokenism include:</a:t>
            </a:r>
          </a:p>
          <a:p>
            <a:pPr marL="798513" lvl="1" indent="-333375"/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Having youth present but with no clear role, training, support, or supervision</a:t>
            </a:r>
            <a:endParaRPr lang="en-GB" sz="2200" b="1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798513" lvl="1" indent="-333375"/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Asking youth their opinions but not taking these opinions seriously </a:t>
            </a:r>
          </a:p>
          <a:p>
            <a:pPr marL="798513" lvl="1" indent="-333375"/>
            <a:r>
              <a:rPr lang="en-GB" sz="22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Assigning tasks to youth that adults do not want to do, like filing or cleaning</a:t>
            </a:r>
            <a:endParaRPr lang="en-US" sz="22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GB" dirty="0">
                <a:latin typeface="Calibri heading"/>
                <a:ea typeface="ＭＳ Ｐゴシック" charset="0"/>
                <a:cs typeface="ＭＳ Ｐゴシック" charset="0"/>
              </a:rPr>
              <a:t>Ensure Expectations are Appropriate</a:t>
            </a:r>
            <a:r>
              <a:rPr lang="en-US" dirty="0">
                <a:latin typeface="Calibri heading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 heading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09383"/>
          </a:xfrm>
        </p:spPr>
        <p:txBody>
          <a:bodyPr numCol="1" spcCol="274320"/>
          <a:lstStyle/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Keep expectations and assigned responsibilities and tasks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realistic (e.g. an APE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should not be expected to provide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professional-level </a:t>
            </a:r>
            <a:r>
              <a:rPr lang="en-GB" dirty="0" err="1" smtClean="0">
                <a:latin typeface="Calibri" pitchFamily="34" charset="0"/>
                <a:ea typeface="ＭＳ Ｐゴシック" charset="0"/>
                <a:cs typeface="Calibri" pitchFamily="34" charset="0"/>
              </a:rPr>
              <a:t>counseling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)   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Provide follow-up training and ongoing mentoring and supervision. </a:t>
            </a:r>
          </a:p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Make boundaries very clear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to APE and CAB members, and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enforce them in a transparent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way. Make sure that the program has explicit rules and that APE are supervised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and supported to adhere to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them.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Based on your experiences, what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are the key steps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to implementing an Adolescent Peer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Educator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program?</a:t>
            </a:r>
            <a:endParaRPr lang="en-GB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91" y="2884804"/>
            <a:ext cx="4339138" cy="326199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498475" y="119068"/>
            <a:ext cx="8264525" cy="1481132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10 Key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Steps to Implementing a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Facility-based Adolescent Peer Educator Program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636488"/>
            <a:ext cx="8229600" cy="4144963"/>
          </a:xfrm>
        </p:spPr>
        <p:txBody>
          <a:bodyPr/>
          <a:lstStyle/>
          <a:p>
            <a:pPr marL="457200" indent="-457200">
              <a:buFont typeface="Wingdings" charset="0"/>
              <a:buAutoNum type="arabicPeriod"/>
            </a:pP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Conduct a participatory situational analysis and needs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assessment.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457200" indent="-457200">
              <a:buFont typeface="Wingdings" charset="0"/>
              <a:buAutoNum type="arabicPeriod"/>
            </a:pP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Engage stakeholders in participatory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program design.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457200" indent="-457200">
              <a:buFont typeface="Wingdings" charset="0"/>
              <a:buAutoNum type="arabicPeriod"/>
            </a:pP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Define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program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indicators, set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targets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, and develop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tools. 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457200" indent="-457200">
              <a:buFont typeface="Wingdings" charset="0"/>
              <a:buAutoNum type="arabicPeriod"/>
            </a:pP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Develop a detailed budget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and                                                      </a:t>
            </a:r>
            <a:r>
              <a:rPr lang="en-GB" dirty="0" err="1" smtClean="0">
                <a:latin typeface="Calibri" pitchFamily="34" charset="0"/>
                <a:ea typeface="ＭＳ Ｐゴシック" charset="0"/>
                <a:cs typeface="Calibri" pitchFamily="34" charset="0"/>
              </a:rPr>
              <a:t>workplan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.</a:t>
            </a:r>
          </a:p>
          <a:p>
            <a:pPr marL="457200" indent="-457200">
              <a:buFont typeface="Wingdings" charset="0"/>
              <a:buAutoNum type="arabicPeriod"/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Recruit Adolescent Peer Educators,                                                                   based on selection criteria.</a:t>
            </a:r>
          </a:p>
          <a:p>
            <a:pPr marL="457200" indent="-457200">
              <a:buFont typeface="Wingdings" charset="0"/>
              <a:buAutoNum type="arabicPeriod"/>
            </a:pPr>
            <a:endParaRPr lang="en-GB" b="1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>
                <a:cs typeface="Calibri" pitchFamily="34" charset="0"/>
              </a:rPr>
              <a:pPr/>
              <a:t>36</a:t>
            </a:fld>
            <a:endParaRPr lang="en-US"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68" y="3748312"/>
            <a:ext cx="3525838" cy="2667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7250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white">
          <a:xfrm>
            <a:off x="498475" y="119068"/>
            <a:ext cx="8264525" cy="14811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/>
                <a:ea typeface="+mj-ea"/>
                <a:cs typeface="Calibri (Headings)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en-GB" smtClean="0">
                <a:latin typeface="Calibri" pitchFamily="34" charset="0"/>
                <a:ea typeface="ＭＳ Ｐゴシック" charset="0"/>
                <a:cs typeface="Calibri" pitchFamily="34" charset="0"/>
              </a:rPr>
              <a:t>10 Key Steps to Implementing a Facility-based APE Program </a:t>
            </a:r>
            <a:r>
              <a:rPr lang="en-GB" sz="1800" smtClean="0">
                <a:latin typeface="Calibri" pitchFamily="34" charset="0"/>
                <a:ea typeface="ＭＳ Ｐゴシック" charset="0"/>
                <a:cs typeface="Calibri" pitchFamily="34" charset="0"/>
              </a:rPr>
              <a:t>(Continued)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607460"/>
            <a:ext cx="8229600" cy="4144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ea typeface="Garamond" charset="0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GB" smtClean="0">
                <a:latin typeface="Calibri" pitchFamily="34" charset="0"/>
                <a:ea typeface="ＭＳ Ｐゴシック" charset="0"/>
                <a:cs typeface="Calibri" pitchFamily="34" charset="0"/>
              </a:rPr>
              <a:t>Adapt or develop a training curriculum.</a:t>
            </a:r>
          </a:p>
          <a:p>
            <a:pPr marL="457200" indent="-457200">
              <a:buFont typeface="Wingdings" charset="0"/>
              <a:buAutoNum type="arabicPeriod" startAt="6"/>
            </a:pPr>
            <a:r>
              <a:rPr lang="en-GB" smtClean="0">
                <a:latin typeface="Calibri" pitchFamily="34" charset="0"/>
                <a:ea typeface="ＭＳ Ｐゴシック" charset="0"/>
                <a:cs typeface="Calibri" pitchFamily="34" charset="0"/>
              </a:rPr>
              <a:t>Train Adolescent Peer Educators.</a:t>
            </a:r>
          </a:p>
          <a:p>
            <a:pPr marL="457200" indent="-457200">
              <a:buFont typeface="Wingdings" charset="0"/>
              <a:buAutoNum type="arabicPeriod" startAt="6"/>
            </a:pPr>
            <a:r>
              <a:rPr lang="en-GB" smtClean="0">
                <a:latin typeface="Calibri" pitchFamily="34" charset="0"/>
                <a:ea typeface="ＭＳ Ｐゴシック" charset="0"/>
                <a:cs typeface="Calibri" pitchFamily="34" charset="0"/>
              </a:rPr>
              <a:t>Engage health facility teams to rollout peer education activities.</a:t>
            </a:r>
          </a:p>
          <a:p>
            <a:pPr marL="457200" indent="-457200">
              <a:buFont typeface="Wingdings" charset="0"/>
              <a:buAutoNum type="arabicPeriod" startAt="6"/>
            </a:pPr>
            <a:r>
              <a:rPr lang="en-GB" smtClean="0">
                <a:latin typeface="Calibri" pitchFamily="34" charset="0"/>
                <a:ea typeface="ＭＳ Ｐゴシック" charset="0"/>
                <a:cs typeface="Calibri" pitchFamily="34" charset="0"/>
              </a:rPr>
              <a:t>Provide ongoing support, supervision, and mentoring to Adolescent Peer Educators.</a:t>
            </a:r>
          </a:p>
          <a:p>
            <a:pPr marL="457200" indent="-457200">
              <a:buFont typeface="Wingdings" charset="0"/>
              <a:buAutoNum type="arabicPeriod" startAt="6"/>
            </a:pPr>
            <a:r>
              <a:rPr lang="en-GB" smtClean="0">
                <a:latin typeface="Calibri" pitchFamily="34" charset="0"/>
                <a:ea typeface="ＭＳ Ｐゴシック" charset="0"/>
                <a:cs typeface="Calibri" pitchFamily="34" charset="0"/>
              </a:rPr>
              <a:t> Continuously monitor, evaluate, and adjust the program.</a:t>
            </a:r>
            <a:endParaRPr lang="en-US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>
                <a:cs typeface="Calibri" pitchFamily="34" charset="0"/>
              </a:rPr>
              <a:pPr/>
              <a:t>37</a:t>
            </a:fld>
            <a:endParaRPr lang="en-US"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73746" y="5488191"/>
            <a:ext cx="8436429" cy="854551"/>
          </a:xfrm>
          <a:prstGeom prst="rect">
            <a:avLst/>
          </a:prstGeom>
          <a:solidFill>
            <a:srgbClr val="F0EBD6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7713" indent="-407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031875" indent="-4651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54125" indent="-3921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7163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ICAP developed a generic training curriculum for Adolescent Peer Educators that can be adapted to a variety of settings.</a:t>
            </a:r>
            <a:endParaRPr lang="en-GB" b="1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>
                <a:latin typeface="Calibri (Heading)"/>
                <a:cs typeface="Calibri" pitchFamily="34" charset="0"/>
              </a:rPr>
              <a:t>Discussion Questions</a:t>
            </a:r>
            <a:endParaRPr lang="en-US" dirty="0">
              <a:latin typeface="Calibri (Heading)"/>
              <a:cs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 marL="465138" indent="-465138"/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Based on your experience, what are the roles and responsibilities of Adolescent Peer Educators within the clinic setting?</a:t>
            </a:r>
          </a:p>
          <a:p>
            <a:pPr marL="465138" indent="-465138"/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should Adolescent Peer Educators NOT be asked to do? </a:t>
            </a:r>
          </a:p>
          <a:p>
            <a:pPr marL="465138" indent="-465138"/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should be the selection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         criteria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for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Adolescent                                                                               Peer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Educators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?</a:t>
            </a:r>
            <a:endParaRPr lang="en-GB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>
                <a:cs typeface="Calibri" pitchFamily="34" charset="0"/>
              </a:rPr>
              <a:pPr/>
              <a:t>38</a:t>
            </a:fld>
            <a:endParaRPr lang="en-US"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3719375"/>
            <a:ext cx="3305629" cy="270364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>
                <a:latin typeface="Calibri heading"/>
                <a:ea typeface="ＭＳ Ｐゴシック" charset="0"/>
                <a:cs typeface="ＭＳ Ｐゴシック" charset="0"/>
              </a:rPr>
              <a:t>Sample Selection Criteria for APEs</a:t>
            </a:r>
            <a:endParaRPr lang="en-US" dirty="0">
              <a:latin typeface="Calibri heading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533400" y="1629228"/>
            <a:ext cx="8229600" cy="4297363"/>
          </a:xfrm>
        </p:spPr>
        <p:txBody>
          <a:bodyPr numCol="2" spcCol="91440"/>
          <a:lstStyle/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Older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adolescent </a:t>
            </a:r>
            <a:endParaRPr lang="en-GB" sz="21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Living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positively with HIV</a:t>
            </a:r>
            <a:endParaRPr lang="en-GB" sz="21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Adhering to care and medications</a:t>
            </a: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Open-minded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and non-judgemental attitude</a:t>
            </a:r>
            <a:endParaRPr lang="en-GB" sz="21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Has basic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literacy and numeracy skills</a:t>
            </a:r>
            <a:endParaRPr lang="en-GB" sz="21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Has good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interpersonal and oral communication skills</a:t>
            </a:r>
            <a:endParaRPr lang="en-GB" sz="2100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Committed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to working with other </a:t>
            </a: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ALHIV</a:t>
            </a: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Self-confident </a:t>
            </a: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Self-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disciplined and</a:t>
            </a: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 able to work both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independently </a:t>
            </a: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and as part of a team </a:t>
            </a: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Available/has time</a:t>
            </a: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Represents the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age, ethnicity, socio-economic status, gender, language </a:t>
            </a: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preferences, </a:t>
            </a:r>
            <a:r>
              <a:rPr lang="en-GB" sz="2100" dirty="0">
                <a:latin typeface="Calibri" pitchFamily="34" charset="0"/>
                <a:ea typeface="ＭＳ Ｐゴシック" charset="0"/>
                <a:cs typeface="Calibri" pitchFamily="34" charset="0"/>
              </a:rPr>
              <a:t>and other characteristics of adolescent clients</a:t>
            </a:r>
          </a:p>
          <a:p>
            <a:pPr eaLnBrk="0" hangingPunct="0">
              <a:spcBef>
                <a:spcPct val="0"/>
              </a:spcBef>
              <a:spcAft>
                <a:spcPts val="400"/>
              </a:spcAft>
            </a:pPr>
            <a:r>
              <a:rPr lang="en-GB" sz="21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Others…</a:t>
            </a:r>
            <a:endParaRPr lang="en-US" sz="2100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368" y="5992138"/>
            <a:ext cx="864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See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Appendix 12B: Template for Adolescent Peer Educator Job Description.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Session 12.1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3600" b="1" dirty="0">
                <a:solidFill>
                  <a:srgbClr val="0B5395"/>
                </a:solidFill>
                <a:latin typeface="Calibri" pitchFamily="34" charset="0"/>
                <a:cs typeface="Calibri" pitchFamily="34" charset="0"/>
              </a:rPr>
              <a:t>The Importance of Facility-Community Linkages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If you already have an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Adolescent Peer Education program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 your facility, how could it be improved?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If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you do not,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do you think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it would be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feasible to start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one at your facility?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would be the next steps? 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do/will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the Adolescent                                                              Peer Educators do? What                                                                    would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you NOT expect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               them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to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do?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How will they be selected?                                                                       Trained? Supervised? </a:t>
            </a:r>
            <a:endParaRPr lang="en-GB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14" y="3455988"/>
            <a:ext cx="4015786" cy="29670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498475" y="3717034"/>
            <a:ext cx="8264525" cy="2611193"/>
          </a:xfrm>
          <a:prstGeom prst="rect">
            <a:avLst/>
          </a:prstGeom>
          <a:solidFill>
            <a:srgbClr val="F0EBD6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83763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7713" indent="-407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D0D0D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031875" indent="-4651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B5395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54125" indent="-3921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7163" indent="-2825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AAF2"/>
              </a:buClr>
              <a:buSzPct val="90000"/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Peer education can be a powerful approach to improving the youth-friendliness and quality of adolescent HIV care and treatment services.</a:t>
            </a:r>
          </a:p>
          <a:p>
            <a:pPr marL="342900" indent="-342900"/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Careful planning, clear objectives, regular supervision, and good communication are essential for successful implementation of an Adolescent Peer Education program.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5" y="1484085"/>
            <a:ext cx="2594471" cy="205877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26142" y="1593850"/>
            <a:ext cx="7964715" cy="4373563"/>
          </a:xfrm>
        </p:spPr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spcBef>
                <a:spcPts val="3600"/>
              </a:spcBef>
              <a:buNone/>
            </a:pPr>
            <a:r>
              <a:rPr lang="en-US" sz="4800" b="1" dirty="0" smtClean="0"/>
              <a:t>Questions or comments on this session?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Module 12: Key Points</a:t>
            </a:r>
            <a:endParaRPr lang="en-US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Linkages to community resources and support are important to help ALHIV and their caregivers get the services and support they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need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across the continuum of HIV care. </a:t>
            </a:r>
          </a:p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There are many ways to strengthen facility-community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linkages.</a:t>
            </a:r>
          </a:p>
          <a:p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Health workers should stay up-to-date on which services are available for ALHIV and their caregivers/families and should maintain a directory of these services to facilitate the making of referrals. </a:t>
            </a:r>
            <a:endParaRPr lang="en-ZA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Module 12: Key Points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09058"/>
            <a:ext cx="8229600" cy="4819388"/>
          </a:xfrm>
        </p:spPr>
        <p:txBody>
          <a:bodyPr numCol="1" spcCol="0"/>
          <a:lstStyle/>
          <a:p>
            <a:pPr>
              <a:lnSpc>
                <a:spcPct val="90000"/>
              </a:lnSpc>
            </a:pPr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PLHIV </a:t>
            </a:r>
            <a:r>
              <a:rPr lang="en-GB" kern="1200" spc="-20" dirty="0">
                <a:latin typeface="Calibri" pitchFamily="34" charset="0"/>
                <a:ea typeface="ＭＳ Ｐゴシック" charset="0"/>
                <a:cs typeface="Calibri" pitchFamily="34" charset="0"/>
              </a:rPr>
              <a:t>participation in all aspects of HIV </a:t>
            </a:r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programs </a:t>
            </a:r>
            <a:r>
              <a:rPr lang="en-GB" kern="1200" spc="-20" dirty="0">
                <a:latin typeface="Calibri" pitchFamily="34" charset="0"/>
                <a:ea typeface="ＭＳ Ｐゴシック" charset="0"/>
                <a:cs typeface="Calibri" pitchFamily="34" charset="0"/>
              </a:rPr>
              <a:t>is critical to ensure that </a:t>
            </a:r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programs meet </a:t>
            </a:r>
            <a:r>
              <a:rPr lang="en-GB" kern="1200" spc="-20" dirty="0">
                <a:latin typeface="Calibri" pitchFamily="34" charset="0"/>
                <a:ea typeface="ＭＳ Ｐゴシック" charset="0"/>
                <a:cs typeface="Calibri" pitchFamily="34" charset="0"/>
              </a:rPr>
              <a:t>client needs.</a:t>
            </a:r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Two </a:t>
            </a:r>
            <a:r>
              <a:rPr lang="en-GB" kern="1200" spc="-20" dirty="0">
                <a:latin typeface="Calibri" pitchFamily="34" charset="0"/>
                <a:ea typeface="ＭＳ Ｐゴシック" charset="0"/>
                <a:cs typeface="Calibri" pitchFamily="34" charset="0"/>
              </a:rPr>
              <a:t>important ways to include adolescents are </a:t>
            </a:r>
            <a:r>
              <a:rPr lang="en-GB" kern="1200" spc="-2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through Adolescent Peer Education programs and through CABs.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Adolescent Peer Educators can give meaningful feedback to health care programs, offering insights into the best ways to retain young people in care and support their adherence to treatment.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Peer education can be a powerful approach to improving the youth-friendliness and quality of services. However, such programs require careful planning, clear objectives, regular supervision, and good communication.</a:t>
            </a:r>
            <a:endParaRPr lang="en-ZA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ZA" kern="1200" spc="-20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Session 12.1 Objectives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 numCol="1"/>
          <a:lstStyle/>
          <a:p>
            <a:pPr>
              <a:buNone/>
            </a:pPr>
            <a:r>
              <a:rPr lang="en-US" b="1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After completing this session, participants will be able to:</a:t>
            </a:r>
            <a:r>
              <a:rPr lang="en-US" dirty="0" smtClean="0">
                <a:solidFill>
                  <a:srgbClr val="0B5395"/>
                </a:solidFill>
                <a:ea typeface="ＭＳ Ｐゴシック"/>
                <a:cs typeface="ＭＳ Ｐゴシック"/>
              </a:rPr>
              <a:t> </a:t>
            </a:r>
            <a:endParaRPr lang="en-GB" dirty="0" smtClean="0">
              <a:solidFill>
                <a:srgbClr val="0B5395"/>
              </a:solidFill>
              <a:ea typeface="ＭＳ Ｐゴシック"/>
              <a:cs typeface="ＭＳ Ｐゴシック"/>
            </a:endParaRPr>
          </a:p>
          <a:p>
            <a:pPr marL="465138" indent="-465138" eaLnBrk="0" hangingPunct="0">
              <a:buFont typeface="Wingdings" pitchFamily="2" charset="2"/>
              <a:buChar char="n"/>
            </a:pPr>
            <a:r>
              <a:rPr lang="en-GB" dirty="0"/>
              <a:t>Discuss common challenges to creating strong facility-community linkages in support of ALHIV and their caregivers, and strategies to overcome these challenges</a:t>
            </a:r>
          </a:p>
          <a:p>
            <a:pPr marL="465138" indent="-465138" eaLnBrk="0" hangingPunct="0">
              <a:buFont typeface="Wingdings" pitchFamily="2" charset="2"/>
              <a:buChar char="n"/>
            </a:pPr>
            <a:r>
              <a:rPr lang="en-GB" dirty="0"/>
              <a:t>Describe community-based support services that ALHIV and their caregivers may need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are some of the challenges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to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having good facility-community linkages? </a:t>
            </a:r>
          </a:p>
          <a:p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What are some of the specific ways we can improve facility-community linkages for </a:t>
            </a:r>
            <a:r>
              <a:rPr lang="en-GB" i="1" dirty="0" smtClean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                                                         ALHIV and </a:t>
            </a:r>
            <a:r>
              <a:rPr lang="en-GB" i="1" dirty="0">
                <a:solidFill>
                  <a:srgbClr val="0B5395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their caregivers? </a:t>
            </a:r>
            <a:endParaRPr lang="en-ZA" i="1" dirty="0">
              <a:solidFill>
                <a:srgbClr val="0B5395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>
                <a:latin typeface="Calibri (Heading)"/>
              </a:rPr>
              <a:t>Discussion Questions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91" y="3429000"/>
            <a:ext cx="3852409" cy="2968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white">
          <a:xfrm>
            <a:off x="498475" y="484188"/>
            <a:ext cx="8264525" cy="1116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/>
                <a:ea typeface="+mj-ea"/>
                <a:cs typeface="Calibri (Headings)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 (Headings)" charset="0"/>
                <a:ea typeface="ＭＳ Ｐゴシック" pitchFamily="34" charset="-128"/>
                <a:cs typeface="Calibri (Headings)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en-US" smtClean="0"/>
              <a:t>Remember: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1879601"/>
            <a:ext cx="8264525" cy="4154983"/>
          </a:xfrm>
          <a:prstGeom prst="rect">
            <a:avLst/>
          </a:prstGeom>
          <a:solidFill>
            <a:srgbClr val="F0EB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>
              <a:spcBef>
                <a:spcPct val="50000"/>
              </a:spcBef>
              <a:buClr>
                <a:srgbClr val="083763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Linkages to community resources and support are important to help ALHIV and their caregivers get access to the services and support they need.</a:t>
            </a:r>
          </a:p>
          <a:p>
            <a:pPr marL="350838" indent="-350838">
              <a:spcBef>
                <a:spcPct val="50000"/>
              </a:spcBef>
              <a:buClr>
                <a:srgbClr val="083763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There are community-based services available for ALHIV in most places, but groups often do not know about each other or do not know how they can work together. </a:t>
            </a:r>
          </a:p>
          <a:p>
            <a:pPr marL="350838" indent="-350838">
              <a:spcBef>
                <a:spcPct val="50000"/>
              </a:spcBef>
              <a:buClr>
                <a:srgbClr val="083763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Without collaboration between health facilities and community-based organizations, health workers are handicapped in their ability to refer clients and their families to the community-based organizations that can assist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182038"/>
            <a:ext cx="8264525" cy="1494362"/>
          </a:xfrm>
        </p:spPr>
        <p:txBody>
          <a:bodyPr/>
          <a:lstStyle/>
          <a:p>
            <a:r>
              <a:rPr lang="en-US" dirty="0" smtClean="0">
                <a:latin typeface="Calibri heading"/>
                <a:ea typeface="ＭＳ Ｐゴシック" charset="0"/>
                <a:cs typeface="ＭＳ Ｐゴシック" charset="0"/>
              </a:rPr>
              <a:t>Challenges to Establishing Facility-Community Linkages</a:t>
            </a:r>
            <a:endParaRPr lang="en-US" dirty="0">
              <a:latin typeface="Calibri heading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44963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HCWs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may not be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aware of community-based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services or there may be no mechanism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to exchange information or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to formalize two-way referrals.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Community organizations/leaders may not be aware of adolescent HIV services at the health facility.</a:t>
            </a: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Teachers may not be familiar with HIV or the needs of ALHIV.</a:t>
            </a:r>
          </a:p>
          <a:p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Community organizations/leaders may not trust facility-based services or may prefer traditional medicine.</a:t>
            </a:r>
          </a:p>
          <a:p>
            <a:endParaRPr lang="en-GB" dirty="0" smtClean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498475" y="182038"/>
            <a:ext cx="8264525" cy="1494362"/>
          </a:xfrm>
        </p:spPr>
        <p:txBody>
          <a:bodyPr/>
          <a:lstStyle/>
          <a:p>
            <a:r>
              <a:rPr lang="en-US" dirty="0" smtClean="0">
                <a:latin typeface="Calibri heading"/>
                <a:ea typeface="ＭＳ Ｐゴシック" charset="0"/>
                <a:cs typeface="ＭＳ Ｐゴシック" charset="0"/>
              </a:rPr>
              <a:t>Challenges to Establishing Facility-Community Linkages </a:t>
            </a:r>
            <a:r>
              <a:rPr lang="en-US" sz="1800" dirty="0" smtClean="0">
                <a:latin typeface="Calibri heading"/>
                <a:ea typeface="ＭＳ Ｐゴシック" charset="0"/>
                <a:cs typeface="ＭＳ Ｐゴシック" charset="0"/>
              </a:rPr>
              <a:t>(Continued)</a:t>
            </a:r>
            <a:endParaRPr lang="en-US" sz="1800" dirty="0">
              <a:latin typeface="Calibri heading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89498" cy="4862302"/>
          </a:xfrm>
        </p:spPr>
        <p:txBody>
          <a:bodyPr numCol="1"/>
          <a:lstStyle/>
          <a:p>
            <a:pPr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There may not be any community services specifically for ALHIV.</a:t>
            </a:r>
          </a:p>
          <a:p>
            <a:pPr>
              <a:spcBef>
                <a:spcPts val="1000"/>
              </a:spcBef>
            </a:pP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 health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facility may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get a reputation </a:t>
            </a:r>
            <a:r>
              <a:rPr lang="en-GB" dirty="0">
                <a:latin typeface="Calibri" pitchFamily="34" charset="0"/>
                <a:ea typeface="ＭＳ Ｐゴシック" charset="0"/>
                <a:cs typeface="Calibri" pitchFamily="34" charset="0"/>
              </a:rPr>
              <a:t>for treating adolescents </a:t>
            </a:r>
            <a:r>
              <a:rPr lang="en-GB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poorly.</a:t>
            </a:r>
            <a:endParaRPr lang="en-GB" dirty="0"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>
              <a:spcBef>
                <a:spcPts val="1000"/>
              </a:spcBef>
            </a:pPr>
            <a:r>
              <a:rPr lang="en-GB" dirty="0">
                <a:latin typeface="Calibri" pitchFamily="34" charset="0"/>
                <a:cs typeface="Calibri" pitchFamily="34" charset="0"/>
              </a:rPr>
              <a:t>Service delivery may be fragmented, uncoordinated, and/or not youth-friendly.</a:t>
            </a:r>
          </a:p>
          <a:p>
            <a:pPr>
              <a:spcBef>
                <a:spcPts val="1000"/>
              </a:spcBef>
            </a:pPr>
            <a:r>
              <a:rPr lang="en-GB" dirty="0">
                <a:latin typeface="Calibri" pitchFamily="34" charset="0"/>
                <a:cs typeface="Calibri" pitchFamily="34" charset="0"/>
              </a:rPr>
              <a:t>There may be high transportation costs between the community and the health facility.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23025"/>
            <a:ext cx="554038" cy="365125"/>
          </a:xfrm>
        </p:spPr>
        <p:txBody>
          <a:bodyPr/>
          <a:lstStyle/>
          <a:p>
            <a:fld id="{2AA6BE04-1A97-7346-8DF1-95DFBAB449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2_Advantage">
      <a:majorFont>
        <a:latin typeface="Rockwell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Advantage 1">
        <a:dk1>
          <a:srgbClr val="000000"/>
        </a:dk1>
        <a:lt1>
          <a:srgbClr val="FFFFFF"/>
        </a:lt1>
        <a:dk2>
          <a:srgbClr val="59564B"/>
        </a:dk2>
        <a:lt2>
          <a:srgbClr val="DFDAC7"/>
        </a:lt2>
        <a:accent1>
          <a:srgbClr val="990000"/>
        </a:accent1>
        <a:accent2>
          <a:srgbClr val="EFAB1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D99B13"/>
        </a:accent6>
        <a:hlink>
          <a:srgbClr val="EF8E1C"/>
        </a:hlink>
        <a:folHlink>
          <a:srgbClr val="FEC6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14416</TotalTime>
  <Words>2529</Words>
  <Application>Microsoft Macintosh PowerPoint</Application>
  <PresentationFormat>On-screen Show (4:3)</PresentationFormat>
  <Paragraphs>294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Theme3</vt:lpstr>
      <vt:lpstr>Adolescent HIV Care and Treatment</vt:lpstr>
      <vt:lpstr>Module 12 Learning Objectives</vt:lpstr>
      <vt:lpstr>Module 12 Learning Objectives (Continued)</vt:lpstr>
      <vt:lpstr>Session 12.1</vt:lpstr>
      <vt:lpstr>Session 12.1 Objectives</vt:lpstr>
      <vt:lpstr>Discussion Questions</vt:lpstr>
      <vt:lpstr>PowerPoint Presentation</vt:lpstr>
      <vt:lpstr>Challenges to Establishing Facility-Community Linkages</vt:lpstr>
      <vt:lpstr>Challenges to Establishing Facility-Community Linkages (Continued)</vt:lpstr>
      <vt:lpstr>PowerPoint Presentation</vt:lpstr>
      <vt:lpstr>PowerPoint Presentation</vt:lpstr>
      <vt:lpstr>PowerPoint Presentation</vt:lpstr>
      <vt:lpstr>Discussion Questions</vt:lpstr>
      <vt:lpstr>Remember the Continuum of Care </vt:lpstr>
      <vt:lpstr>PowerPoint Presentation</vt:lpstr>
      <vt:lpstr>Session 12.2</vt:lpstr>
      <vt:lpstr>Session 12.2: Objective</vt:lpstr>
      <vt:lpstr>Discussion Questions</vt:lpstr>
      <vt:lpstr>Creating a Community Resource Directory </vt:lpstr>
      <vt:lpstr>Exercise 1</vt:lpstr>
      <vt:lpstr>Exercise 1: Small Group Work</vt:lpstr>
      <vt:lpstr>Exercise 1: Large Group Discussion</vt:lpstr>
      <vt:lpstr>Exercise 1: Debriefing</vt:lpstr>
      <vt:lpstr>PowerPoint Presentation</vt:lpstr>
      <vt:lpstr>Session 12.3</vt:lpstr>
      <vt:lpstr>Session 12.3 Objectives</vt:lpstr>
      <vt:lpstr>Discussion Questions</vt:lpstr>
      <vt:lpstr>Adolescent Involvement </vt:lpstr>
      <vt:lpstr>Adolescent Peer Educators </vt:lpstr>
      <vt:lpstr>Discussion Questions</vt:lpstr>
      <vt:lpstr>Client/Consumer/Community Advisory Boards (CABs)</vt:lpstr>
      <vt:lpstr>Discussion Questions</vt:lpstr>
      <vt:lpstr>PowerPoint Presentation</vt:lpstr>
      <vt:lpstr>Ensure Expectations are Appropriate </vt:lpstr>
      <vt:lpstr>Brainstorming</vt:lpstr>
      <vt:lpstr>10 Key Steps to Implementing a Facility-based Adolescent Peer Educator Program </vt:lpstr>
      <vt:lpstr>PowerPoint Presentation</vt:lpstr>
      <vt:lpstr>Discussion Questions</vt:lpstr>
      <vt:lpstr>Sample Selection Criteria for APEs</vt:lpstr>
      <vt:lpstr>Discussion Questions</vt:lpstr>
      <vt:lpstr>Remember:</vt:lpstr>
      <vt:lpstr>PowerPoint Presentation</vt:lpstr>
      <vt:lpstr>Module 12: Key Points</vt:lpstr>
      <vt:lpstr>Module 12: Key Points (Continued)</vt:lpstr>
    </vt:vector>
  </TitlesOfParts>
  <Company>UMDNJ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HIV Care and Treatment</dc:title>
  <dc:creator>Beth Hurley</dc:creator>
  <cp:lastModifiedBy>Guest ICAP</cp:lastModifiedBy>
  <cp:revision>228</cp:revision>
  <cp:lastPrinted>2012-06-08T20:05:45Z</cp:lastPrinted>
  <dcterms:created xsi:type="dcterms:W3CDTF">2012-02-13T16:18:02Z</dcterms:created>
  <dcterms:modified xsi:type="dcterms:W3CDTF">2013-04-11T17:03:32Z</dcterms:modified>
</cp:coreProperties>
</file>