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0"/>
  </p:notesMasterIdLst>
  <p:handoutMasterIdLst>
    <p:handoutMasterId r:id="rId61"/>
  </p:handoutMasterIdLst>
  <p:sldIdLst>
    <p:sldId id="256" r:id="rId2"/>
    <p:sldId id="257" r:id="rId3"/>
    <p:sldId id="258" r:id="rId4"/>
    <p:sldId id="259" r:id="rId5"/>
    <p:sldId id="286" r:id="rId6"/>
    <p:sldId id="287" r:id="rId7"/>
    <p:sldId id="390" r:id="rId8"/>
    <p:sldId id="288" r:id="rId9"/>
    <p:sldId id="391" r:id="rId10"/>
    <p:sldId id="392" r:id="rId11"/>
    <p:sldId id="393" r:id="rId12"/>
    <p:sldId id="394" r:id="rId13"/>
    <p:sldId id="395" r:id="rId14"/>
    <p:sldId id="397" r:id="rId15"/>
    <p:sldId id="429" r:id="rId16"/>
    <p:sldId id="396" r:id="rId17"/>
    <p:sldId id="398" r:id="rId18"/>
    <p:sldId id="399" r:id="rId19"/>
    <p:sldId id="400" r:id="rId20"/>
    <p:sldId id="402" r:id="rId21"/>
    <p:sldId id="401" r:id="rId22"/>
    <p:sldId id="403" r:id="rId23"/>
    <p:sldId id="404" r:id="rId24"/>
    <p:sldId id="405" r:id="rId25"/>
    <p:sldId id="406" r:id="rId26"/>
    <p:sldId id="407" r:id="rId27"/>
    <p:sldId id="408" r:id="rId28"/>
    <p:sldId id="430" r:id="rId29"/>
    <p:sldId id="409" r:id="rId30"/>
    <p:sldId id="410" r:id="rId31"/>
    <p:sldId id="431" r:id="rId32"/>
    <p:sldId id="411" r:id="rId33"/>
    <p:sldId id="412" r:id="rId34"/>
    <p:sldId id="359" r:id="rId35"/>
    <p:sldId id="413" r:id="rId36"/>
    <p:sldId id="414" r:id="rId37"/>
    <p:sldId id="415" r:id="rId38"/>
    <p:sldId id="416" r:id="rId39"/>
    <p:sldId id="417" r:id="rId40"/>
    <p:sldId id="264" r:id="rId41"/>
    <p:sldId id="265" r:id="rId42"/>
    <p:sldId id="335" r:id="rId43"/>
    <p:sldId id="266" r:id="rId44"/>
    <p:sldId id="418" r:id="rId45"/>
    <p:sldId id="422" r:id="rId46"/>
    <p:sldId id="419" r:id="rId47"/>
    <p:sldId id="420" r:id="rId48"/>
    <p:sldId id="421" r:id="rId49"/>
    <p:sldId id="423" r:id="rId50"/>
    <p:sldId id="424" r:id="rId51"/>
    <p:sldId id="428" r:id="rId52"/>
    <p:sldId id="425" r:id="rId53"/>
    <p:sldId id="426" r:id="rId54"/>
    <p:sldId id="427" r:id="rId55"/>
    <p:sldId id="356" r:id="rId56"/>
    <p:sldId id="329" r:id="rId57"/>
    <p:sldId id="330" r:id="rId58"/>
    <p:sldId id="331" r:id="rId59"/>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Schoeneborn" initials="" lastIdx="6" clrIdx="0"/>
  <p:cmAuthor id="1" name="Tayla Colton" initials="" lastIdx="10" clrIdx="1"/>
  <p:cmAuthor id="2" name="Tayla Colton" initials="TC" lastIdx="32" clrIdx="2"/>
  <p:cmAuthor id="3" name="Columbia University" initials="CU" lastIdx="4"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BD6"/>
    <a:srgbClr val="0B5395"/>
    <a:srgbClr val="97C1FF"/>
    <a:srgbClr val="173157"/>
    <a:srgbClr val="85C2FF"/>
    <a:srgbClr val="65B2FF"/>
    <a:srgbClr val="ADCA80"/>
    <a:srgbClr val="F0ECD7"/>
    <a:srgbClr val="FFE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886" autoAdjust="0"/>
    <p:restoredTop sz="94664" autoAdjust="0"/>
  </p:normalViewPr>
  <p:slideViewPr>
    <p:cSldViewPr snapToGrid="0" snapToObjects="1">
      <p:cViewPr>
        <p:scale>
          <a:sx n="66" d="100"/>
          <a:sy n="66" d="100"/>
        </p:scale>
        <p:origin x="-2384" y="-19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740"/>
    </p:cViewPr>
  </p:sorterViewPr>
  <p:notesViewPr>
    <p:cSldViewPr snapToGrid="0" snapToObjects="1">
      <p:cViewPr varScale="1">
        <p:scale>
          <a:sx n="80" d="100"/>
          <a:sy n="80" d="100"/>
        </p:scale>
        <p:origin x="-190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64" Type="http://schemas.openxmlformats.org/officeDocument/2006/relationships/presProps" Target="presProps.xml"/><Relationship Id="rId60" Type="http://schemas.openxmlformats.org/officeDocument/2006/relationships/notesMaster" Target="notesMasters/notesMaster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commentAuthors" Target="commentAuthor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printerSettings" Target="printerSettings/printerSettings1.bin"/><Relationship Id="rId66" Type="http://schemas.openxmlformats.org/officeDocument/2006/relationships/theme" Target="theme/theme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viewProps" Target="viewProps.xml"/><Relationship Id="rId67" Type="http://schemas.openxmlformats.org/officeDocument/2006/relationships/tableStyles" Target="tableStyle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handoutMaster" Target="handoutMasters/handoutMaster1.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endParaRPr lang="en-US" dirty="0"/>
          </a:p>
        </p:txBody>
      </p:sp>
      <p:sp>
        <p:nvSpPr>
          <p:cNvPr id="4" name="Footer Placeholder 3"/>
          <p:cNvSpPr>
            <a:spLocks noGrp="1"/>
          </p:cNvSpPr>
          <p:nvPr>
            <p:ph type="ftr" sz="quarter" idx="2"/>
          </p:nvPr>
        </p:nvSpPr>
        <p:spPr>
          <a:xfrm>
            <a:off x="469622" y="8823137"/>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r>
              <a:rPr lang="en-US" dirty="0" smtClean="0">
                <a:solidFill>
                  <a:schemeClr val="bg1">
                    <a:lumMod val="50000"/>
                  </a:schemeClr>
                </a:solidFill>
              </a:rPr>
              <a:t>MODULE 14</a:t>
            </a:r>
            <a:endParaRPr lang="en-US" dirty="0">
              <a:solidFill>
                <a:schemeClr val="bg1">
                  <a:lumMod val="50000"/>
                </a:schemeClr>
              </a:solidFill>
            </a:endParaRPr>
          </a:p>
        </p:txBody>
      </p:sp>
      <p:sp>
        <p:nvSpPr>
          <p:cNvPr id="5" name="Slide Number Placeholder 4"/>
          <p:cNvSpPr>
            <a:spLocks noGrp="1"/>
          </p:cNvSpPr>
          <p:nvPr>
            <p:ph type="sldNum" sz="quarter" idx="3"/>
          </p:nvPr>
        </p:nvSpPr>
        <p:spPr>
          <a:xfrm>
            <a:off x="3710090" y="8834991"/>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B3C45547-6ADF-4A39-A093-CECE5E00CE96}" type="slidenum">
              <a:rPr lang="en-US">
                <a:solidFill>
                  <a:schemeClr val="bg1">
                    <a:lumMod val="50000"/>
                  </a:schemeClr>
                </a:solidFill>
              </a:rPr>
              <a:pPr>
                <a:defRPr/>
              </a:pPr>
              <a:t>‹#›</a:t>
            </a:fld>
            <a:endParaRPr lang="en-US" dirty="0">
              <a:solidFill>
                <a:schemeClr val="bg1">
                  <a:lumMod val="50000"/>
                </a:schemeClr>
              </a:solidFill>
            </a:endParaRPr>
          </a:p>
        </p:txBody>
      </p:sp>
    </p:spTree>
    <p:extLst>
      <p:ext uri="{BB962C8B-B14F-4D97-AF65-F5344CB8AC3E}">
        <p14:creationId xmlns:p14="http://schemas.microsoft.com/office/powerpoint/2010/main" val="1322577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81BE14A3-69AD-45E5-BC85-EA5C776A5D8D}" type="datetimeFigureOut">
              <a:rPr lang="en-US"/>
              <a:pPr>
                <a:defRPr/>
              </a:pPr>
              <a:t>4/11/13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FDCB05CF-2F1A-46DD-B1F7-870D6ED2439E}" type="slidenum">
              <a:rPr lang="en-US"/>
              <a:pPr>
                <a:defRPr/>
              </a:pPr>
              <a:t>‹#›</a:t>
            </a:fld>
            <a:endParaRPr lang="en-US"/>
          </a:p>
        </p:txBody>
      </p:sp>
    </p:spTree>
    <p:extLst>
      <p:ext uri="{BB962C8B-B14F-4D97-AF65-F5344CB8AC3E}">
        <p14:creationId xmlns:p14="http://schemas.microsoft.com/office/powerpoint/2010/main" val="297368668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TextEdit="1"/>
          </p:cNvSpPr>
          <p:nvPr>
            <p:ph type="sldImg"/>
          </p:nvPr>
        </p:nvSpPr>
        <p:spPr bwMode="auto">
          <a:noFill/>
          <a:ln>
            <a:solidFill>
              <a:srgbClr val="000000"/>
            </a:solidFill>
            <a:miter lim="800000"/>
            <a:headEnd/>
            <a:tailEnd/>
          </a:ln>
        </p:spPr>
      </p:sp>
      <p:sp>
        <p:nvSpPr>
          <p:cNvPr id="144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TextEdit="1"/>
          </p:cNvSpPr>
          <p:nvPr>
            <p:ph type="sldImg"/>
          </p:nvPr>
        </p:nvSpPr>
        <p:spPr bwMode="auto">
          <a:noFill/>
          <a:ln>
            <a:solidFill>
              <a:srgbClr val="000000"/>
            </a:solidFill>
            <a:miter lim="800000"/>
            <a:headEnd/>
            <a:tailEnd/>
          </a:ln>
        </p:spPr>
      </p:sp>
      <p:sp>
        <p:nvSpPr>
          <p:cNvPr id="148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9"/>
          <p:cNvSpPr/>
          <p:nvPr/>
        </p:nvSpPr>
        <p:spPr bwMode="auto">
          <a:xfrm>
            <a:off x="3048000" y="2590800"/>
            <a:ext cx="5943600" cy="3581400"/>
          </a:xfrm>
          <a:prstGeom prst="ellipse">
            <a:avLst/>
          </a:prstGeom>
          <a:solidFill>
            <a:schemeClr val="bg1"/>
          </a:solidFill>
          <a:ln w="9525" cap="flat" cmpd="sng" algn="ctr">
            <a:noFill/>
            <a:prstDash val="solid"/>
            <a:round/>
            <a:headEnd type="none" w="med" len="med"/>
            <a:tailEnd type="none" w="med" len="med"/>
          </a:ln>
          <a:effectLst/>
        </p:spPr>
        <p:txBody>
          <a:bodyPr/>
          <a:lstStyle/>
          <a:p>
            <a:pPr defTabSz="914400" eaLnBrk="0" hangingPunct="0">
              <a:defRPr/>
            </a:pPr>
            <a:endParaRPr lang="en-US">
              <a:ea typeface="ＭＳ Ｐゴシック" pitchFamily="34" charset="-128"/>
            </a:endParaRPr>
          </a:p>
        </p:txBody>
      </p:sp>
      <p:pic>
        <p:nvPicPr>
          <p:cNvPr id="5" name="Picture 3" descr="ICAP_LOGO.png"/>
          <p:cNvPicPr>
            <a:picLocks noChangeAspect="1"/>
          </p:cNvPicPr>
          <p:nvPr userDrawn="1"/>
        </p:nvPicPr>
        <p:blipFill>
          <a:blip r:embed="rId2"/>
          <a:srcRect/>
          <a:stretch>
            <a:fillRect/>
          </a:stretch>
        </p:blipFill>
        <p:spPr bwMode="auto">
          <a:xfrm>
            <a:off x="685800" y="5681663"/>
            <a:ext cx="1495425" cy="673100"/>
          </a:xfrm>
          <a:prstGeom prst="rect">
            <a:avLst/>
          </a:prstGeom>
          <a:noFill/>
          <a:ln w="9525">
            <a:noFill/>
            <a:miter lim="800000"/>
            <a:headEnd/>
            <a:tailEnd/>
          </a:ln>
        </p:spPr>
      </p:pic>
      <p:sp>
        <p:nvSpPr>
          <p:cNvPr id="2" name="Title 1"/>
          <p:cNvSpPr>
            <a:spLocks noGrp="1"/>
          </p:cNvSpPr>
          <p:nvPr>
            <p:ph type="ctrTitle"/>
          </p:nvPr>
        </p:nvSpPr>
        <p:spPr>
          <a:xfrm>
            <a:off x="685800" y="348213"/>
            <a:ext cx="8077200" cy="829566"/>
          </a:xfrm>
        </p:spPr>
        <p:txBody>
          <a:bodyPr/>
          <a:lstStyle>
            <a:lvl1pPr>
              <a:defRPr sz="4000">
                <a:solidFill>
                  <a:schemeClr val="bg1"/>
                </a:solidFill>
                <a:effectLst>
                  <a:outerShdw blurRad="50800" dist="38100" dir="2700000">
                    <a:srgbClr val="000000">
                      <a:alpha val="43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1714500"/>
            <a:ext cx="4191000" cy="1752600"/>
          </a:xfrm>
        </p:spPr>
        <p:txBody>
          <a:bodyPr/>
          <a:lstStyle>
            <a:lvl1pPr marL="0" indent="0" algn="l">
              <a:buNone/>
              <a:defRPr sz="3000" b="1" cap="none">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A00F4CCE-3E4C-43F5-8DB0-740634899935}" type="datetime1">
              <a:rPr lang="en-US"/>
              <a:pPr>
                <a:defRPr/>
              </a:pPr>
              <a:t>4/11/13</a:t>
            </a:fld>
            <a:endParaRPr lang="en-US"/>
          </a:p>
        </p:txBody>
      </p:sp>
      <p:sp>
        <p:nvSpPr>
          <p:cNvPr id="8" name="Footer Placeholder 4"/>
          <p:cNvSpPr>
            <a:spLocks noGrp="1"/>
          </p:cNvSpPr>
          <p:nvPr>
            <p:ph type="ftr" sz="quarter" idx="11"/>
          </p:nvPr>
        </p:nvSpPr>
        <p:spPr>
          <a:xfrm>
            <a:off x="685800" y="6423025"/>
            <a:ext cx="56388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4C3F11-6826-4B3C-A62B-3E7C9B953D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920976-6C3C-4ED1-9184-B1BDF8DE3687}"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7F0619-9108-4A4C-B565-75768EC89F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2838" y="1447800"/>
            <a:ext cx="1897062" cy="4449763"/>
          </a:xfrm>
        </p:spPr>
        <p:txBody>
          <a:bodyPr vert="eaVert"/>
          <a:lstStyle>
            <a:lvl1pPr>
              <a:defRPr>
                <a:solidFill>
                  <a:srgbClr val="17315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8475" y="1524000"/>
            <a:ext cx="5541963"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F34BEC6-9BCC-45DF-B83B-9140218D8DD8}"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2D343D-6CA8-48C0-9C44-A9424DE800D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370205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7850" y="1752600"/>
            <a:ext cx="370205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7850" y="3900488"/>
            <a:ext cx="370205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CBBCB6F7-F227-4274-A9E6-2F9E13A33462}" type="datetime1">
              <a:rPr lang="en-US"/>
              <a:pPr>
                <a:defRPr/>
              </a:pPr>
              <a:t>4/11/13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39B1DED-93BC-435C-AC2E-D8E25066AE5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731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C0C071B-05B5-4C47-82E4-0A5649BE4A0D}"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FF79C-453F-4451-BE0B-9A6A4D359A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1EC0-48B7-4FE1-8647-275E5AA0017E}"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3900A3-7D02-4513-A577-C91AFE9A714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2E59EA-E961-4AE5-A179-CAA54374AD8C}" type="datetime1">
              <a:rPr lang="en-US"/>
              <a:pPr>
                <a:defRPr/>
              </a:pPr>
              <a:t>4/11/13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D7F21E-1D6A-433D-84D7-80048026B4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785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C016CF-158B-44A7-8FB5-60B85189B38F}"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196887-03F4-4EB3-B133-17319F7E1D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Coat_of_arms_of_Zambia.png"/>
          <p:cNvPicPr>
            <a:picLocks noChangeAspect="1"/>
          </p:cNvPicPr>
          <p:nvPr/>
        </p:nvPicPr>
        <p:blipFill>
          <a:blip r:embed="rId2"/>
          <a:srcRect/>
          <a:stretch>
            <a:fillRect/>
          </a:stretch>
        </p:blipFill>
        <p:spPr bwMode="auto">
          <a:xfrm>
            <a:off x="304800" y="5867400"/>
            <a:ext cx="657225" cy="7620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F42B894-CDB1-4BB1-92B9-50A96D525F92}" type="datetime1">
              <a:rPr lang="en-US"/>
              <a:pPr>
                <a:defRPr/>
              </a:pPr>
              <a:t>4/11/13</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836FC24B-C886-4CF3-9656-97442007BF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F82994-1ABC-4056-B24D-62477ECD548D}" type="datetime1">
              <a:rPr lang="en-US"/>
              <a:pPr>
                <a:defRPr/>
              </a:pPr>
              <a:t>4/11/13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37FDC4-40E1-4B73-99FB-20D62553D7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7F6487-A125-44EC-B4C3-4431870BA225}" type="datetime1">
              <a:rPr lang="en-US"/>
              <a:pPr>
                <a:defRPr/>
              </a:pPr>
              <a:t>4/11/13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553C05-E5AB-4509-BA10-C8272FC2D1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326AB9-F45F-4EE7-ACEA-CEAAFE8728A1}"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2EBE53-D152-4842-8BE7-72B0F2F178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315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327077-7843-4DD4-A89D-A7A9A1831CE6}" type="datetime1">
              <a:rPr lang="en-US"/>
              <a:pPr>
                <a:defRPr/>
              </a:pPr>
              <a:t>4/11/13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F95CFA-BB9A-40F5-AEAA-8D5B33AEB1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F0F7"/>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371600"/>
          </a:xfrm>
          <a:prstGeom prst="rect">
            <a:avLst/>
          </a:prstGeom>
          <a:solidFill>
            <a:srgbClr val="173157"/>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a:ea typeface="ＭＳ Ｐゴシック" pitchFamily="34" charset="-128"/>
            </a:endParaRPr>
          </a:p>
        </p:txBody>
      </p:sp>
      <p:sp>
        <p:nvSpPr>
          <p:cNvPr id="1027" name="Title Placeholder 1"/>
          <p:cNvSpPr>
            <a:spLocks noGrp="1"/>
          </p:cNvSpPr>
          <p:nvPr>
            <p:ph type="title"/>
          </p:nvPr>
        </p:nvSpPr>
        <p:spPr bwMode="auto">
          <a:xfrm>
            <a:off x="498475" y="484188"/>
            <a:ext cx="8264525"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533400" y="17526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3"/>
          <p:cNvSpPr>
            <a:spLocks noGrp="1"/>
          </p:cNvSpPr>
          <p:nvPr>
            <p:ph type="dt" sz="half" idx="2"/>
          </p:nvPr>
        </p:nvSpPr>
        <p:spPr>
          <a:xfrm>
            <a:off x="6794500" y="6423025"/>
            <a:ext cx="7493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100">
                <a:solidFill>
                  <a:srgbClr val="000000"/>
                </a:solidFill>
                <a:latin typeface="Garamond"/>
                <a:cs typeface="Garamond"/>
              </a:defRPr>
            </a:lvl1pPr>
          </a:lstStyle>
          <a:p>
            <a:pPr>
              <a:defRPr/>
            </a:pPr>
            <a:fld id="{870F6410-B351-49E2-AE40-222C092FA03C}" type="datetime1">
              <a:rPr lang="en-US"/>
              <a:pPr>
                <a:defRPr/>
              </a:pPr>
              <a:t>4/11/13</a:t>
            </a:fld>
            <a:endParaRPr lang="en-US"/>
          </a:p>
        </p:txBody>
      </p:sp>
      <p:sp>
        <p:nvSpPr>
          <p:cNvPr id="12" name="Footer Placeholder 4"/>
          <p:cNvSpPr>
            <a:spLocks noGrp="1"/>
          </p:cNvSpPr>
          <p:nvPr>
            <p:ph type="ftr" sz="quarter" idx="3"/>
          </p:nvPr>
        </p:nvSpPr>
        <p:spPr>
          <a:xfrm>
            <a:off x="1752600" y="6423025"/>
            <a:ext cx="45720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100">
                <a:solidFill>
                  <a:srgbClr val="000000"/>
                </a:solidFill>
                <a:latin typeface="Garamond"/>
                <a:cs typeface="Garamond"/>
              </a:defRPr>
            </a:lvl1pPr>
          </a:lstStyle>
          <a:p>
            <a:pPr>
              <a:defRPr/>
            </a:pPr>
            <a:endParaRPr lang="en-US"/>
          </a:p>
        </p:txBody>
      </p:sp>
      <p:sp>
        <p:nvSpPr>
          <p:cNvPr id="13" name="Slide Number Placeholder 5"/>
          <p:cNvSpPr>
            <a:spLocks noGrp="1"/>
          </p:cNvSpPr>
          <p:nvPr>
            <p:ph type="sldNum" sz="quarter" idx="4"/>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100">
                <a:latin typeface="Garamond"/>
                <a:cs typeface="Garamond"/>
              </a:defRPr>
            </a:lvl1pPr>
          </a:lstStyle>
          <a:p>
            <a:pPr>
              <a:defRPr/>
            </a:pPr>
            <a:fld id="{8D2522C9-241A-4304-B1BB-C878E05AF1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5"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b="1">
          <a:solidFill>
            <a:schemeClr val="bg1"/>
          </a:solidFill>
          <a:latin typeface="+mj-lt"/>
          <a:ea typeface="+mj-ea"/>
          <a:cs typeface="Calibri"/>
        </a:defRPr>
      </a:lvl1pPr>
      <a:lvl2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2pPr>
      <a:lvl3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3pPr>
      <a:lvl4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4pPr>
      <a:lvl5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p:titleStyle>
    <p:bodyStyle>
      <a:lvl1pPr marL="454025" indent="-454025"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mn-lt"/>
          <a:ea typeface="+mn-ea"/>
          <a:cs typeface="Calibri"/>
        </a:defRPr>
      </a:lvl1pPr>
      <a:lvl2pPr marL="747713" indent="-407988"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mn-lt"/>
          <a:ea typeface="+mn-ea"/>
          <a:cs typeface="Calibri"/>
        </a:defRPr>
      </a:lvl2pPr>
      <a:lvl3pPr marL="1031875" indent="-465138"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mn-lt"/>
          <a:ea typeface="+mn-ea"/>
          <a:cs typeface="Calibri"/>
        </a:defRPr>
      </a:lvl3pPr>
      <a:lvl4pPr marL="1254125" indent="-392113"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mn-lt"/>
          <a:ea typeface="+mn-ea"/>
          <a:cs typeface="Calibri"/>
        </a:defRPr>
      </a:lvl4pPr>
      <a:lvl5pPr marL="1427163" indent="-282575"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mn-lt"/>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577850" y="484188"/>
            <a:ext cx="8185150" cy="693737"/>
          </a:xfrm>
        </p:spPr>
        <p:txBody>
          <a:bodyPr/>
          <a:lstStyle/>
          <a:p>
            <a:pPr eaLnBrk="1" hangingPunct="1">
              <a:defRPr/>
            </a:pPr>
            <a:r>
              <a:rPr lang="en-US" sz="3600" dirty="0">
                <a:effectLst>
                  <a:outerShdw blurRad="50800" dist="38100" dir="2700000" algn="tl" rotWithShape="0">
                    <a:srgbClr val="000000">
                      <a:alpha val="43000"/>
                    </a:srgbClr>
                  </a:outerShdw>
                </a:effectLst>
                <a:latin typeface="Calibri heading"/>
                <a:ea typeface="ＭＳ Ｐゴシック" charset="0"/>
              </a:rPr>
              <a:t>Adolescent HIV Care and Treatment</a:t>
            </a:r>
            <a:endParaRPr lang="en-US" sz="3600" dirty="0">
              <a:latin typeface="Calibri heading"/>
            </a:endParaRPr>
          </a:p>
        </p:txBody>
      </p:sp>
      <p:sp>
        <p:nvSpPr>
          <p:cNvPr id="17410" name="Subtitle 2"/>
          <p:cNvSpPr>
            <a:spLocks noGrp="1"/>
          </p:cNvSpPr>
          <p:nvPr>
            <p:ph type="subTitle" idx="1"/>
          </p:nvPr>
        </p:nvSpPr>
        <p:spPr>
          <a:xfrm>
            <a:off x="685799" y="1722438"/>
            <a:ext cx="4974771" cy="2405062"/>
          </a:xfrm>
        </p:spPr>
        <p:txBody>
          <a:bodyPr/>
          <a:lstStyle/>
          <a:p>
            <a:pPr eaLnBrk="1" hangingPunct="1"/>
            <a:r>
              <a:rPr lang="en-US" sz="3600" dirty="0" smtClean="0">
                <a:solidFill>
                  <a:srgbClr val="0B5395"/>
                </a:solidFill>
                <a:latin typeface="Calibri" pitchFamily="34" charset="0"/>
                <a:ea typeface="ＭＳ Ｐゴシック"/>
                <a:cs typeface="ＭＳ Ｐゴシック"/>
              </a:rPr>
              <a:t>Module 14:</a:t>
            </a:r>
            <a:r>
              <a:rPr lang="en-US" sz="2800" dirty="0" smtClean="0">
                <a:solidFill>
                  <a:srgbClr val="0B5395"/>
                </a:solidFill>
                <a:latin typeface="Calibri" pitchFamily="34" charset="0"/>
                <a:ea typeface="ＭＳ Ｐゴシック"/>
                <a:cs typeface="ＭＳ Ｐゴシック"/>
              </a:rPr>
              <a:t> </a:t>
            </a:r>
          </a:p>
          <a:p>
            <a:pPr eaLnBrk="1" hangingPunct="1"/>
            <a:r>
              <a:rPr lang="en-US" sz="3400" dirty="0" smtClean="0">
                <a:latin typeface="Calibri" pitchFamily="34" charset="0"/>
                <a:ea typeface="ＭＳ Ｐゴシック"/>
                <a:cs typeface="ＭＳ Ｐゴシック"/>
              </a:rPr>
              <a:t>Monitoring, Evaluation, and Quality    Improvement</a:t>
            </a:r>
          </a:p>
        </p:txBody>
      </p:sp>
      <p:sp>
        <p:nvSpPr>
          <p:cNvPr id="1741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5DBE57D-E77F-4C52-A41A-8D47A0FA6DA6}" type="slidenum">
              <a:rPr lang="en-US" smtClean="0">
                <a:latin typeface="Garamond" pitchFamily="18" charset="0"/>
              </a:rPr>
              <a:pPr fontAlgn="base">
                <a:spcBef>
                  <a:spcPct val="0"/>
                </a:spcBef>
                <a:spcAft>
                  <a:spcPct val="0"/>
                </a:spcAft>
              </a:pPr>
              <a:t>1</a:t>
            </a:fld>
            <a:endParaRPr lang="en-US" smtClean="0">
              <a:latin typeface="Garamond"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339771" y="3215957"/>
            <a:ext cx="3585028" cy="25317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latin typeface="Calibri (Heading)"/>
              </a:rPr>
              <a:t>Discussion Questions</a:t>
            </a:r>
            <a:endParaRPr lang="en-US" dirty="0">
              <a:latin typeface="Calibri (Heading)"/>
            </a:endParaRPr>
          </a:p>
        </p:txBody>
      </p:sp>
      <p:sp>
        <p:nvSpPr>
          <p:cNvPr id="3" name="Content Placeholder 2"/>
          <p:cNvSpPr>
            <a:spLocks noGrp="1"/>
          </p:cNvSpPr>
          <p:nvPr>
            <p:ph idx="1"/>
          </p:nvPr>
        </p:nvSpPr>
        <p:spPr/>
        <p:txBody>
          <a:bodyPr/>
          <a:lstStyle/>
          <a:p>
            <a:pPr lvl="0"/>
            <a:r>
              <a:rPr lang="en-US" i="1" dirty="0" smtClean="0">
                <a:solidFill>
                  <a:srgbClr val="0B5395"/>
                </a:solidFill>
                <a:ea typeface="ＭＳ Ｐゴシック"/>
                <a:cs typeface="ＭＳ Ｐゴシック"/>
              </a:rPr>
              <a:t>What </a:t>
            </a:r>
            <a:r>
              <a:rPr lang="en-US" i="1" dirty="0">
                <a:solidFill>
                  <a:srgbClr val="0B5395"/>
                </a:solidFill>
                <a:ea typeface="ＭＳ Ｐゴシック"/>
                <a:cs typeface="ＭＳ Ｐゴシック"/>
              </a:rPr>
              <a:t>is the age breakdown of data at your facility (e.g. often, it is &lt;15 years and &gt;15 years for HIV care and treatment programs)? </a:t>
            </a:r>
          </a:p>
          <a:p>
            <a:pPr lvl="0"/>
            <a:r>
              <a:rPr lang="en-US" i="1" dirty="0">
                <a:solidFill>
                  <a:srgbClr val="0B5395"/>
                </a:solidFill>
                <a:ea typeface="ＭＳ Ｐゴシック"/>
                <a:cs typeface="ＭＳ Ｐゴシック"/>
              </a:rPr>
              <a:t>What does it mean to disaggregate data, specifically thinking about HIV services?</a:t>
            </a:r>
          </a:p>
          <a:p>
            <a:pPr lvl="0"/>
            <a:r>
              <a:rPr lang="en-US" i="1" dirty="0">
                <a:solidFill>
                  <a:srgbClr val="0B5395"/>
                </a:solidFill>
                <a:ea typeface="ＭＳ Ｐゴシック"/>
                <a:cs typeface="ＭＳ Ｐゴシック"/>
              </a:rPr>
              <a:t>How could further disaggregating our clinic data help us? What age groups would you use?</a:t>
            </a:r>
          </a:p>
          <a:p>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10</a:t>
            </a:fld>
            <a:endParaRPr lang="en-US"/>
          </a:p>
        </p:txBody>
      </p:sp>
    </p:spTree>
    <p:extLst>
      <p:ext uri="{BB962C8B-B14F-4D97-AF65-F5344CB8AC3E}">
        <p14:creationId xmlns:p14="http://schemas.microsoft.com/office/powerpoint/2010/main" val="18506816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latin typeface="Calibri (Heading)"/>
              </a:rPr>
              <a:t>Disaggregating Data</a:t>
            </a:r>
            <a:endParaRPr lang="en-US" dirty="0">
              <a:latin typeface="Calibri (Heading)"/>
            </a:endParaRPr>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11</a:t>
            </a:fld>
            <a:endParaRPr lang="en-US"/>
          </a:p>
        </p:txBody>
      </p:sp>
      <p:sp>
        <p:nvSpPr>
          <p:cNvPr id="6" name="Content Placeholder 2"/>
          <p:cNvSpPr>
            <a:spLocks noGrp="1"/>
          </p:cNvSpPr>
          <p:nvPr>
            <p:ph idx="1"/>
          </p:nvPr>
        </p:nvSpPr>
        <p:spPr>
          <a:xfrm>
            <a:off x="533400" y="1752600"/>
            <a:ext cx="8229600" cy="4144963"/>
          </a:xfrm>
        </p:spPr>
        <p:txBody>
          <a:bodyPr/>
          <a:lstStyle/>
          <a:p>
            <a:pPr marL="347663" indent="-347663">
              <a:buSzPct val="125000"/>
              <a:buFont typeface="Wingdings" pitchFamily="2" charset="2"/>
              <a:buChar char="§"/>
              <a:defRPr/>
            </a:pPr>
            <a:r>
              <a:rPr lang="en-US" sz="2300" dirty="0">
                <a:latin typeface="Calibri" pitchFamily="34" charset="0"/>
              </a:rPr>
              <a:t>Often, programs separate data into only 2 age groups: under 15 and over 15 years.</a:t>
            </a:r>
          </a:p>
          <a:p>
            <a:pPr marL="347663" indent="-347663">
              <a:buSzPct val="125000"/>
              <a:buFont typeface="Wingdings" pitchFamily="2" charset="2"/>
              <a:buChar char="§"/>
              <a:defRPr/>
            </a:pPr>
            <a:r>
              <a:rPr lang="en-US" sz="2300" dirty="0" smtClean="0">
                <a:latin typeface="Calibri" pitchFamily="34" charset="0"/>
              </a:rPr>
              <a:t>If </a:t>
            </a:r>
            <a:r>
              <a:rPr lang="en-US" sz="2300" dirty="0">
                <a:latin typeface="Calibri" pitchFamily="34" charset="0"/>
              </a:rPr>
              <a:t>possible, program data should be collected and analyzed using the following age groups: </a:t>
            </a:r>
          </a:p>
          <a:p>
            <a:pPr marL="804863" lvl="1" indent="-347663">
              <a:spcBef>
                <a:spcPts val="1000"/>
              </a:spcBef>
              <a:buClr>
                <a:srgbClr val="083763"/>
              </a:buClr>
              <a:defRPr/>
            </a:pPr>
            <a:r>
              <a:rPr lang="en-US" sz="2300" dirty="0">
                <a:latin typeface="Calibri" pitchFamily="34" charset="0"/>
              </a:rPr>
              <a:t>Ages </a:t>
            </a:r>
            <a:r>
              <a:rPr lang="en-US" sz="2300" b="1" dirty="0">
                <a:latin typeface="Calibri" pitchFamily="34" charset="0"/>
              </a:rPr>
              <a:t>10-15 </a:t>
            </a:r>
            <a:r>
              <a:rPr lang="en-US" sz="2300" dirty="0">
                <a:latin typeface="Calibri" pitchFamily="34" charset="0"/>
              </a:rPr>
              <a:t>(early adolescence)</a:t>
            </a:r>
          </a:p>
          <a:p>
            <a:pPr marL="804863" lvl="1" indent="-347663">
              <a:spcBef>
                <a:spcPts val="1000"/>
              </a:spcBef>
              <a:buClr>
                <a:srgbClr val="083763"/>
              </a:buClr>
              <a:defRPr/>
            </a:pPr>
            <a:r>
              <a:rPr lang="en-US" sz="2300" dirty="0">
                <a:latin typeface="Calibri" pitchFamily="34" charset="0"/>
              </a:rPr>
              <a:t>Ages </a:t>
            </a:r>
            <a:r>
              <a:rPr lang="en-US" sz="2300" b="1" dirty="0">
                <a:latin typeface="Calibri" pitchFamily="34" charset="0"/>
              </a:rPr>
              <a:t>16-19</a:t>
            </a:r>
            <a:r>
              <a:rPr lang="en-US" sz="2300" dirty="0">
                <a:latin typeface="Calibri" pitchFamily="34" charset="0"/>
              </a:rPr>
              <a:t> (late adolescence)</a:t>
            </a:r>
          </a:p>
          <a:p>
            <a:pPr marL="804863" lvl="1" indent="-347663">
              <a:spcBef>
                <a:spcPts val="1000"/>
              </a:spcBef>
              <a:buClr>
                <a:srgbClr val="083763"/>
              </a:buClr>
              <a:defRPr/>
            </a:pPr>
            <a:r>
              <a:rPr lang="en-US" sz="2300" dirty="0">
                <a:latin typeface="Calibri" pitchFamily="34" charset="0"/>
              </a:rPr>
              <a:t>Ages</a:t>
            </a:r>
            <a:r>
              <a:rPr lang="en-US" sz="2300" b="1" dirty="0">
                <a:latin typeface="Calibri" pitchFamily="34" charset="0"/>
              </a:rPr>
              <a:t> 20-25 </a:t>
            </a:r>
            <a:r>
              <a:rPr lang="en-US" sz="2300" dirty="0">
                <a:latin typeface="Calibri" pitchFamily="34" charset="0"/>
              </a:rPr>
              <a:t>(early adulthood)</a:t>
            </a:r>
          </a:p>
          <a:p>
            <a:pPr marL="347663" indent="-347663">
              <a:buSzPct val="125000"/>
              <a:buFont typeface="Wingdings" pitchFamily="2" charset="2"/>
              <a:buChar char="§"/>
              <a:defRPr/>
            </a:pPr>
            <a:r>
              <a:rPr lang="en-US" sz="2300" dirty="0">
                <a:latin typeface="Calibri" pitchFamily="34" charset="0"/>
              </a:rPr>
              <a:t>This gives us more detailed information and allows for more meaningful interpretation of program outcomes.</a:t>
            </a:r>
            <a:endParaRPr lang="en-ZA" sz="2300" dirty="0">
              <a:latin typeface="Calibri" pitchFamily="34" charset="0"/>
            </a:endParaRPr>
          </a:p>
          <a:p>
            <a:pPr marL="0" indent="0">
              <a:buNone/>
            </a:pPr>
            <a:endParaRPr lang="en-US" dirty="0"/>
          </a:p>
        </p:txBody>
      </p:sp>
    </p:spTree>
    <p:extLst>
      <p:ext uri="{BB962C8B-B14F-4D97-AF65-F5344CB8AC3E}">
        <p14:creationId xmlns:p14="http://schemas.microsoft.com/office/powerpoint/2010/main" val="28354515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i="1" dirty="0" smtClean="0">
                <a:solidFill>
                  <a:srgbClr val="0B5395"/>
                </a:solidFill>
                <a:ea typeface="ＭＳ Ｐゴシック"/>
                <a:cs typeface="ＭＳ Ｐゴシック"/>
              </a:rPr>
              <a:t>What </a:t>
            </a:r>
            <a:r>
              <a:rPr lang="en-US" i="1" dirty="0">
                <a:solidFill>
                  <a:srgbClr val="0B5395"/>
                </a:solidFill>
                <a:ea typeface="ＭＳ Ｐゴシック"/>
                <a:cs typeface="ＭＳ Ｐゴシック"/>
              </a:rPr>
              <a:t>are “indicators?” Can you give an example of an adolescent care and treatment indicator?</a:t>
            </a:r>
          </a:p>
          <a:p>
            <a:pPr lvl="0"/>
            <a:r>
              <a:rPr lang="en-US" i="1" dirty="0">
                <a:solidFill>
                  <a:srgbClr val="0B5395"/>
                </a:solidFill>
                <a:ea typeface="ＭＳ Ｐゴシック"/>
                <a:cs typeface="ＭＳ Ｐゴシック"/>
              </a:rPr>
              <a:t>What are “targets?” Can you give an example of an adolescent care and treatment target?</a:t>
            </a:r>
          </a:p>
          <a:p>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12</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Discussion Questions</a:t>
            </a:r>
            <a:endParaRPr lang="en-US" dirty="0">
              <a:latin typeface="Calibri (Heading)"/>
            </a:endParaRPr>
          </a:p>
        </p:txBody>
      </p:sp>
    </p:spTree>
    <p:extLst>
      <p:ext uri="{BB962C8B-B14F-4D97-AF65-F5344CB8AC3E}">
        <p14:creationId xmlns:p14="http://schemas.microsoft.com/office/powerpoint/2010/main" val="32155193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15769"/>
            <a:ext cx="8229600" cy="3183392"/>
          </a:xfrm>
        </p:spPr>
        <p:txBody>
          <a:bodyPr/>
          <a:lstStyle/>
          <a:p>
            <a:r>
              <a:rPr lang="en-US" dirty="0" smtClean="0"/>
              <a:t>Pediatric and adult HIV care and treatment indicators are established at the national level.</a:t>
            </a:r>
          </a:p>
          <a:p>
            <a:r>
              <a:rPr lang="en-US" sz="2300" dirty="0" smtClean="0"/>
              <a:t>Generally cover service delivery to PLHIV, quality of care, and management-related info</a:t>
            </a:r>
          </a:p>
          <a:p>
            <a:r>
              <a:rPr lang="en-US" dirty="0" smtClean="0"/>
              <a:t>Indicators can be calculated at the facility, district, or national level, depending on need and how these data will be used.</a:t>
            </a:r>
          </a:p>
          <a:p>
            <a:endParaRPr lang="en-US" dirty="0" smtClean="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13</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Indicators</a:t>
            </a:r>
            <a:endParaRPr lang="en-US" dirty="0">
              <a:latin typeface="Calibri (Heading)"/>
            </a:endParaRPr>
          </a:p>
        </p:txBody>
      </p:sp>
      <p:sp>
        <p:nvSpPr>
          <p:cNvPr id="6" name="Text Box 5"/>
          <p:cNvSpPr txBox="1">
            <a:spLocks noChangeArrowheads="1"/>
          </p:cNvSpPr>
          <p:nvPr/>
        </p:nvSpPr>
        <p:spPr bwMode="auto">
          <a:xfrm>
            <a:off x="594406" y="1742110"/>
            <a:ext cx="8037967" cy="830997"/>
          </a:xfrm>
          <a:prstGeom prst="rect">
            <a:avLst/>
          </a:prstGeom>
          <a:solidFill>
            <a:srgbClr val="F0EBD6"/>
          </a:solidFill>
          <a:ln w="9525">
            <a:solidFill>
              <a:schemeClr val="tx1"/>
            </a:solidFill>
            <a:miter lim="800000"/>
            <a:headEnd/>
            <a:tailEnd/>
          </a:ln>
        </p:spPr>
        <p:txBody>
          <a:bodyPr wrap="square">
            <a:spAutoFit/>
          </a:bodyPr>
          <a:lstStyle/>
          <a:p>
            <a:pPr marL="0" indent="0">
              <a:buNone/>
            </a:pPr>
            <a:r>
              <a:rPr lang="en-US" sz="2400" b="1" dirty="0">
                <a:latin typeface="+mj-lt"/>
              </a:rPr>
              <a:t>Indicators are summary measures used to help indicate the status of a program’s activities </a:t>
            </a:r>
            <a:r>
              <a:rPr lang="en-US" sz="2400" dirty="0">
                <a:latin typeface="+mj-lt"/>
              </a:rPr>
              <a:t>(see Table 14.1 for examples).</a:t>
            </a:r>
          </a:p>
        </p:txBody>
      </p:sp>
    </p:spTree>
    <p:extLst>
      <p:ext uri="{BB962C8B-B14F-4D97-AF65-F5344CB8AC3E}">
        <p14:creationId xmlns:p14="http://schemas.microsoft.com/office/powerpoint/2010/main" val="5028802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87284"/>
            <a:ext cx="8229600" cy="4268335"/>
          </a:xfrm>
        </p:spPr>
        <p:txBody>
          <a:bodyPr/>
          <a:lstStyle/>
          <a:p>
            <a:pPr>
              <a:spcBef>
                <a:spcPts val="1500"/>
              </a:spcBef>
            </a:pPr>
            <a:r>
              <a:rPr lang="en-US" dirty="0"/>
              <a:t>Some facilities have </a:t>
            </a:r>
            <a:r>
              <a:rPr lang="en-US" dirty="0" smtClean="0"/>
              <a:t>their own indicators, in </a:t>
            </a:r>
            <a:r>
              <a:rPr lang="en-US" dirty="0"/>
              <a:t>addition to those established </a:t>
            </a:r>
            <a:r>
              <a:rPr lang="en-US" dirty="0" smtClean="0"/>
              <a:t>nationally.</a:t>
            </a:r>
            <a:endParaRPr lang="en-US" dirty="0"/>
          </a:p>
          <a:p>
            <a:pPr marL="798513" lvl="1" indent="-333375">
              <a:spcBef>
                <a:spcPts val="1500"/>
              </a:spcBef>
            </a:pPr>
            <a:r>
              <a:rPr lang="en-US" sz="2300" dirty="0"/>
              <a:t>Can identify progress, problems, challenges, and solutions in service delivery at specific </a:t>
            </a:r>
            <a:r>
              <a:rPr lang="en-US" sz="2300" dirty="0" smtClean="0"/>
              <a:t>facilities (</a:t>
            </a:r>
            <a:r>
              <a:rPr lang="en-US" sz="2300" dirty="0" err="1" smtClean="0"/>
              <a:t>e.g.,the</a:t>
            </a:r>
            <a:r>
              <a:rPr lang="en-US" sz="2300" dirty="0" smtClean="0"/>
              <a:t> # of ALHIV who miss clinic appointments)</a:t>
            </a:r>
          </a:p>
          <a:p>
            <a:r>
              <a:rPr lang="en-US" dirty="0" smtClean="0"/>
              <a:t>Indicators </a:t>
            </a:r>
            <a:r>
              <a:rPr lang="en-US" dirty="0"/>
              <a:t>may need to be revised </a:t>
            </a:r>
            <a:r>
              <a:rPr lang="en-US" dirty="0" smtClean="0"/>
              <a:t>periodically.</a:t>
            </a:r>
            <a:endParaRPr lang="en-US" dirty="0"/>
          </a:p>
          <a:p>
            <a:r>
              <a:rPr lang="en-US" dirty="0"/>
              <a:t>Indicators reflect a certain </a:t>
            </a:r>
            <a:r>
              <a:rPr lang="en-US" dirty="0" smtClean="0"/>
              <a:t>timeframe (e.g., month, quarter).</a:t>
            </a:r>
            <a:endParaRPr lang="en-US" dirty="0"/>
          </a:p>
          <a:p>
            <a:r>
              <a:rPr lang="en-US" dirty="0" smtClean="0"/>
              <a:t>It is important to measure changes in indicators over time.</a:t>
            </a:r>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14</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Indicators </a:t>
            </a:r>
            <a:r>
              <a:rPr lang="en-US" sz="1800" dirty="0" smtClean="0">
                <a:latin typeface="Calibri (Heading)"/>
              </a:rPr>
              <a:t>(Continued)</a:t>
            </a:r>
            <a:endParaRPr lang="en-US" sz="1800" dirty="0">
              <a:latin typeface="Calibri (Heading)"/>
            </a:endParaRPr>
          </a:p>
        </p:txBody>
      </p:sp>
    </p:spTree>
    <p:extLst>
      <p:ext uri="{BB962C8B-B14F-4D97-AF65-F5344CB8AC3E}">
        <p14:creationId xmlns:p14="http://schemas.microsoft.com/office/powerpoint/2010/main" val="28218124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Heading)"/>
              </a:rPr>
              <a:t>Indicators </a:t>
            </a:r>
            <a:r>
              <a:rPr lang="en-US" sz="1800" dirty="0" smtClean="0">
                <a:latin typeface="Calibri (Heading)"/>
              </a:rPr>
              <a:t>(Continued)</a:t>
            </a:r>
            <a:endParaRPr lang="en-US" dirty="0"/>
          </a:p>
        </p:txBody>
      </p:sp>
      <p:sp>
        <p:nvSpPr>
          <p:cNvPr id="3" name="Content Placeholder 2"/>
          <p:cNvSpPr>
            <a:spLocks noGrp="1"/>
          </p:cNvSpPr>
          <p:nvPr>
            <p:ph idx="1"/>
          </p:nvPr>
        </p:nvSpPr>
        <p:spPr>
          <a:xfrm>
            <a:off x="533400" y="1781628"/>
            <a:ext cx="8229600" cy="4144963"/>
          </a:xfrm>
        </p:spPr>
        <p:txBody>
          <a:bodyPr/>
          <a:lstStyle/>
          <a:p>
            <a:endParaRPr lang="en-US" dirty="0" smtClean="0"/>
          </a:p>
          <a:p>
            <a:endParaRPr lang="en-US" sz="1500" dirty="0"/>
          </a:p>
          <a:p>
            <a:r>
              <a:rPr lang="en-GB" dirty="0" smtClean="0"/>
              <a:t>Because </a:t>
            </a:r>
            <a:r>
              <a:rPr lang="en-GB" dirty="0"/>
              <a:t>measuring proportions is often difficult to do, programs may wish to select a small number of priority proportions to measure. </a:t>
            </a:r>
            <a:endParaRPr lang="en-GB" dirty="0" smtClean="0"/>
          </a:p>
          <a:p>
            <a:r>
              <a:rPr lang="en-GB" dirty="0" smtClean="0"/>
              <a:t>For examples, see </a:t>
            </a:r>
            <a:r>
              <a:rPr lang="en-GB" i="1" dirty="0"/>
              <a:t>Appendix 14A: ICAP’s Adolescent Standards of Care</a:t>
            </a:r>
            <a:r>
              <a:rPr lang="en-GB" b="1" i="1" dirty="0"/>
              <a:t>.</a:t>
            </a:r>
            <a:r>
              <a:rPr lang="en-GB" b="1" dirty="0"/>
              <a:t> </a:t>
            </a:r>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15</a:t>
            </a:fld>
            <a:endParaRPr lang="en-US"/>
          </a:p>
        </p:txBody>
      </p:sp>
      <p:sp>
        <p:nvSpPr>
          <p:cNvPr id="6" name="Text Box 5"/>
          <p:cNvSpPr txBox="1">
            <a:spLocks noChangeArrowheads="1"/>
          </p:cNvSpPr>
          <p:nvPr/>
        </p:nvSpPr>
        <p:spPr bwMode="auto">
          <a:xfrm>
            <a:off x="589647" y="1779951"/>
            <a:ext cx="7716153" cy="830997"/>
          </a:xfrm>
          <a:prstGeom prst="rect">
            <a:avLst/>
          </a:prstGeom>
          <a:solidFill>
            <a:srgbClr val="F0EBD6"/>
          </a:solidFill>
          <a:ln w="9525">
            <a:solidFill>
              <a:schemeClr val="tx1"/>
            </a:solidFill>
            <a:miter lim="800000"/>
            <a:headEnd/>
            <a:tailEnd/>
          </a:ln>
        </p:spPr>
        <p:txBody>
          <a:bodyPr wrap="square">
            <a:spAutoFit/>
          </a:bodyPr>
          <a:lstStyle/>
          <a:p>
            <a:pPr marL="0" indent="0" algn="ctr">
              <a:buNone/>
            </a:pPr>
            <a:r>
              <a:rPr lang="en-US" sz="2400" dirty="0" smtClean="0">
                <a:latin typeface="+mj-lt"/>
              </a:rPr>
              <a:t>It is also good to calculate</a:t>
            </a:r>
            <a:r>
              <a:rPr lang="en-US" sz="2400" b="1" dirty="0" smtClean="0">
                <a:latin typeface="+mj-lt"/>
              </a:rPr>
              <a:t> proportions</a:t>
            </a:r>
            <a:r>
              <a:rPr lang="en-US" sz="2400" dirty="0" smtClean="0">
                <a:latin typeface="+mj-lt"/>
              </a:rPr>
              <a:t>, which give more useful and comparative info than raw numbers alone.</a:t>
            </a:r>
            <a:endParaRPr lang="en-US" sz="24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59311"/>
            <a:ext cx="8229600" cy="3183392"/>
          </a:xfrm>
        </p:spPr>
        <p:txBody>
          <a:bodyPr/>
          <a:lstStyle/>
          <a:p>
            <a:r>
              <a:rPr lang="en-US" dirty="0" smtClean="0"/>
              <a:t>For example, a target may be, </a:t>
            </a:r>
            <a:r>
              <a:rPr lang="en-US" i="1" dirty="0" smtClean="0"/>
              <a:t>“To ensure that 95% of eligible adolescent clients initiate ART.”</a:t>
            </a:r>
          </a:p>
          <a:p>
            <a:r>
              <a:rPr lang="en-US" dirty="0" smtClean="0"/>
              <a:t>See Table 14.2 for examples of priority targets for adolescent HIV care and treatment programs.</a:t>
            </a:r>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16</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Targets</a:t>
            </a:r>
            <a:endParaRPr lang="en-US" dirty="0">
              <a:latin typeface="Calibri (Heading)"/>
            </a:endParaRPr>
          </a:p>
        </p:txBody>
      </p:sp>
      <p:sp>
        <p:nvSpPr>
          <p:cNvPr id="6" name="Text Box 5"/>
          <p:cNvSpPr txBox="1">
            <a:spLocks noChangeArrowheads="1"/>
          </p:cNvSpPr>
          <p:nvPr/>
        </p:nvSpPr>
        <p:spPr bwMode="auto">
          <a:xfrm>
            <a:off x="594406" y="1756624"/>
            <a:ext cx="8037967" cy="830997"/>
          </a:xfrm>
          <a:prstGeom prst="rect">
            <a:avLst/>
          </a:prstGeom>
          <a:solidFill>
            <a:srgbClr val="F0EBD6"/>
          </a:solidFill>
          <a:ln w="9525">
            <a:solidFill>
              <a:schemeClr val="tx1"/>
            </a:solidFill>
            <a:miter lim="800000"/>
            <a:headEnd/>
            <a:tailEnd/>
          </a:ln>
        </p:spPr>
        <p:txBody>
          <a:bodyPr wrap="square">
            <a:spAutoFit/>
          </a:bodyPr>
          <a:lstStyle/>
          <a:p>
            <a:pPr marL="0" indent="0">
              <a:buNone/>
            </a:pPr>
            <a:r>
              <a:rPr lang="en-US" sz="2400" b="1" dirty="0" smtClean="0">
                <a:latin typeface="+mj-lt"/>
              </a:rPr>
              <a:t>Targets are specific goals established before a new program or service is implemented and on a regular basis thereafter. </a:t>
            </a:r>
            <a:endParaRPr lang="en-US" sz="2400" dirty="0">
              <a:latin typeface="+mj-lt"/>
            </a:endParaRPr>
          </a:p>
        </p:txBody>
      </p:sp>
    </p:spTree>
    <p:extLst>
      <p:ext uri="{BB962C8B-B14F-4D97-AF65-F5344CB8AC3E}">
        <p14:creationId xmlns:p14="http://schemas.microsoft.com/office/powerpoint/2010/main" val="26424428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smtClean="0">
                <a:solidFill>
                  <a:srgbClr val="0B5395"/>
                </a:solidFill>
              </a:rPr>
              <a:t>What is “evaluation?” What questions might an evaluation answer?</a:t>
            </a:r>
            <a:endParaRPr lang="en-US" i="1" dirty="0">
              <a:solidFill>
                <a:srgbClr val="0B5395"/>
              </a:solidFill>
            </a:endParaRPr>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17</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Discussion Question</a:t>
            </a:r>
            <a:endParaRPr lang="en-US" dirty="0">
              <a:latin typeface="Calibri (Heading)"/>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664686" y="2892968"/>
            <a:ext cx="4142514" cy="3265851"/>
          </a:xfrm>
          <a:prstGeom prst="rect">
            <a:avLst/>
          </a:prstGeom>
          <a:noFill/>
          <a:ln>
            <a:noFill/>
          </a:ln>
          <a:effectLst>
            <a:softEdge rad="31750"/>
          </a:effectLst>
        </p:spPr>
      </p:pic>
    </p:spTree>
    <p:extLst>
      <p:ext uri="{BB962C8B-B14F-4D97-AF65-F5344CB8AC3E}">
        <p14:creationId xmlns:p14="http://schemas.microsoft.com/office/powerpoint/2010/main" val="11187803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2777936"/>
            <a:ext cx="8361363" cy="3343049"/>
          </a:xfrm>
        </p:spPr>
        <p:txBody>
          <a:bodyPr/>
          <a:lstStyle/>
          <a:p>
            <a:pPr marL="0" indent="0">
              <a:spcBef>
                <a:spcPts val="1500"/>
              </a:spcBef>
              <a:buNone/>
            </a:pPr>
            <a:r>
              <a:rPr lang="en-GB" b="1" dirty="0" smtClean="0"/>
              <a:t>Evaluations:</a:t>
            </a:r>
          </a:p>
          <a:p>
            <a:pPr marL="457200" indent="-457200">
              <a:spcBef>
                <a:spcPts val="1000"/>
              </a:spcBef>
            </a:pPr>
            <a:r>
              <a:rPr lang="en-GB" sz="2100" dirty="0" smtClean="0"/>
              <a:t>Help us understand what indicators are really telling us</a:t>
            </a:r>
          </a:p>
          <a:p>
            <a:pPr marL="457200" indent="-457200">
              <a:spcBef>
                <a:spcPts val="1000"/>
              </a:spcBef>
            </a:pPr>
            <a:r>
              <a:rPr lang="en-GB" sz="2100" dirty="0" smtClean="0"/>
              <a:t>Help us take a closer look at outcomes of interest and can help answer questions about what these outcomes mean</a:t>
            </a:r>
          </a:p>
          <a:p>
            <a:pPr marL="457200" indent="-457200">
              <a:spcBef>
                <a:spcPts val="1000"/>
              </a:spcBef>
            </a:pPr>
            <a:r>
              <a:rPr lang="en-GB" sz="2100" dirty="0"/>
              <a:t>A</a:t>
            </a:r>
            <a:r>
              <a:rPr lang="en-GB" sz="2100" dirty="0" smtClean="0"/>
              <a:t>re typically </a:t>
            </a:r>
            <a:r>
              <a:rPr lang="en-GB" sz="2100" dirty="0"/>
              <a:t>conducted at specific time </a:t>
            </a:r>
            <a:r>
              <a:rPr lang="en-GB" sz="2100" dirty="0" smtClean="0"/>
              <a:t>periods (e.g. at the end of a year), whereas monitoring happens on a more regular basis</a:t>
            </a:r>
          </a:p>
          <a:p>
            <a:pPr marL="457200" indent="-457200">
              <a:spcBef>
                <a:spcPts val="1000"/>
              </a:spcBef>
            </a:pPr>
            <a:r>
              <a:rPr lang="en-GB" sz="2100" dirty="0" smtClean="0"/>
              <a:t>At their simplest, will demonstrate to what extent planned activities are actually realized, by comparing targets with indicator measurements (e.g., </a:t>
            </a:r>
            <a:r>
              <a:rPr lang="en-GB" sz="2100" i="1" dirty="0" smtClean="0"/>
              <a:t>What % of the target for ART initiation did the program reach last year?</a:t>
            </a:r>
            <a:r>
              <a:rPr lang="en-GB" sz="2100" dirty="0" smtClean="0"/>
              <a:t>)</a:t>
            </a:r>
          </a:p>
          <a:p>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18</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Evaluation</a:t>
            </a:r>
            <a:endParaRPr lang="en-US" dirty="0">
              <a:latin typeface="Calibri (Heading)"/>
            </a:endParaRPr>
          </a:p>
        </p:txBody>
      </p:sp>
      <p:sp>
        <p:nvSpPr>
          <p:cNvPr id="6" name="Text Box 5"/>
          <p:cNvSpPr txBox="1">
            <a:spLocks noChangeArrowheads="1"/>
          </p:cNvSpPr>
          <p:nvPr/>
        </p:nvSpPr>
        <p:spPr bwMode="auto">
          <a:xfrm>
            <a:off x="885371" y="1600200"/>
            <a:ext cx="7521348" cy="1107996"/>
          </a:xfrm>
          <a:prstGeom prst="rect">
            <a:avLst/>
          </a:prstGeom>
          <a:solidFill>
            <a:srgbClr val="F0EBD6"/>
          </a:solidFill>
          <a:ln w="9525">
            <a:solidFill>
              <a:schemeClr val="tx1"/>
            </a:solidFill>
            <a:miter lim="800000"/>
            <a:headEnd/>
            <a:tailEnd/>
          </a:ln>
        </p:spPr>
        <p:txBody>
          <a:bodyPr wrap="square">
            <a:spAutoFit/>
          </a:bodyPr>
          <a:lstStyle/>
          <a:p>
            <a:pPr algn="ctr" defTabSz="914400">
              <a:spcBef>
                <a:spcPts val="2000"/>
              </a:spcBef>
              <a:buClr>
                <a:srgbClr val="083763"/>
              </a:buClr>
              <a:buSzPct val="125000"/>
              <a:defRPr/>
            </a:pPr>
            <a:r>
              <a:rPr lang="en-ZA" sz="2200" dirty="0" smtClean="0">
                <a:latin typeface="Calibri" pitchFamily="34" charset="0"/>
              </a:rPr>
              <a:t>Evaluation is the process of tracking changes in indicators that reflect service delivery and determining whether pre-established targets have been reached.</a:t>
            </a:r>
            <a:endParaRPr lang="en-ZA" sz="2200" dirty="0">
              <a:latin typeface="Calibri" pitchFamily="34" charset="0"/>
            </a:endParaRPr>
          </a:p>
        </p:txBody>
      </p:sp>
    </p:spTree>
    <p:extLst>
      <p:ext uri="{BB962C8B-B14F-4D97-AF65-F5344CB8AC3E}">
        <p14:creationId xmlns:p14="http://schemas.microsoft.com/office/powerpoint/2010/main" val="39838944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3572"/>
            <a:ext cx="8229600" cy="4144963"/>
          </a:xfrm>
        </p:spPr>
        <p:txBody>
          <a:bodyPr/>
          <a:lstStyle/>
          <a:p>
            <a:r>
              <a:rPr lang="en-US" dirty="0" smtClean="0"/>
              <a:t>Evaluation can also involve research methods to systematically investigate a program’s effectiveness.</a:t>
            </a:r>
          </a:p>
          <a:p>
            <a:r>
              <a:rPr lang="en-US" dirty="0" smtClean="0"/>
              <a:t>One might use evaluation to answer the following program questions:</a:t>
            </a:r>
          </a:p>
          <a:p>
            <a:pPr marL="798513" lvl="1" indent="-333375">
              <a:spcBef>
                <a:spcPts val="1500"/>
              </a:spcBef>
            </a:pPr>
            <a:r>
              <a:rPr lang="en-US" sz="2200" i="1" dirty="0"/>
              <a:t>Are adolescents enrolled in a peer support group more likely to return for scheduled appointments compared to adolescents who do not participate in peer support groups?</a:t>
            </a:r>
            <a:endParaRPr lang="en-US" sz="2200" dirty="0"/>
          </a:p>
          <a:p>
            <a:pPr marL="798513" lvl="1" indent="-333375">
              <a:spcBef>
                <a:spcPts val="1500"/>
              </a:spcBef>
            </a:pPr>
            <a:r>
              <a:rPr lang="en-US" sz="2200" i="1" dirty="0"/>
              <a:t>Are adolescents enrolled in the program experiencing a better quality of life?</a:t>
            </a:r>
            <a:r>
              <a:rPr lang="en-US" sz="2200" dirty="0"/>
              <a:t> </a:t>
            </a:r>
            <a:endParaRPr lang="en-US" sz="2200" dirty="0" smtClean="0"/>
          </a:p>
          <a:p>
            <a:pPr marL="798513" lvl="1" indent="-333375">
              <a:spcBef>
                <a:spcPts val="1500"/>
              </a:spcBef>
            </a:pPr>
            <a:r>
              <a:rPr lang="en-US" sz="2200" i="1" dirty="0" smtClean="0"/>
              <a:t>Has </a:t>
            </a:r>
            <a:r>
              <a:rPr lang="en-US" sz="2200" i="1" dirty="0"/>
              <a:t>the program reduced the number of adolescents hospitalized for HIV-related illnesses?</a:t>
            </a:r>
            <a:r>
              <a:rPr lang="en-US" sz="2200" dirty="0"/>
              <a:t> </a:t>
            </a:r>
            <a:endParaRPr lang="en-US" sz="2200"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19</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Evaluation </a:t>
            </a:r>
            <a:r>
              <a:rPr lang="en-US" sz="1800" dirty="0" smtClean="0">
                <a:latin typeface="Calibri (Heading)"/>
              </a:rPr>
              <a:t>(Continued)</a:t>
            </a:r>
            <a:endParaRPr lang="en-US" sz="1800" dirty="0">
              <a:latin typeface="Calibri (Heading)"/>
            </a:endParaRPr>
          </a:p>
        </p:txBody>
      </p:sp>
    </p:spTree>
    <p:extLst>
      <p:ext uri="{BB962C8B-B14F-4D97-AF65-F5344CB8AC3E}">
        <p14:creationId xmlns:p14="http://schemas.microsoft.com/office/powerpoint/2010/main" val="20917924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white"/>
        <p:txBody>
          <a:bodyPr/>
          <a:lstStyle/>
          <a:p>
            <a:pPr eaLnBrk="1" hangingPunct="1"/>
            <a:r>
              <a:rPr lang="en-US" dirty="0" smtClean="0">
                <a:latin typeface="Calibri heading"/>
              </a:rPr>
              <a:t>Module 14 Learning Objectives</a:t>
            </a:r>
          </a:p>
        </p:txBody>
      </p:sp>
      <p:sp>
        <p:nvSpPr>
          <p:cNvPr id="19458" name="Content Placeholder 2"/>
          <p:cNvSpPr>
            <a:spLocks noGrp="1"/>
          </p:cNvSpPr>
          <p:nvPr>
            <p:ph idx="1"/>
          </p:nvPr>
        </p:nvSpPr>
        <p:spPr>
          <a:xfrm>
            <a:off x="533400" y="1752600"/>
            <a:ext cx="8229600" cy="4340225"/>
          </a:xfrm>
        </p:spPr>
        <p:txBody>
          <a:bodyPr/>
          <a:lstStyle/>
          <a:p>
            <a:pPr eaLnBrk="1" hangingPunct="1">
              <a:buFont typeface="Wingdings" pitchFamily="2" charset="2"/>
              <a:buNone/>
            </a:pPr>
            <a:r>
              <a:rPr lang="en-US" b="1" dirty="0" smtClean="0">
                <a:solidFill>
                  <a:srgbClr val="0B5395"/>
                </a:solidFill>
                <a:ea typeface="ＭＳ Ｐゴシック"/>
                <a:cs typeface="ＭＳ Ｐゴシック"/>
              </a:rPr>
              <a:t>After completing this module, participants will be able to:</a:t>
            </a:r>
            <a:r>
              <a:rPr lang="en-US" dirty="0" smtClean="0">
                <a:solidFill>
                  <a:srgbClr val="0B5395"/>
                </a:solidFill>
                <a:ea typeface="ＭＳ Ｐゴシック"/>
                <a:cs typeface="ＭＳ Ｐゴシック"/>
              </a:rPr>
              <a:t> </a:t>
            </a:r>
          </a:p>
          <a:p>
            <a:pPr lvl="0"/>
            <a:r>
              <a:rPr lang="en-GB" dirty="0" smtClean="0"/>
              <a:t>Discuss </a:t>
            </a:r>
            <a:r>
              <a:rPr lang="en-US" dirty="0"/>
              <a:t>the importance of routinely monitoring adolescent HIV care and treatment activities</a:t>
            </a:r>
          </a:p>
          <a:p>
            <a:pPr lvl="0"/>
            <a:r>
              <a:rPr lang="en-US" dirty="0"/>
              <a:t>Discuss how information from monitoring and evaluation (M&amp;E) can be used to support program improvement</a:t>
            </a:r>
          </a:p>
          <a:p>
            <a:pPr lvl="0"/>
            <a:r>
              <a:rPr lang="en-US" dirty="0"/>
              <a:t>Describe the purpose of quality improvement (QI)</a:t>
            </a:r>
          </a:p>
          <a:p>
            <a:pPr lvl="0"/>
            <a:r>
              <a:rPr lang="en-US" dirty="0"/>
              <a:t>Define and describe supportive supervision</a:t>
            </a:r>
          </a:p>
        </p:txBody>
      </p:sp>
      <p:sp>
        <p:nvSpPr>
          <p:cNvPr id="1945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0AC6575D-5E49-4A2B-92E2-89E88E7D2376}" type="slidenum">
              <a:rPr lang="en-US" smtClean="0">
                <a:latin typeface="Calibri" pitchFamily="34" charset="0"/>
              </a:rPr>
              <a:pPr fontAlgn="base">
                <a:spcBef>
                  <a:spcPct val="0"/>
                </a:spcBef>
                <a:spcAft>
                  <a:spcPct val="0"/>
                </a:spcAft>
              </a:pPr>
              <a:t>2</a:t>
            </a:fld>
            <a:endParaRPr lang="en-US"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20</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Evaluation </a:t>
            </a:r>
            <a:r>
              <a:rPr lang="en-US" sz="1800" dirty="0" smtClean="0">
                <a:latin typeface="Calibri (Heading)"/>
              </a:rPr>
              <a:t>(Continued)</a:t>
            </a:r>
            <a:endParaRPr lang="en-US" sz="1800" dirty="0">
              <a:latin typeface="Calibri (Heading)"/>
            </a:endParaRPr>
          </a:p>
        </p:txBody>
      </p:sp>
      <p:sp>
        <p:nvSpPr>
          <p:cNvPr id="6" name="Text Box 5"/>
          <p:cNvSpPr txBox="1">
            <a:spLocks noChangeArrowheads="1"/>
          </p:cNvSpPr>
          <p:nvPr/>
        </p:nvSpPr>
        <p:spPr bwMode="auto">
          <a:xfrm>
            <a:off x="710519" y="2142224"/>
            <a:ext cx="7696200" cy="2564805"/>
          </a:xfrm>
          <a:prstGeom prst="rect">
            <a:avLst/>
          </a:prstGeom>
          <a:solidFill>
            <a:srgbClr val="F0EBD6"/>
          </a:solidFill>
          <a:ln w="9525">
            <a:solidFill>
              <a:schemeClr val="tx1"/>
            </a:solidFill>
            <a:miter lim="800000"/>
            <a:headEnd/>
            <a:tailEnd/>
          </a:ln>
        </p:spPr>
        <p:txBody>
          <a:bodyPr>
            <a:spAutoFit/>
          </a:bodyPr>
          <a:lstStyle/>
          <a:p>
            <a:pPr marL="347663" indent="-347663" defTabSz="914400">
              <a:spcBef>
                <a:spcPts val="2000"/>
              </a:spcBef>
              <a:buSzPct val="125000"/>
              <a:buFont typeface="Wingdings" pitchFamily="2" charset="2"/>
              <a:buChar char="§"/>
              <a:defRPr/>
            </a:pPr>
            <a:r>
              <a:rPr lang="en-US" sz="2400" dirty="0" smtClean="0">
                <a:latin typeface="Calibri" pitchFamily="34" charset="0"/>
              </a:rPr>
              <a:t>Evaluations should be conducted regularly to look at changes that occur as the adolescent HIV program is implemented and maintained.</a:t>
            </a:r>
          </a:p>
          <a:p>
            <a:pPr marL="347663" indent="-347663" defTabSz="914400">
              <a:spcBef>
                <a:spcPts val="2000"/>
              </a:spcBef>
              <a:buSzPct val="125000"/>
              <a:buFont typeface="Wingdings" pitchFamily="2" charset="2"/>
              <a:buChar char="§"/>
              <a:defRPr/>
            </a:pPr>
            <a:r>
              <a:rPr lang="en-US" sz="2400" dirty="0" smtClean="0">
                <a:latin typeface="Calibri" pitchFamily="34" charset="0"/>
              </a:rPr>
              <a:t>This will enable program staff to identify areas of program strength and weakness, and to respond to weaknesses by investigating and correcting problems.</a:t>
            </a:r>
            <a:endParaRPr lang="en-ZA" sz="2400" dirty="0">
              <a:latin typeface="Calibri" pitchFamily="34" charset="0"/>
            </a:endParaRPr>
          </a:p>
        </p:txBody>
      </p:sp>
    </p:spTree>
    <p:extLst>
      <p:ext uri="{BB962C8B-B14F-4D97-AF65-F5344CB8AC3E}">
        <p14:creationId xmlns:p14="http://schemas.microsoft.com/office/powerpoint/2010/main" val="4559623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21</a:t>
            </a:fld>
            <a:endParaRPr lang="en-US"/>
          </a:p>
        </p:txBody>
      </p:sp>
      <p:pic>
        <p:nvPicPr>
          <p:cNvPr id="6" name="Picture 5" descr="Module_14_TM_Jan 4 tc [Compatibility Mode] - Microsoft Word"/>
          <p:cNvPicPr>
            <a:picLocks noChangeAspect="1"/>
          </p:cNvPicPr>
          <p:nvPr/>
        </p:nvPicPr>
        <p:blipFill rotWithShape="1">
          <a:blip r:embed="rId2">
            <a:extLst>
              <a:ext uri="{28A0092B-C50C-407E-A947-70E740481C1C}">
                <a14:useLocalDpi xmlns:a14="http://schemas.microsoft.com/office/drawing/2010/main" val="0"/>
              </a:ext>
            </a:extLst>
          </a:blip>
          <a:srcRect l="22449" t="29762" r="40686" b="17324"/>
          <a:stretch/>
        </p:blipFill>
        <p:spPr>
          <a:xfrm>
            <a:off x="1959429" y="1535519"/>
            <a:ext cx="4934857" cy="4452077"/>
          </a:xfrm>
          <a:prstGeom prst="rect">
            <a:avLst/>
          </a:prstGeom>
          <a:effectLst>
            <a:softEdge rad="31750"/>
          </a:effectLst>
        </p:spPr>
      </p:pic>
      <p:sp>
        <p:nvSpPr>
          <p:cNvPr id="7" name="Title 1"/>
          <p:cNvSpPr>
            <a:spLocks noGrp="1"/>
          </p:cNvSpPr>
          <p:nvPr>
            <p:ph type="title"/>
          </p:nvPr>
        </p:nvSpPr>
        <p:spPr bwMode="white">
          <a:xfrm>
            <a:off x="498475" y="484188"/>
            <a:ext cx="8264525" cy="1116012"/>
          </a:xfrm>
        </p:spPr>
        <p:txBody>
          <a:bodyPr/>
          <a:lstStyle/>
          <a:p>
            <a:r>
              <a:rPr lang="en-US" dirty="0" smtClean="0">
                <a:latin typeface="Calibri (Heading)"/>
              </a:rPr>
              <a:t>Evaluation </a:t>
            </a:r>
            <a:r>
              <a:rPr lang="en-US" sz="1800" dirty="0" smtClean="0">
                <a:latin typeface="Calibri (Heading)"/>
              </a:rPr>
              <a:t>(Continued)</a:t>
            </a:r>
            <a:endParaRPr lang="en-US" sz="1800" dirty="0">
              <a:latin typeface="Calibri (Heading)"/>
            </a:endParaRPr>
          </a:p>
        </p:txBody>
      </p:sp>
      <p:sp>
        <p:nvSpPr>
          <p:cNvPr id="8" name="Text Box 5"/>
          <p:cNvSpPr txBox="1">
            <a:spLocks noChangeArrowheads="1"/>
          </p:cNvSpPr>
          <p:nvPr/>
        </p:nvSpPr>
        <p:spPr bwMode="auto">
          <a:xfrm>
            <a:off x="1582058" y="6148650"/>
            <a:ext cx="5689600" cy="461665"/>
          </a:xfrm>
          <a:prstGeom prst="rect">
            <a:avLst/>
          </a:prstGeom>
          <a:solidFill>
            <a:srgbClr val="F0EBD6"/>
          </a:solidFill>
          <a:ln w="9525">
            <a:solidFill>
              <a:schemeClr val="tx1"/>
            </a:solidFill>
            <a:miter lim="800000"/>
            <a:headEnd/>
            <a:tailEnd/>
          </a:ln>
        </p:spPr>
        <p:txBody>
          <a:bodyPr wrap="square">
            <a:spAutoFit/>
          </a:bodyPr>
          <a:lstStyle/>
          <a:p>
            <a:pPr marL="0" indent="0" algn="ctr">
              <a:buNone/>
            </a:pPr>
            <a:r>
              <a:rPr lang="en-US" sz="2400" dirty="0" smtClean="0"/>
              <a:t>M&amp;E </a:t>
            </a:r>
            <a:r>
              <a:rPr lang="en-US" sz="2400" dirty="0"/>
              <a:t>is </a:t>
            </a:r>
            <a:r>
              <a:rPr lang="en-US" sz="2400" dirty="0" smtClean="0"/>
              <a:t>a </a:t>
            </a:r>
            <a:r>
              <a:rPr lang="en-US" sz="2400" b="1" dirty="0" smtClean="0"/>
              <a:t>CONTINUOUS </a:t>
            </a:r>
            <a:r>
              <a:rPr lang="en-US" sz="2400" dirty="0" smtClean="0"/>
              <a:t>process.</a:t>
            </a:r>
            <a:endParaRPr lang="en-US" sz="2400" dirty="0"/>
          </a:p>
        </p:txBody>
      </p:sp>
    </p:spTree>
    <p:extLst>
      <p:ext uri="{BB962C8B-B14F-4D97-AF65-F5344CB8AC3E}">
        <p14:creationId xmlns:p14="http://schemas.microsoft.com/office/powerpoint/2010/main" val="40228859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i="1" dirty="0">
                <a:solidFill>
                  <a:srgbClr val="0B5395"/>
                </a:solidFill>
              </a:rPr>
              <a:t>At your clinic, how are the monthly summary forms and reports completed? To whom are they submitted?</a:t>
            </a:r>
            <a:endParaRPr lang="en-US" dirty="0">
              <a:solidFill>
                <a:srgbClr val="0B5395"/>
              </a:solidFill>
            </a:endParaRPr>
          </a:p>
          <a:p>
            <a:pPr lvl="0"/>
            <a:r>
              <a:rPr lang="en-US" i="1" dirty="0">
                <a:solidFill>
                  <a:srgbClr val="0B5395"/>
                </a:solidFill>
              </a:rPr>
              <a:t>These reports are analyzed at the district — is there someone at your clinic who analyzes them as well?</a:t>
            </a:r>
            <a:endParaRPr lang="en-US" dirty="0">
              <a:solidFill>
                <a:srgbClr val="0B5395"/>
              </a:solidFill>
            </a:endParaRPr>
          </a:p>
          <a:p>
            <a:pPr lvl="0"/>
            <a:r>
              <a:rPr lang="en-US" i="1" dirty="0">
                <a:solidFill>
                  <a:srgbClr val="0B5395"/>
                </a:solidFill>
              </a:rPr>
              <a:t>What is done with the information in these monthly reports? Is it ever used to improve/modify services? </a:t>
            </a:r>
            <a:endParaRPr lang="en-US" dirty="0">
              <a:solidFill>
                <a:srgbClr val="0B5395"/>
              </a:solidFill>
            </a:endParaRPr>
          </a:p>
          <a:p>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22</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Discussion Questions</a:t>
            </a:r>
            <a:endParaRPr lang="en-US" dirty="0">
              <a:latin typeface="Calibri (Heading)"/>
            </a:endParaRPr>
          </a:p>
        </p:txBody>
      </p:sp>
    </p:spTree>
    <p:extLst>
      <p:ext uri="{BB962C8B-B14F-4D97-AF65-F5344CB8AC3E}">
        <p14:creationId xmlns:p14="http://schemas.microsoft.com/office/powerpoint/2010/main" val="8468959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23</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Reporting Steps/Flow</a:t>
            </a:r>
            <a:endParaRPr lang="en-US" dirty="0">
              <a:latin typeface="Calibri (Heading)"/>
            </a:endParaRPr>
          </a:p>
        </p:txBody>
      </p:sp>
      <p:sp>
        <p:nvSpPr>
          <p:cNvPr id="6" name="Slide Number Placeholder 5"/>
          <p:cNvSpPr txBox="1">
            <a:spLocks/>
          </p:cNvSpPr>
          <p:nvPr/>
        </p:nvSpPr>
        <p:spPr bwMode="auto">
          <a:xfrm>
            <a:off x="8305800" y="6423025"/>
            <a:ext cx="5540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auto">
              <a:spcBef>
                <a:spcPts val="0"/>
              </a:spcBef>
              <a:spcAft>
                <a:spcPts val="0"/>
              </a:spcAft>
              <a:defRPr sz="2400" kern="1200">
                <a:solidFill>
                  <a:schemeClr val="tx1"/>
                </a:solidFill>
                <a:latin typeface="Arial" charset="0"/>
                <a:ea typeface="ＭＳ Ｐゴシック" pitchFamily="-110" charset="-128"/>
                <a:cs typeface="Garamond"/>
              </a:defRPr>
            </a:lvl1pPr>
            <a:lvl2pPr marL="37931725" indent="-37474525" algn="l" defTabSz="457200" rtl="0" fontAlgn="base">
              <a:spcBef>
                <a:spcPct val="0"/>
              </a:spcBef>
              <a:spcAft>
                <a:spcPct val="0"/>
              </a:spcAft>
              <a:defRPr sz="2400" kern="1200">
                <a:solidFill>
                  <a:schemeClr val="tx1"/>
                </a:solidFill>
                <a:latin typeface="Arial" charset="0"/>
                <a:ea typeface="ＭＳ Ｐゴシック" pitchFamily="-110"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110"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110"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110" charset="-128"/>
                <a:cs typeface="+mn-cs"/>
              </a:defRPr>
            </a:lvl5pPr>
            <a:lvl6pPr marL="457200" algn="l" defTabSz="914400" rtl="0" eaLnBrk="0" fontAlgn="base" latinLnBrk="0" hangingPunct="0">
              <a:spcBef>
                <a:spcPct val="0"/>
              </a:spcBef>
              <a:spcAft>
                <a:spcPct val="0"/>
              </a:spcAft>
              <a:defRPr sz="2400" kern="1200">
                <a:solidFill>
                  <a:schemeClr val="tx1"/>
                </a:solidFill>
                <a:latin typeface="Arial" charset="0"/>
                <a:ea typeface="ＭＳ Ｐゴシック" pitchFamily="-110" charset="-128"/>
                <a:cs typeface="+mn-cs"/>
              </a:defRPr>
            </a:lvl6pPr>
            <a:lvl7pPr marL="914400" algn="l" defTabSz="914400" rtl="0" eaLnBrk="0" fontAlgn="base" latinLnBrk="0" hangingPunct="0">
              <a:spcBef>
                <a:spcPct val="0"/>
              </a:spcBef>
              <a:spcAft>
                <a:spcPct val="0"/>
              </a:spcAft>
              <a:defRPr sz="2400" kern="1200">
                <a:solidFill>
                  <a:schemeClr val="tx1"/>
                </a:solidFill>
                <a:latin typeface="Arial" charset="0"/>
                <a:ea typeface="ＭＳ Ｐゴシック" pitchFamily="-110" charset="-128"/>
                <a:cs typeface="+mn-cs"/>
              </a:defRPr>
            </a:lvl7pPr>
            <a:lvl8pPr marL="1371600" algn="l" defTabSz="914400" rtl="0" eaLnBrk="0" fontAlgn="base" latinLnBrk="0" hangingPunct="0">
              <a:spcBef>
                <a:spcPct val="0"/>
              </a:spcBef>
              <a:spcAft>
                <a:spcPct val="0"/>
              </a:spcAft>
              <a:defRPr sz="2400" kern="1200">
                <a:solidFill>
                  <a:schemeClr val="tx1"/>
                </a:solidFill>
                <a:latin typeface="Arial" charset="0"/>
                <a:ea typeface="ＭＳ Ｐゴシック" pitchFamily="-110" charset="-128"/>
                <a:cs typeface="+mn-cs"/>
              </a:defRPr>
            </a:lvl8pPr>
            <a:lvl9pPr marL="1828800" algn="l" defTabSz="914400" rtl="0" eaLnBrk="0" fontAlgn="base" latinLnBrk="0" hangingPunct="0">
              <a:spcBef>
                <a:spcPct val="0"/>
              </a:spcBef>
              <a:spcAft>
                <a:spcPct val="0"/>
              </a:spcAft>
              <a:defRPr sz="2400" kern="1200">
                <a:solidFill>
                  <a:schemeClr val="tx1"/>
                </a:solidFill>
                <a:latin typeface="Arial" charset="0"/>
                <a:ea typeface="ＭＳ Ｐゴシック" pitchFamily="-110" charset="-128"/>
                <a:cs typeface="+mn-cs"/>
              </a:defRPr>
            </a:lvl9pPr>
          </a:lstStyle>
          <a:p>
            <a:fld id="{B455CDFA-A57D-4A0B-9A1D-E90FC938E506}" type="slidenum">
              <a:rPr lang="en-US" sz="1100" smtClean="0"/>
              <a:pPr/>
              <a:t>23</a:t>
            </a:fld>
            <a:endParaRPr lang="en-US" sz="1100"/>
          </a:p>
        </p:txBody>
      </p:sp>
      <p:sp>
        <p:nvSpPr>
          <p:cNvPr id="7" name="Text Box 5"/>
          <p:cNvSpPr txBox="1">
            <a:spLocks noChangeArrowheads="1"/>
          </p:cNvSpPr>
          <p:nvPr/>
        </p:nvSpPr>
        <p:spPr bwMode="auto">
          <a:xfrm>
            <a:off x="2823607" y="1744889"/>
            <a:ext cx="4896625" cy="769441"/>
          </a:xfrm>
          <a:prstGeom prst="rect">
            <a:avLst/>
          </a:prstGeom>
          <a:solidFill>
            <a:srgbClr val="97C1FF"/>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spcBef>
                <a:spcPct val="50000"/>
              </a:spcBef>
            </a:pPr>
            <a:r>
              <a:rPr lang="en-ZA" sz="2200" dirty="0">
                <a:latin typeface="+mj-lt"/>
              </a:rPr>
              <a:t>Individual client data </a:t>
            </a:r>
            <a:r>
              <a:rPr lang="en-ZA" sz="2200" dirty="0" smtClean="0">
                <a:latin typeface="+mj-lt"/>
              </a:rPr>
              <a:t>recorded in charts, records, and/or </a:t>
            </a:r>
            <a:r>
              <a:rPr lang="en-ZA" sz="2200" b="1" dirty="0" smtClean="0">
                <a:latin typeface="+mj-lt"/>
              </a:rPr>
              <a:t>registers</a:t>
            </a:r>
            <a:endParaRPr lang="en-ZA" sz="2200" b="1" dirty="0">
              <a:latin typeface="+mj-lt"/>
            </a:endParaRPr>
          </a:p>
        </p:txBody>
      </p:sp>
      <p:sp>
        <p:nvSpPr>
          <p:cNvPr id="8" name="Text Box 6"/>
          <p:cNvSpPr txBox="1">
            <a:spLocks noChangeArrowheads="1"/>
          </p:cNvSpPr>
          <p:nvPr/>
        </p:nvSpPr>
        <p:spPr bwMode="auto">
          <a:xfrm>
            <a:off x="2823607" y="2840987"/>
            <a:ext cx="5687219" cy="769441"/>
          </a:xfrm>
          <a:prstGeom prst="rect">
            <a:avLst/>
          </a:prstGeom>
          <a:solidFill>
            <a:srgbClr val="97C1FF"/>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spcBef>
                <a:spcPct val="50000"/>
              </a:spcBef>
            </a:pPr>
            <a:r>
              <a:rPr lang="en-ZA" sz="2200" dirty="0">
                <a:latin typeface="+mj-lt"/>
              </a:rPr>
              <a:t>Register data </a:t>
            </a:r>
            <a:r>
              <a:rPr lang="en-ZA" sz="2200" dirty="0" smtClean="0">
                <a:latin typeface="+mj-lt"/>
              </a:rPr>
              <a:t>tallied, totals </a:t>
            </a:r>
            <a:r>
              <a:rPr lang="en-ZA" sz="2200" dirty="0">
                <a:latin typeface="+mj-lt"/>
              </a:rPr>
              <a:t>recorded on </a:t>
            </a:r>
            <a:r>
              <a:rPr lang="en-ZA" sz="2200" b="1" dirty="0">
                <a:latin typeface="+mj-lt"/>
              </a:rPr>
              <a:t>monthly summary </a:t>
            </a:r>
            <a:r>
              <a:rPr lang="en-ZA" sz="2200" b="1" dirty="0" smtClean="0">
                <a:latin typeface="+mj-lt"/>
              </a:rPr>
              <a:t>form, </a:t>
            </a:r>
            <a:r>
              <a:rPr lang="en-ZA" sz="2200" dirty="0" smtClean="0">
                <a:latin typeface="+mj-lt"/>
              </a:rPr>
              <a:t>and </a:t>
            </a:r>
            <a:r>
              <a:rPr lang="en-ZA" sz="2200" b="1" dirty="0" smtClean="0">
                <a:latin typeface="+mj-lt"/>
              </a:rPr>
              <a:t>monthly report </a:t>
            </a:r>
            <a:r>
              <a:rPr lang="en-ZA" sz="2200" dirty="0" smtClean="0">
                <a:latin typeface="+mj-lt"/>
              </a:rPr>
              <a:t>compiled</a:t>
            </a:r>
            <a:endParaRPr lang="en-ZA" sz="2200" dirty="0">
              <a:latin typeface="+mj-lt"/>
            </a:endParaRPr>
          </a:p>
        </p:txBody>
      </p:sp>
      <p:sp>
        <p:nvSpPr>
          <p:cNvPr id="9" name="Text Box 8"/>
          <p:cNvSpPr txBox="1">
            <a:spLocks noChangeArrowheads="1"/>
          </p:cNvSpPr>
          <p:nvPr/>
        </p:nvSpPr>
        <p:spPr bwMode="auto">
          <a:xfrm>
            <a:off x="2837552" y="4986075"/>
            <a:ext cx="4153939" cy="769441"/>
          </a:xfrm>
          <a:prstGeom prst="rect">
            <a:avLst/>
          </a:prstGeom>
          <a:solidFill>
            <a:srgbClr val="97C1FF"/>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spcBef>
                <a:spcPct val="50000"/>
              </a:spcBef>
            </a:pPr>
            <a:r>
              <a:rPr lang="en-ZA" sz="2200" dirty="0" smtClean="0">
                <a:latin typeface="+mj-lt"/>
              </a:rPr>
              <a:t>Monthly summary forms collated and submitted to </a:t>
            </a:r>
            <a:r>
              <a:rPr lang="en-ZA" sz="2200" b="1" dirty="0" smtClean="0">
                <a:latin typeface="+mj-lt"/>
              </a:rPr>
              <a:t>national level</a:t>
            </a:r>
            <a:endParaRPr lang="en-ZA" sz="2200" b="1" dirty="0">
              <a:latin typeface="+mj-lt"/>
            </a:endParaRPr>
          </a:p>
        </p:txBody>
      </p:sp>
      <p:sp>
        <p:nvSpPr>
          <p:cNvPr id="10" name="Text Box 9"/>
          <p:cNvSpPr txBox="1">
            <a:spLocks noChangeArrowheads="1"/>
          </p:cNvSpPr>
          <p:nvPr/>
        </p:nvSpPr>
        <p:spPr bwMode="auto">
          <a:xfrm>
            <a:off x="2876030" y="5998941"/>
            <a:ext cx="4153939" cy="430887"/>
          </a:xfrm>
          <a:prstGeom prst="rect">
            <a:avLst/>
          </a:prstGeom>
          <a:solidFill>
            <a:srgbClr val="97C1FF"/>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spcBef>
                <a:spcPct val="50000"/>
              </a:spcBef>
            </a:pPr>
            <a:r>
              <a:rPr lang="en-ZA" sz="2200" dirty="0">
                <a:latin typeface="+mj-lt"/>
              </a:rPr>
              <a:t>Collated district data</a:t>
            </a:r>
            <a:endParaRPr lang="en-ZA" sz="2200" b="1" dirty="0">
              <a:latin typeface="+mj-lt"/>
            </a:endParaRPr>
          </a:p>
        </p:txBody>
      </p:sp>
      <p:sp>
        <p:nvSpPr>
          <p:cNvPr id="11" name="Text Box 10"/>
          <p:cNvSpPr txBox="1">
            <a:spLocks noChangeArrowheads="1"/>
          </p:cNvSpPr>
          <p:nvPr/>
        </p:nvSpPr>
        <p:spPr bwMode="auto">
          <a:xfrm>
            <a:off x="2837552" y="3965376"/>
            <a:ext cx="4153939" cy="769441"/>
          </a:xfrm>
          <a:prstGeom prst="rect">
            <a:avLst/>
          </a:prstGeom>
          <a:solidFill>
            <a:srgbClr val="97C1FF"/>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spcBef>
                <a:spcPct val="50000"/>
              </a:spcBef>
            </a:pPr>
            <a:r>
              <a:rPr lang="en-ZA" sz="2200" dirty="0">
                <a:latin typeface="+mj-lt"/>
              </a:rPr>
              <a:t>Monthly summary forms </a:t>
            </a:r>
            <a:r>
              <a:rPr lang="en-ZA" sz="2200" dirty="0" smtClean="0">
                <a:latin typeface="+mj-lt"/>
              </a:rPr>
              <a:t>submitted to </a:t>
            </a:r>
            <a:r>
              <a:rPr lang="en-ZA" sz="2200" b="1" dirty="0" smtClean="0">
                <a:latin typeface="+mj-lt"/>
              </a:rPr>
              <a:t>district level</a:t>
            </a:r>
            <a:endParaRPr lang="en-ZA" sz="2200" b="1" dirty="0">
              <a:latin typeface="+mj-lt"/>
            </a:endParaRPr>
          </a:p>
        </p:txBody>
      </p:sp>
      <p:sp>
        <p:nvSpPr>
          <p:cNvPr id="12" name="AutoShape 11"/>
          <p:cNvSpPr>
            <a:spLocks noChangeArrowheads="1"/>
          </p:cNvSpPr>
          <p:nvPr/>
        </p:nvSpPr>
        <p:spPr bwMode="auto">
          <a:xfrm flipV="1">
            <a:off x="4738137" y="3626026"/>
            <a:ext cx="228600" cy="304800"/>
          </a:xfrm>
          <a:prstGeom prst="upArrow">
            <a:avLst>
              <a:gd name="adj1" fmla="val 50000"/>
              <a:gd name="adj2" fmla="val 33333"/>
            </a:avLst>
          </a:prstGeom>
          <a:solidFill>
            <a:srgbClr val="173157"/>
          </a:solidFill>
          <a:ln w="9525">
            <a:solidFill>
              <a:schemeClr val="tx1"/>
            </a:solidFill>
            <a:miter lim="800000"/>
            <a:headEnd/>
            <a:tailEnd/>
          </a:ln>
        </p:spPr>
        <p:txBody>
          <a:bodyPr vert="eaVert" wrap="none" anchor="ctr"/>
          <a:lstStyle/>
          <a:p>
            <a:endParaRPr lang="en-US">
              <a:solidFill>
                <a:schemeClr val="accent1">
                  <a:lumMod val="50000"/>
                </a:schemeClr>
              </a:solidFill>
              <a:latin typeface="+mj-lt"/>
            </a:endParaRPr>
          </a:p>
        </p:txBody>
      </p:sp>
      <p:sp>
        <p:nvSpPr>
          <p:cNvPr id="13" name="AutoShape 12"/>
          <p:cNvSpPr>
            <a:spLocks noChangeArrowheads="1"/>
          </p:cNvSpPr>
          <p:nvPr/>
        </p:nvSpPr>
        <p:spPr bwMode="auto">
          <a:xfrm flipV="1">
            <a:off x="4726212" y="2508805"/>
            <a:ext cx="228600" cy="304800"/>
          </a:xfrm>
          <a:prstGeom prst="upArrow">
            <a:avLst>
              <a:gd name="adj1" fmla="val 50000"/>
              <a:gd name="adj2" fmla="val 33333"/>
            </a:avLst>
          </a:prstGeom>
          <a:solidFill>
            <a:srgbClr val="173157"/>
          </a:solidFill>
          <a:ln w="9525">
            <a:solidFill>
              <a:schemeClr val="tx1"/>
            </a:solidFill>
            <a:miter lim="800000"/>
            <a:headEnd/>
            <a:tailEnd/>
          </a:ln>
        </p:spPr>
        <p:txBody>
          <a:bodyPr vert="eaVert" wrap="none" anchor="ctr"/>
          <a:lstStyle/>
          <a:p>
            <a:endParaRPr lang="en-US">
              <a:solidFill>
                <a:schemeClr val="accent1">
                  <a:lumMod val="50000"/>
                </a:schemeClr>
              </a:solidFill>
              <a:latin typeface="+mj-lt"/>
            </a:endParaRPr>
          </a:p>
        </p:txBody>
      </p:sp>
      <p:sp>
        <p:nvSpPr>
          <p:cNvPr id="16" name="Text Box 16"/>
          <p:cNvSpPr txBox="1">
            <a:spLocks noChangeArrowheads="1"/>
          </p:cNvSpPr>
          <p:nvPr/>
        </p:nvSpPr>
        <p:spPr bwMode="auto">
          <a:xfrm>
            <a:off x="223157" y="2733992"/>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spcBef>
                <a:spcPct val="50000"/>
              </a:spcBef>
            </a:pPr>
            <a:r>
              <a:rPr lang="en-ZA" b="1" dirty="0">
                <a:latin typeface="+mj-lt"/>
              </a:rPr>
              <a:t>Health facility level:</a:t>
            </a:r>
          </a:p>
        </p:txBody>
      </p:sp>
      <p:sp>
        <p:nvSpPr>
          <p:cNvPr id="17" name="Text Box 17"/>
          <p:cNvSpPr txBox="1">
            <a:spLocks noChangeArrowheads="1"/>
          </p:cNvSpPr>
          <p:nvPr/>
        </p:nvSpPr>
        <p:spPr bwMode="auto">
          <a:xfrm>
            <a:off x="266699" y="5079421"/>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spcBef>
                <a:spcPct val="50000"/>
              </a:spcBef>
            </a:pPr>
            <a:r>
              <a:rPr lang="en-ZA" b="1" dirty="0">
                <a:latin typeface="+mj-lt"/>
              </a:rPr>
              <a:t>District level:</a:t>
            </a:r>
          </a:p>
        </p:txBody>
      </p:sp>
      <p:sp>
        <p:nvSpPr>
          <p:cNvPr id="18" name="Text Box 18"/>
          <p:cNvSpPr txBox="1">
            <a:spLocks noChangeArrowheads="1"/>
          </p:cNvSpPr>
          <p:nvPr/>
        </p:nvSpPr>
        <p:spPr bwMode="auto">
          <a:xfrm>
            <a:off x="264887" y="5946981"/>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0" charset="-128"/>
              </a:defRPr>
            </a:lvl1pPr>
            <a:lvl2pPr marL="37931725" indent="-37474525">
              <a:defRPr sz="2400">
                <a:solidFill>
                  <a:schemeClr val="tx1"/>
                </a:solidFill>
                <a:latin typeface="Arial" charset="0"/>
                <a:ea typeface="ＭＳ Ｐゴシック" pitchFamily="-110" charset="-128"/>
              </a:defRPr>
            </a:lvl2pPr>
            <a:lvl3pPr>
              <a:defRPr sz="2400">
                <a:solidFill>
                  <a:schemeClr val="tx1"/>
                </a:solidFill>
                <a:latin typeface="Arial" charset="0"/>
                <a:ea typeface="ＭＳ Ｐゴシック" pitchFamily="-110" charset="-128"/>
              </a:defRPr>
            </a:lvl3pPr>
            <a:lvl4pPr>
              <a:defRPr sz="2400">
                <a:solidFill>
                  <a:schemeClr val="tx1"/>
                </a:solidFill>
                <a:latin typeface="Arial" charset="0"/>
                <a:ea typeface="ＭＳ Ｐゴシック" pitchFamily="-110" charset="-128"/>
              </a:defRPr>
            </a:lvl4pPr>
            <a:lvl5pPr>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spcBef>
                <a:spcPct val="50000"/>
              </a:spcBef>
            </a:pPr>
            <a:r>
              <a:rPr lang="en-ZA" b="1" dirty="0">
                <a:latin typeface="+mj-lt"/>
              </a:rPr>
              <a:t>National level:</a:t>
            </a:r>
          </a:p>
        </p:txBody>
      </p:sp>
      <p:sp>
        <p:nvSpPr>
          <p:cNvPr id="19" name="AutoShape 19"/>
          <p:cNvSpPr>
            <a:spLocks/>
          </p:cNvSpPr>
          <p:nvPr/>
        </p:nvSpPr>
        <p:spPr bwMode="auto">
          <a:xfrm>
            <a:off x="2356757" y="1979275"/>
            <a:ext cx="228600" cy="2514600"/>
          </a:xfrm>
          <a:prstGeom prst="leftBrace">
            <a:avLst>
              <a:gd name="adj1" fmla="val 9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20" name="AutoShape 15"/>
          <p:cNvSpPr>
            <a:spLocks noChangeArrowheads="1"/>
          </p:cNvSpPr>
          <p:nvPr/>
        </p:nvSpPr>
        <p:spPr bwMode="auto">
          <a:xfrm rot="10988983" flipV="1">
            <a:off x="7305372" y="5520032"/>
            <a:ext cx="742637" cy="879625"/>
          </a:xfrm>
          <a:prstGeom prst="curvedRightArrow">
            <a:avLst>
              <a:gd name="adj1" fmla="val 25000"/>
              <a:gd name="adj2" fmla="val 50000"/>
              <a:gd name="adj3" fmla="val 33333"/>
            </a:avLst>
          </a:prstGeom>
          <a:solidFill>
            <a:srgbClr val="173157"/>
          </a:solidFill>
          <a:ln w="9525">
            <a:solidFill>
              <a:schemeClr val="tx1"/>
            </a:solidFill>
            <a:miter lim="800000"/>
            <a:headEnd/>
            <a:tailEnd/>
          </a:ln>
        </p:spPr>
        <p:txBody>
          <a:bodyPr wrap="none" anchor="ctr"/>
          <a:lstStyle/>
          <a:p>
            <a:endParaRPr lang="en-US">
              <a:solidFill>
                <a:schemeClr val="accent1">
                  <a:lumMod val="50000"/>
                </a:schemeClr>
              </a:solidFill>
            </a:endParaRPr>
          </a:p>
        </p:txBody>
      </p:sp>
      <p:sp>
        <p:nvSpPr>
          <p:cNvPr id="21" name="AutoShape 15"/>
          <p:cNvSpPr>
            <a:spLocks noChangeArrowheads="1"/>
          </p:cNvSpPr>
          <p:nvPr/>
        </p:nvSpPr>
        <p:spPr bwMode="auto">
          <a:xfrm rot="10988983" flipV="1">
            <a:off x="7290858" y="4398863"/>
            <a:ext cx="742637" cy="879625"/>
          </a:xfrm>
          <a:prstGeom prst="curvedRightArrow">
            <a:avLst>
              <a:gd name="adj1" fmla="val 25000"/>
              <a:gd name="adj2" fmla="val 50000"/>
              <a:gd name="adj3" fmla="val 33333"/>
            </a:avLst>
          </a:prstGeom>
          <a:solidFill>
            <a:srgbClr val="173157"/>
          </a:solidFill>
          <a:ln w="9525">
            <a:solidFill>
              <a:schemeClr val="tx1"/>
            </a:solidFill>
            <a:miter lim="800000"/>
            <a:headEnd/>
            <a:tailEnd/>
          </a:ln>
        </p:spPr>
        <p:txBody>
          <a:bodyPr wrap="none" anchor="ctr"/>
          <a:lstStyle/>
          <a:p>
            <a:endParaRPr lang="en-US">
              <a:solidFill>
                <a:schemeClr val="accent1">
                  <a:lumMod val="50000"/>
                </a:schemeClr>
              </a:solidFill>
            </a:endParaRPr>
          </a:p>
        </p:txBody>
      </p:sp>
    </p:spTree>
    <p:extLst>
      <p:ext uri="{BB962C8B-B14F-4D97-AF65-F5344CB8AC3E}">
        <p14:creationId xmlns:p14="http://schemas.microsoft.com/office/powerpoint/2010/main" val="32493450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24</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Remember:</a:t>
            </a:r>
            <a:endParaRPr lang="en-US" dirty="0">
              <a:latin typeface="Calibri (Heading)"/>
            </a:endParaRPr>
          </a:p>
        </p:txBody>
      </p:sp>
      <p:sp>
        <p:nvSpPr>
          <p:cNvPr id="6" name="Text Box 5"/>
          <p:cNvSpPr txBox="1">
            <a:spLocks noChangeArrowheads="1"/>
          </p:cNvSpPr>
          <p:nvPr/>
        </p:nvSpPr>
        <p:spPr bwMode="auto">
          <a:xfrm>
            <a:off x="710519" y="1963743"/>
            <a:ext cx="7696200" cy="4185761"/>
          </a:xfrm>
          <a:prstGeom prst="rect">
            <a:avLst/>
          </a:prstGeom>
          <a:solidFill>
            <a:srgbClr val="F0EBD6"/>
          </a:solidFill>
          <a:ln w="9525">
            <a:solidFill>
              <a:schemeClr val="tx1"/>
            </a:solidFill>
            <a:miter lim="800000"/>
            <a:headEnd/>
            <a:tailEnd/>
          </a:ln>
        </p:spPr>
        <p:txBody>
          <a:bodyPr>
            <a:spAutoFit/>
          </a:bodyPr>
          <a:lstStyle/>
          <a:p>
            <a:pPr marL="347663" indent="-347663" defTabSz="914400">
              <a:spcBef>
                <a:spcPts val="2000"/>
              </a:spcBef>
              <a:buSzPct val="125000"/>
              <a:buFont typeface="Wingdings" pitchFamily="2" charset="2"/>
              <a:buChar char="§"/>
              <a:defRPr/>
            </a:pPr>
            <a:r>
              <a:rPr lang="en-ZA" sz="2400" dirty="0" smtClean="0">
                <a:latin typeface="Calibri" pitchFamily="34" charset="0"/>
              </a:rPr>
              <a:t>All </a:t>
            </a:r>
            <a:r>
              <a:rPr lang="en-ZA" sz="2400" dirty="0">
                <a:latin typeface="Calibri" pitchFamily="34" charset="0"/>
              </a:rPr>
              <a:t>staff must be aware of the importance of completing registers in an accurate way</a:t>
            </a:r>
            <a:r>
              <a:rPr lang="en-ZA" sz="2400" dirty="0" smtClean="0">
                <a:latin typeface="Calibri" pitchFamily="34" charset="0"/>
              </a:rPr>
              <a:t>.</a:t>
            </a:r>
          </a:p>
          <a:p>
            <a:pPr marL="347663" indent="-347663" defTabSz="914400">
              <a:spcBef>
                <a:spcPts val="2000"/>
              </a:spcBef>
              <a:buSzPct val="125000"/>
              <a:buFont typeface="Wingdings" pitchFamily="2" charset="2"/>
              <a:buChar char="§"/>
              <a:defRPr/>
            </a:pPr>
            <a:r>
              <a:rPr lang="en-ZA" sz="2400" dirty="0" smtClean="0">
                <a:latin typeface="Calibri" pitchFamily="34" charset="0"/>
              </a:rPr>
              <a:t>Monthly summary forms and reports will only be accurate if registers are completed correctly and consistently!</a:t>
            </a:r>
          </a:p>
          <a:p>
            <a:pPr marL="347663" indent="-347663" defTabSz="914400">
              <a:spcBef>
                <a:spcPts val="2000"/>
              </a:spcBef>
              <a:buSzPct val="125000"/>
              <a:buFont typeface="Wingdings" pitchFamily="2" charset="2"/>
              <a:buChar char="§"/>
              <a:defRPr/>
            </a:pPr>
            <a:r>
              <a:rPr lang="en-ZA" sz="2400" dirty="0" smtClean="0">
                <a:latin typeface="Calibri" pitchFamily="34" charset="0"/>
              </a:rPr>
              <a:t>Key staff should review their facility’s monthly report to ensure that activities will meet targets and goals.</a:t>
            </a:r>
          </a:p>
          <a:p>
            <a:pPr marL="347663" indent="-347663" defTabSz="914400">
              <a:spcBef>
                <a:spcPts val="2000"/>
              </a:spcBef>
              <a:buSzPct val="125000"/>
              <a:buFont typeface="Wingdings" pitchFamily="2" charset="2"/>
              <a:buChar char="§"/>
              <a:defRPr/>
            </a:pPr>
            <a:r>
              <a:rPr lang="en-ZA" sz="2400" dirty="0" smtClean="0">
                <a:latin typeface="Calibri" pitchFamily="34" charset="0"/>
              </a:rPr>
              <a:t>Program successes and weaknesses, along with a monthly data summary, should be reviewed at multidisciplinary team meetings.</a:t>
            </a:r>
            <a:endParaRPr lang="en-ZA" sz="2400" dirty="0">
              <a:latin typeface="Calibri" pitchFamily="34" charset="0"/>
            </a:endParaRPr>
          </a:p>
        </p:txBody>
      </p:sp>
    </p:spTree>
    <p:extLst>
      <p:ext uri="{BB962C8B-B14F-4D97-AF65-F5344CB8AC3E}">
        <p14:creationId xmlns:p14="http://schemas.microsoft.com/office/powerpoint/2010/main" val="5183630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3572"/>
            <a:ext cx="8229600" cy="4144963"/>
          </a:xfrm>
        </p:spPr>
        <p:txBody>
          <a:bodyPr/>
          <a:lstStyle/>
          <a:p>
            <a:r>
              <a:rPr lang="en-GB" dirty="0">
                <a:latin typeface="+mj-lt"/>
                <a:cs typeface="ＭＳ Ｐゴシック" pitchFamily="-110" charset="-128"/>
              </a:rPr>
              <a:t>At every </a:t>
            </a:r>
            <a:r>
              <a:rPr lang="en-GB" dirty="0" smtClean="0">
                <a:latin typeface="+mj-lt"/>
                <a:cs typeface="ＭＳ Ｐゴシック" pitchFamily="-110" charset="-128"/>
              </a:rPr>
              <a:t>level of the system, </a:t>
            </a:r>
            <a:r>
              <a:rPr lang="en-GB" dirty="0">
                <a:latin typeface="+mj-lt"/>
                <a:cs typeface="ＭＳ Ｐゴシック" pitchFamily="-110" charset="-128"/>
              </a:rPr>
              <a:t>monthly summary forms </a:t>
            </a:r>
            <a:r>
              <a:rPr lang="en-GB" dirty="0" smtClean="0">
                <a:latin typeface="+mj-lt"/>
                <a:cs typeface="ＭＳ Ｐゴシック" pitchFamily="-110" charset="-128"/>
              </a:rPr>
              <a:t>should lead to discussion </a:t>
            </a:r>
            <a:r>
              <a:rPr lang="en-GB" dirty="0">
                <a:latin typeface="+mj-lt"/>
                <a:cs typeface="ＭＳ Ｐゴシック" pitchFamily="-110" charset="-128"/>
              </a:rPr>
              <a:t>on </a:t>
            </a:r>
            <a:r>
              <a:rPr lang="en-GB" dirty="0" smtClean="0">
                <a:latin typeface="+mj-lt"/>
                <a:cs typeface="ＭＳ Ｐゴシック" pitchFamily="-110" charset="-128"/>
              </a:rPr>
              <a:t>how the program can be modified to better meet targets.</a:t>
            </a:r>
          </a:p>
          <a:p>
            <a:pPr marL="0" indent="0">
              <a:buNone/>
            </a:pPr>
            <a:r>
              <a:rPr lang="en-GB" b="1" dirty="0" smtClean="0">
                <a:latin typeface="+mj-lt"/>
                <a:cs typeface="ＭＳ Ｐゴシック" pitchFamily="-110" charset="-128"/>
              </a:rPr>
              <a:t>Such program improvements will require discussion of the following:</a:t>
            </a:r>
          </a:p>
          <a:p>
            <a:r>
              <a:rPr lang="en-GB" i="1" dirty="0" smtClean="0">
                <a:latin typeface="+mj-lt"/>
                <a:cs typeface="ＭＳ Ｐゴシック" pitchFamily="-110" charset="-128"/>
              </a:rPr>
              <a:t>What is the problem?</a:t>
            </a:r>
          </a:p>
          <a:p>
            <a:r>
              <a:rPr lang="en-GB" i="1" dirty="0" smtClean="0">
                <a:latin typeface="+mj-lt"/>
                <a:cs typeface="ＭＳ Ｐゴシック" pitchFamily="-110" charset="-128"/>
              </a:rPr>
              <a:t>How will we address the problem?</a:t>
            </a:r>
          </a:p>
          <a:p>
            <a:r>
              <a:rPr lang="en-GB" i="1" dirty="0" smtClean="0">
                <a:latin typeface="+mj-lt"/>
                <a:cs typeface="ＭＳ Ｐゴシック" pitchFamily="-110" charset="-128"/>
              </a:rPr>
              <a:t>What is our plan?</a:t>
            </a:r>
          </a:p>
          <a:p>
            <a:r>
              <a:rPr lang="en-GB" i="1" dirty="0" smtClean="0">
                <a:latin typeface="+mj-lt"/>
                <a:cs typeface="ＭＳ Ｐゴシック" pitchFamily="-110" charset="-128"/>
              </a:rPr>
              <a:t>How will we know if the plan is working?</a:t>
            </a:r>
            <a:endParaRPr lang="en-GB" i="1" dirty="0">
              <a:latin typeface="+mj-lt"/>
              <a:cs typeface="ＭＳ Ｐゴシック" pitchFamily="-110" charset="-128"/>
            </a:endParaRPr>
          </a:p>
          <a:p>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25</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Program Modification</a:t>
            </a:r>
            <a:endParaRPr lang="en-US" dirty="0">
              <a:latin typeface="Calibri (Heading)"/>
            </a:endParaRPr>
          </a:p>
        </p:txBody>
      </p:sp>
    </p:spTree>
    <p:extLst>
      <p:ext uri="{BB962C8B-B14F-4D97-AF65-F5344CB8AC3E}">
        <p14:creationId xmlns:p14="http://schemas.microsoft.com/office/powerpoint/2010/main" val="4635788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35852"/>
            <a:ext cx="8264525" cy="1116012"/>
          </a:xfrm>
        </p:spPr>
        <p:txBody>
          <a:bodyPr/>
          <a:lstStyle/>
          <a:p>
            <a:r>
              <a:rPr lang="en-US" dirty="0" smtClean="0"/>
              <a:t>Adolescent HIV Care and Treatment Data Collection and Forms</a:t>
            </a:r>
            <a:endParaRPr lang="en-US" dirty="0"/>
          </a:p>
        </p:txBody>
      </p:sp>
      <p:sp>
        <p:nvSpPr>
          <p:cNvPr id="3" name="Content Placeholder 2"/>
          <p:cNvSpPr>
            <a:spLocks noGrp="1"/>
          </p:cNvSpPr>
          <p:nvPr>
            <p:ph idx="1"/>
          </p:nvPr>
        </p:nvSpPr>
        <p:spPr>
          <a:xfrm>
            <a:off x="533400" y="1578432"/>
            <a:ext cx="8229600" cy="4144963"/>
          </a:xfrm>
        </p:spPr>
        <p:txBody>
          <a:bodyPr/>
          <a:lstStyle/>
          <a:p>
            <a:pPr>
              <a:spcBef>
                <a:spcPts val="1500"/>
              </a:spcBef>
            </a:pPr>
            <a:r>
              <a:rPr lang="en-US" dirty="0" smtClean="0"/>
              <a:t>Standard data collection and accurate recording of activities and outcomes are essential.</a:t>
            </a:r>
          </a:p>
          <a:p>
            <a:pPr>
              <a:spcBef>
                <a:spcPts val="1500"/>
              </a:spcBef>
            </a:pPr>
            <a:r>
              <a:rPr lang="en-US" dirty="0" smtClean="0"/>
              <a:t>Data collection for adolescent HIV care and treatment is usually done through the existing national M&amp;E system.</a:t>
            </a:r>
          </a:p>
          <a:p>
            <a:pPr>
              <a:spcBef>
                <a:spcPts val="1500"/>
              </a:spcBef>
            </a:pPr>
            <a:r>
              <a:rPr lang="en-US" dirty="0" smtClean="0"/>
              <a:t>There is not usually a separate system with adolescent-specific forms.</a:t>
            </a:r>
          </a:p>
          <a:p>
            <a:pPr marL="798513" lvl="1" indent="-333375">
              <a:spcBef>
                <a:spcPts val="1000"/>
              </a:spcBef>
            </a:pPr>
            <a:r>
              <a:rPr lang="en-US" sz="2100" dirty="0" smtClean="0"/>
              <a:t>In most cases, adolescent data will be captured in the national forms for pediatric HIV.</a:t>
            </a:r>
          </a:p>
          <a:p>
            <a:pPr marL="798513" lvl="1" indent="-333375">
              <a:spcBef>
                <a:spcPts val="1000"/>
              </a:spcBef>
            </a:pPr>
            <a:r>
              <a:rPr lang="en-US" sz="2100" dirty="0" smtClean="0"/>
              <a:t>This is why it is particularly important that data are appropriately disaggregated by age.</a:t>
            </a:r>
          </a:p>
          <a:p>
            <a:pPr marL="798513" lvl="1" indent="-333375">
              <a:spcBef>
                <a:spcPts val="1000"/>
              </a:spcBef>
            </a:pPr>
            <a:r>
              <a:rPr lang="en-US" sz="2100" dirty="0" smtClean="0"/>
              <a:t>Note that facilities should use national forms for adult HIV care and treatment for ALHIV receiving care in adult HIV clinics.</a:t>
            </a:r>
            <a:endParaRPr lang="en-US" sz="2100"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26</a:t>
            </a:fld>
            <a:endParaRPr lang="en-US"/>
          </a:p>
        </p:txBody>
      </p:sp>
    </p:spTree>
    <p:extLst>
      <p:ext uri="{BB962C8B-B14F-4D97-AF65-F5344CB8AC3E}">
        <p14:creationId xmlns:p14="http://schemas.microsoft.com/office/powerpoint/2010/main" val="10463986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9" y="1738086"/>
            <a:ext cx="8465457" cy="4144963"/>
          </a:xfrm>
        </p:spPr>
        <p:txBody>
          <a:bodyPr/>
          <a:lstStyle/>
          <a:p>
            <a:r>
              <a:rPr lang="en-US" dirty="0" smtClean="0"/>
              <a:t>Effective M&amp;E systems require record keeping that is:</a:t>
            </a:r>
          </a:p>
          <a:p>
            <a:pPr marL="798513" lvl="1" indent="-333375">
              <a:spcBef>
                <a:spcPts val="2000"/>
              </a:spcBef>
            </a:pPr>
            <a:r>
              <a:rPr lang="en-US" sz="2400" b="1" dirty="0" smtClean="0"/>
              <a:t>Accurate </a:t>
            </a:r>
            <a:r>
              <a:rPr lang="en-US" sz="2400" dirty="0" smtClean="0"/>
              <a:t>– In other words, correct and true</a:t>
            </a:r>
          </a:p>
          <a:p>
            <a:pPr marL="798513" lvl="1" indent="-333375">
              <a:spcBef>
                <a:spcPts val="2000"/>
              </a:spcBef>
            </a:pPr>
            <a:r>
              <a:rPr lang="en-US" sz="2400" b="1" dirty="0" smtClean="0"/>
              <a:t>Reliable </a:t>
            </a:r>
            <a:r>
              <a:rPr lang="en-US" sz="2400" dirty="0" smtClean="0"/>
              <a:t>– Completed the same way every time</a:t>
            </a:r>
          </a:p>
          <a:p>
            <a:pPr marL="798513" lvl="1" indent="-333375">
              <a:spcBef>
                <a:spcPts val="2000"/>
              </a:spcBef>
            </a:pPr>
            <a:r>
              <a:rPr lang="en-US" sz="2400" b="1" dirty="0" smtClean="0"/>
              <a:t>Standardized </a:t>
            </a:r>
            <a:r>
              <a:rPr lang="en-US" sz="2400" dirty="0" smtClean="0"/>
              <a:t>– Recorded using the same tools in every clinic in the country</a:t>
            </a:r>
          </a:p>
          <a:p>
            <a:pPr marL="798513" lvl="1" indent="-333375">
              <a:spcBef>
                <a:spcPts val="2000"/>
              </a:spcBef>
            </a:pPr>
            <a:r>
              <a:rPr lang="en-US" sz="2400" b="1" dirty="0" smtClean="0"/>
              <a:t>Recorded </a:t>
            </a:r>
            <a:r>
              <a:rPr lang="en-US" sz="2400" dirty="0" smtClean="0"/>
              <a:t>following established guidelines</a:t>
            </a:r>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27</a:t>
            </a:fld>
            <a:endParaRPr lang="en-US"/>
          </a:p>
        </p:txBody>
      </p:sp>
      <p:sp>
        <p:nvSpPr>
          <p:cNvPr id="5" name="Title 1"/>
          <p:cNvSpPr>
            <a:spLocks noGrp="1"/>
          </p:cNvSpPr>
          <p:nvPr>
            <p:ph type="title"/>
          </p:nvPr>
        </p:nvSpPr>
        <p:spPr bwMode="white">
          <a:xfrm>
            <a:off x="498475" y="135852"/>
            <a:ext cx="8264525" cy="1116012"/>
          </a:xfrm>
        </p:spPr>
        <p:txBody>
          <a:bodyPr/>
          <a:lstStyle/>
          <a:p>
            <a:r>
              <a:rPr lang="en-US" dirty="0" smtClean="0"/>
              <a:t>Adolescent HIV Care and Treatment Data Collection and Forms </a:t>
            </a:r>
            <a:r>
              <a:rPr lang="en-US" sz="1800" dirty="0" smtClean="0"/>
              <a:t>(Continued)</a:t>
            </a:r>
            <a:endParaRPr lang="en-US" sz="1800" dirty="0"/>
          </a:p>
        </p:txBody>
      </p:sp>
    </p:spTree>
    <p:extLst>
      <p:ext uri="{BB962C8B-B14F-4D97-AF65-F5344CB8AC3E}">
        <p14:creationId xmlns:p14="http://schemas.microsoft.com/office/powerpoint/2010/main" val="12625425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38086"/>
            <a:ext cx="8229600" cy="4144963"/>
          </a:xfrm>
        </p:spPr>
        <p:txBody>
          <a:bodyPr/>
          <a:lstStyle/>
          <a:p>
            <a:r>
              <a:rPr lang="en-US" dirty="0" smtClean="0"/>
              <a:t>In facilities with established adolescent programs, adolescents may be “transferred out” of pediatric registers as they age and “transferred in” to adult registers.</a:t>
            </a:r>
          </a:p>
          <a:p>
            <a:pPr marL="798513" lvl="1" indent="-333375">
              <a:spcBef>
                <a:spcPts val="1500"/>
              </a:spcBef>
            </a:pPr>
            <a:r>
              <a:rPr lang="en-US" sz="2300" dirty="0" smtClean="0"/>
              <a:t>If no national guidelines can be identified for this procedure, facilities should have their own consistent procedure for counting these ALHIV.</a:t>
            </a:r>
            <a:endParaRPr lang="en-US" sz="2300"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28</a:t>
            </a:fld>
            <a:endParaRPr lang="en-US"/>
          </a:p>
        </p:txBody>
      </p:sp>
      <p:sp>
        <p:nvSpPr>
          <p:cNvPr id="5" name="Title 1"/>
          <p:cNvSpPr>
            <a:spLocks noGrp="1"/>
          </p:cNvSpPr>
          <p:nvPr>
            <p:ph type="title"/>
          </p:nvPr>
        </p:nvSpPr>
        <p:spPr bwMode="white">
          <a:xfrm>
            <a:off x="498475" y="135852"/>
            <a:ext cx="8264525" cy="1116012"/>
          </a:xfrm>
        </p:spPr>
        <p:txBody>
          <a:bodyPr/>
          <a:lstStyle/>
          <a:p>
            <a:r>
              <a:rPr lang="en-US" dirty="0" smtClean="0"/>
              <a:t>Adolescent HIV Care and Treatment Data Collection and Forms </a:t>
            </a:r>
            <a:r>
              <a:rPr lang="en-US" sz="1800" dirty="0" smtClean="0"/>
              <a:t>(Continued)</a:t>
            </a:r>
            <a:endParaRPr lang="en-US" sz="1800" dirty="0"/>
          </a:p>
        </p:txBody>
      </p:sp>
    </p:spTree>
    <p:extLst>
      <p:ext uri="{BB962C8B-B14F-4D97-AF65-F5344CB8AC3E}">
        <p14:creationId xmlns:p14="http://schemas.microsoft.com/office/powerpoint/2010/main" val="12625425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29</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Remember:</a:t>
            </a:r>
            <a:endParaRPr lang="en-US" dirty="0">
              <a:latin typeface="Calibri (Heading)"/>
            </a:endParaRPr>
          </a:p>
        </p:txBody>
      </p:sp>
      <p:sp>
        <p:nvSpPr>
          <p:cNvPr id="6" name="Text Box 5"/>
          <p:cNvSpPr txBox="1">
            <a:spLocks noChangeArrowheads="1"/>
          </p:cNvSpPr>
          <p:nvPr/>
        </p:nvSpPr>
        <p:spPr bwMode="auto">
          <a:xfrm>
            <a:off x="798285" y="3848847"/>
            <a:ext cx="7696200" cy="2564805"/>
          </a:xfrm>
          <a:prstGeom prst="rect">
            <a:avLst/>
          </a:prstGeom>
          <a:solidFill>
            <a:srgbClr val="F0EBD6"/>
          </a:solidFill>
          <a:ln w="9525">
            <a:solidFill>
              <a:schemeClr val="tx1"/>
            </a:solidFill>
            <a:miter lim="800000"/>
            <a:headEnd/>
            <a:tailEnd/>
          </a:ln>
        </p:spPr>
        <p:txBody>
          <a:bodyPr>
            <a:spAutoFit/>
          </a:bodyPr>
          <a:lstStyle/>
          <a:p>
            <a:pPr marL="347663" indent="-347663" defTabSz="914400">
              <a:spcBef>
                <a:spcPts val="2000"/>
              </a:spcBef>
              <a:buSzPct val="125000"/>
              <a:buFont typeface="Wingdings" pitchFamily="2" charset="2"/>
              <a:buChar char="§"/>
              <a:defRPr/>
            </a:pPr>
            <a:r>
              <a:rPr lang="en-ZA" sz="2400" dirty="0" smtClean="0">
                <a:latin typeface="Calibri" pitchFamily="34" charset="0"/>
              </a:rPr>
              <a:t>Systems for documenting care and treatment activities must </a:t>
            </a:r>
            <a:r>
              <a:rPr lang="en-ZA" sz="2400" b="1" dirty="0" smtClean="0">
                <a:latin typeface="Calibri" pitchFamily="34" charset="0"/>
              </a:rPr>
              <a:t>maintain client confidentiality.</a:t>
            </a:r>
          </a:p>
          <a:p>
            <a:pPr marL="347663" indent="-347663" defTabSz="914400">
              <a:spcBef>
                <a:spcPts val="2000"/>
              </a:spcBef>
              <a:buSzPct val="125000"/>
              <a:buFont typeface="Wingdings" pitchFamily="2" charset="2"/>
              <a:buChar char="§"/>
              <a:defRPr/>
            </a:pPr>
            <a:r>
              <a:rPr lang="en-ZA" sz="2400" dirty="0" smtClean="0">
                <a:latin typeface="Calibri" pitchFamily="34" charset="0"/>
              </a:rPr>
              <a:t>It is </a:t>
            </a:r>
            <a:r>
              <a:rPr lang="en-ZA" sz="2400" dirty="0" smtClean="0">
                <a:latin typeface="+mj-lt"/>
              </a:rPr>
              <a:t>the </a:t>
            </a:r>
            <a:r>
              <a:rPr lang="en-US" sz="2400" dirty="0">
                <a:latin typeface="+mj-lt"/>
              </a:rPr>
              <a:t>responsibility of all staff members who complete registers or summary forms</a:t>
            </a:r>
            <a:r>
              <a:rPr lang="en-US" sz="2400" b="1" dirty="0">
                <a:latin typeface="+mj-lt"/>
              </a:rPr>
              <a:t> </a:t>
            </a:r>
            <a:r>
              <a:rPr lang="en-US" sz="2400" dirty="0">
                <a:latin typeface="+mj-lt"/>
              </a:rPr>
              <a:t>to </a:t>
            </a:r>
            <a:r>
              <a:rPr lang="en-US" sz="2400" b="1" dirty="0">
                <a:latin typeface="+mj-lt"/>
              </a:rPr>
              <a:t>ensure that data are accurate and complete and that data collection protocols are followed.</a:t>
            </a:r>
            <a:r>
              <a:rPr lang="en-ZA" sz="2400" dirty="0" smtClean="0">
                <a:latin typeface="+mj-lt"/>
              </a:rPr>
              <a:t>  </a:t>
            </a:r>
            <a:endParaRPr lang="en-ZA" sz="2400" dirty="0">
              <a:latin typeface="+mj-l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314472" y="1614714"/>
            <a:ext cx="2663825" cy="2068830"/>
          </a:xfrm>
          <a:prstGeom prst="rect">
            <a:avLst/>
          </a:prstGeom>
          <a:noFill/>
          <a:ln>
            <a:noFill/>
          </a:ln>
          <a:effectLst>
            <a:softEdge rad="31750"/>
          </a:effectLst>
        </p:spPr>
      </p:pic>
    </p:spTree>
    <p:extLst>
      <p:ext uri="{BB962C8B-B14F-4D97-AF65-F5344CB8AC3E}">
        <p14:creationId xmlns:p14="http://schemas.microsoft.com/office/powerpoint/2010/main" val="8026554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white"/>
        <p:txBody>
          <a:bodyPr/>
          <a:lstStyle/>
          <a:p>
            <a:pPr eaLnBrk="1" hangingPunct="1"/>
            <a:r>
              <a:rPr lang="en-US" dirty="0" smtClean="0">
                <a:latin typeface="Calibri (Heading)"/>
              </a:rPr>
              <a:t>Session 14.1</a:t>
            </a:r>
          </a:p>
        </p:txBody>
      </p:sp>
      <p:sp>
        <p:nvSpPr>
          <p:cNvPr id="21506" name="Content Placeholder 2"/>
          <p:cNvSpPr>
            <a:spLocks noGrp="1"/>
          </p:cNvSpPr>
          <p:nvPr>
            <p:ph sz="half" idx="1"/>
          </p:nvPr>
        </p:nvSpPr>
        <p:spPr>
          <a:xfrm>
            <a:off x="533400" y="1838325"/>
            <a:ext cx="8229600" cy="4059238"/>
          </a:xfrm>
        </p:spPr>
        <p:txBody>
          <a:bodyPr/>
          <a:lstStyle/>
          <a:p>
            <a:pPr marL="0" indent="0" eaLnBrk="1" hangingPunct="1">
              <a:spcBef>
                <a:spcPct val="50000"/>
              </a:spcBef>
              <a:buFont typeface="Wingdings" pitchFamily="2" charset="2"/>
              <a:buNone/>
            </a:pPr>
            <a:r>
              <a:rPr lang="en-US" sz="3600" b="1" dirty="0" smtClean="0">
                <a:solidFill>
                  <a:srgbClr val="0B5395"/>
                </a:solidFill>
              </a:rPr>
              <a:t>Monitoring, Evaluation, and Data Collection</a:t>
            </a:r>
          </a:p>
        </p:txBody>
      </p:sp>
      <p:sp>
        <p:nvSpPr>
          <p:cNvPr id="21507" name="Slide Number Placeholder 5"/>
          <p:cNvSpPr>
            <a:spLocks noGrp="1"/>
          </p:cNvSpPr>
          <p:nvPr>
            <p:ph type="sldNum" sz="quarter" idx="12"/>
          </p:nvPr>
        </p:nvSpPr>
        <p:spPr bwMode="auto">
          <a:noFill/>
          <a:ln>
            <a:miter lim="800000"/>
            <a:headEnd/>
            <a:tailEnd/>
          </a:ln>
        </p:spPr>
        <p:txBody>
          <a:bodyPr/>
          <a:lstStyle/>
          <a:p>
            <a:pPr fontAlgn="base">
              <a:spcBef>
                <a:spcPct val="0"/>
              </a:spcBef>
              <a:spcAft>
                <a:spcPct val="0"/>
              </a:spcAft>
            </a:pPr>
            <a:fld id="{103CD148-718C-478C-828B-85224E25327B}" type="slidenum">
              <a:rPr lang="en-US" smtClean="0">
                <a:latin typeface="Garamond" pitchFamily="18" charset="0"/>
              </a:rPr>
              <a:pPr fontAlgn="base">
                <a:spcBef>
                  <a:spcPct val="0"/>
                </a:spcBef>
                <a:spcAft>
                  <a:spcPct val="0"/>
                </a:spcAft>
              </a:pPr>
              <a:t>3</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8" y="2623440"/>
            <a:ext cx="8229600" cy="4144963"/>
          </a:xfrm>
        </p:spPr>
        <p:txBody>
          <a:bodyPr numCol="2"/>
          <a:lstStyle/>
          <a:p>
            <a:pPr lvl="0"/>
            <a:r>
              <a:rPr lang="en-US" sz="2100" dirty="0" smtClean="0"/>
              <a:t>Ward or clinic </a:t>
            </a:r>
            <a:r>
              <a:rPr lang="en-US" sz="2100" dirty="0"/>
              <a:t>register </a:t>
            </a:r>
          </a:p>
          <a:p>
            <a:pPr lvl="0"/>
            <a:r>
              <a:rPr lang="en-US" sz="2100" dirty="0"/>
              <a:t>General HIV counseling and testing register </a:t>
            </a:r>
          </a:p>
          <a:p>
            <a:pPr lvl="0"/>
            <a:r>
              <a:rPr lang="en-US" sz="2100" dirty="0"/>
              <a:t>Patient care card </a:t>
            </a:r>
          </a:p>
          <a:p>
            <a:pPr lvl="0"/>
            <a:r>
              <a:rPr lang="en-US" sz="2100" dirty="0"/>
              <a:t>HIV care summary sheet </a:t>
            </a:r>
          </a:p>
          <a:p>
            <a:pPr lvl="0"/>
            <a:r>
              <a:rPr lang="en-US" sz="2100" dirty="0"/>
              <a:t>Pediatric clinical follow-up form </a:t>
            </a:r>
          </a:p>
          <a:p>
            <a:pPr lvl="0"/>
            <a:r>
              <a:rPr lang="en-US" sz="2100" dirty="0" smtClean="0"/>
              <a:t>Pediatric ART </a:t>
            </a:r>
            <a:r>
              <a:rPr lang="en-US" sz="2100" dirty="0"/>
              <a:t>eligibility form </a:t>
            </a:r>
          </a:p>
          <a:p>
            <a:pPr lvl="0"/>
            <a:r>
              <a:rPr lang="en-US" sz="2100" dirty="0"/>
              <a:t>Pediatric adherence form </a:t>
            </a:r>
          </a:p>
          <a:p>
            <a:pPr lvl="0"/>
            <a:r>
              <a:rPr lang="en-US" sz="2100" dirty="0"/>
              <a:t>Pharmacy logbook/register</a:t>
            </a:r>
          </a:p>
          <a:p>
            <a:pPr lvl="0"/>
            <a:r>
              <a:rPr lang="en-US" sz="2100" dirty="0"/>
              <a:t>Patient status form </a:t>
            </a:r>
          </a:p>
          <a:p>
            <a:pPr lvl="0"/>
            <a:r>
              <a:rPr lang="en-US" sz="2100" dirty="0"/>
              <a:t>TB diagnostic worksheet and TB screening tool </a:t>
            </a:r>
          </a:p>
          <a:p>
            <a:pPr lvl="0"/>
            <a:r>
              <a:rPr lang="en-US" sz="2100" dirty="0"/>
              <a:t>Pediatric patient locator form </a:t>
            </a:r>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30</a:t>
            </a:fld>
            <a:endParaRPr lang="en-US"/>
          </a:p>
        </p:txBody>
      </p:sp>
      <p:sp>
        <p:nvSpPr>
          <p:cNvPr id="5" name="Title 1"/>
          <p:cNvSpPr>
            <a:spLocks noGrp="1"/>
          </p:cNvSpPr>
          <p:nvPr>
            <p:ph type="title"/>
          </p:nvPr>
        </p:nvSpPr>
        <p:spPr bwMode="white">
          <a:xfrm>
            <a:off x="498475" y="135852"/>
            <a:ext cx="8264525" cy="1116012"/>
          </a:xfrm>
        </p:spPr>
        <p:txBody>
          <a:bodyPr/>
          <a:lstStyle/>
          <a:p>
            <a:r>
              <a:rPr lang="en-US" dirty="0" smtClean="0"/>
              <a:t>Adolescent HIV Care and Treatment Data Collection and Forms </a:t>
            </a:r>
            <a:r>
              <a:rPr lang="en-US" sz="1800" dirty="0" smtClean="0"/>
              <a:t>(Continued)</a:t>
            </a:r>
            <a:endParaRPr lang="en-US" sz="1800" dirty="0"/>
          </a:p>
        </p:txBody>
      </p:sp>
      <p:sp>
        <p:nvSpPr>
          <p:cNvPr id="6" name="Content Placeholder 2"/>
          <p:cNvSpPr txBox="1">
            <a:spLocks/>
          </p:cNvSpPr>
          <p:nvPr/>
        </p:nvSpPr>
        <p:spPr bwMode="auto">
          <a:xfrm>
            <a:off x="308429" y="1647351"/>
            <a:ext cx="8229600" cy="849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4025" indent="-454025"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mn-lt"/>
                <a:ea typeface="+mn-ea"/>
                <a:cs typeface="Calibri"/>
              </a:defRPr>
            </a:lvl1pPr>
            <a:lvl2pPr marL="747713" indent="-407988"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mn-lt"/>
                <a:ea typeface="+mn-ea"/>
                <a:cs typeface="Calibri"/>
              </a:defRPr>
            </a:lvl2pPr>
            <a:lvl3pPr marL="1031875" indent="-465138"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mn-lt"/>
                <a:ea typeface="+mn-ea"/>
                <a:cs typeface="Calibri"/>
              </a:defRPr>
            </a:lvl3pPr>
            <a:lvl4pPr marL="1254125" indent="-392113"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mn-lt"/>
                <a:ea typeface="+mn-ea"/>
                <a:cs typeface="Calibri"/>
              </a:defRPr>
            </a:lvl4pPr>
            <a:lvl5pPr marL="1427163" indent="-282575"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mn-lt"/>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marL="0" indent="0">
              <a:buNone/>
            </a:pPr>
            <a:r>
              <a:rPr lang="en-US" b="1" dirty="0"/>
              <a:t>Some of the key registers and forms facilities use to monitor activities in their adolescent programs:</a:t>
            </a:r>
          </a:p>
          <a:p>
            <a:pPr marL="0" indent="0">
              <a:buFont typeface="Wingdings" pitchFamily="2" charset="2"/>
              <a:buNone/>
            </a:pPr>
            <a:endParaRPr lang="en-US" sz="2100" dirty="0"/>
          </a:p>
        </p:txBody>
      </p:sp>
    </p:spTree>
    <p:extLst>
      <p:ext uri="{BB962C8B-B14F-4D97-AF65-F5344CB8AC3E}">
        <p14:creationId xmlns:p14="http://schemas.microsoft.com/office/powerpoint/2010/main" val="3143573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21338"/>
            <a:ext cx="8264525" cy="1116012"/>
          </a:xfrm>
        </p:spPr>
        <p:txBody>
          <a:bodyPr/>
          <a:lstStyle/>
          <a:p>
            <a:r>
              <a:rPr lang="en-US" dirty="0" smtClean="0">
                <a:latin typeface="Calibri (Heading)"/>
              </a:rPr>
              <a:t>Registers and Forms Used in          Our Setting</a:t>
            </a:r>
            <a:endParaRPr lang="en-US" dirty="0">
              <a:latin typeface="Calibri (Heading)"/>
            </a:endParaRPr>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31</a:t>
            </a:fld>
            <a:endParaRPr lang="en-US"/>
          </a:p>
        </p:txBody>
      </p:sp>
      <p:sp>
        <p:nvSpPr>
          <p:cNvPr id="5" name="Text Box 5"/>
          <p:cNvSpPr txBox="1">
            <a:spLocks noChangeArrowheads="1"/>
          </p:cNvSpPr>
          <p:nvPr/>
        </p:nvSpPr>
        <p:spPr bwMode="auto">
          <a:xfrm>
            <a:off x="710519" y="2689459"/>
            <a:ext cx="7696200" cy="1826141"/>
          </a:xfrm>
          <a:prstGeom prst="rect">
            <a:avLst/>
          </a:prstGeom>
          <a:solidFill>
            <a:srgbClr val="F0EBD6"/>
          </a:solidFill>
          <a:ln w="9525">
            <a:solidFill>
              <a:schemeClr val="tx1"/>
            </a:solidFill>
            <a:miter lim="800000"/>
            <a:headEnd/>
            <a:tailEnd/>
          </a:ln>
        </p:spPr>
        <p:txBody>
          <a:bodyPr>
            <a:spAutoFit/>
          </a:bodyPr>
          <a:lstStyle/>
          <a:p>
            <a:pPr marL="347663" indent="-347663" defTabSz="914400">
              <a:spcBef>
                <a:spcPts val="2000"/>
              </a:spcBef>
              <a:buSzPct val="125000"/>
              <a:buFont typeface="Wingdings" pitchFamily="2" charset="2"/>
              <a:buChar char="§"/>
              <a:defRPr/>
            </a:pPr>
            <a:r>
              <a:rPr lang="en-ZA" sz="2400" dirty="0" smtClean="0">
                <a:latin typeface="Calibri" pitchFamily="34" charset="0"/>
              </a:rPr>
              <a:t>Now,</a:t>
            </a:r>
            <a:r>
              <a:rPr lang="en-US" sz="2400" dirty="0" smtClean="0">
                <a:latin typeface="Calibri" pitchFamily="34" charset="0"/>
              </a:rPr>
              <a:t> </a:t>
            </a:r>
            <a:r>
              <a:rPr lang="en-US" sz="2400" dirty="0">
                <a:latin typeface="Calibri" pitchFamily="34" charset="0"/>
              </a:rPr>
              <a:t>let's </a:t>
            </a:r>
            <a:r>
              <a:rPr lang="en-US" sz="2400" dirty="0">
                <a:latin typeface="+mj-lt"/>
              </a:rPr>
              <a:t>review the </a:t>
            </a:r>
            <a:r>
              <a:rPr lang="en-US" sz="2400" dirty="0" smtClean="0">
                <a:latin typeface="+mj-lt"/>
              </a:rPr>
              <a:t>national registers </a:t>
            </a:r>
            <a:r>
              <a:rPr lang="en-US" sz="2400" dirty="0">
                <a:latin typeface="+mj-lt"/>
              </a:rPr>
              <a:t>and forms used </a:t>
            </a:r>
            <a:r>
              <a:rPr lang="en-US" sz="2400" dirty="0" smtClean="0">
                <a:latin typeface="+mj-lt"/>
              </a:rPr>
              <a:t>to </a:t>
            </a:r>
            <a:r>
              <a:rPr lang="en-US" sz="2400" dirty="0">
                <a:latin typeface="+mj-lt"/>
              </a:rPr>
              <a:t>provide data on HIV care and treatment for adolescents. </a:t>
            </a:r>
            <a:endParaRPr lang="en-US" sz="2400" dirty="0" smtClean="0">
              <a:latin typeface="+mj-lt"/>
            </a:endParaRPr>
          </a:p>
          <a:p>
            <a:pPr marL="347663" indent="-347663" defTabSz="914400">
              <a:spcBef>
                <a:spcPts val="2000"/>
              </a:spcBef>
              <a:buSzPct val="125000"/>
              <a:buFont typeface="Wingdings" pitchFamily="2" charset="2"/>
              <a:buChar char="§"/>
              <a:defRPr/>
            </a:pPr>
            <a:r>
              <a:rPr lang="en-US" sz="2400" dirty="0" smtClean="0">
                <a:latin typeface="Calibri" pitchFamily="34" charset="0"/>
              </a:rPr>
              <a:t>Remember that you </a:t>
            </a:r>
            <a:r>
              <a:rPr lang="en-US" sz="2400" dirty="0">
                <a:latin typeface="Calibri" pitchFamily="34" charset="0"/>
              </a:rPr>
              <a:t>will have </a:t>
            </a:r>
            <a:r>
              <a:rPr lang="en-US" sz="2400" dirty="0" smtClean="0">
                <a:latin typeface="Calibri" pitchFamily="34" charset="0"/>
              </a:rPr>
              <a:t>a chance to practice filling in these forms during </a:t>
            </a:r>
            <a:r>
              <a:rPr lang="en-US" sz="2400" dirty="0">
                <a:latin typeface="Calibri" pitchFamily="34" charset="0"/>
              </a:rPr>
              <a:t>the practicum session.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i="1" dirty="0" smtClean="0">
                <a:solidFill>
                  <a:srgbClr val="0B5395"/>
                </a:solidFill>
              </a:rPr>
              <a:t>What </a:t>
            </a:r>
            <a:r>
              <a:rPr lang="en-US" i="1" dirty="0">
                <a:solidFill>
                  <a:srgbClr val="0B5395"/>
                </a:solidFill>
              </a:rPr>
              <a:t>appointment and tracking systems exist in your facility?</a:t>
            </a:r>
          </a:p>
          <a:p>
            <a:pPr lvl="0"/>
            <a:r>
              <a:rPr lang="en-US" i="1" dirty="0">
                <a:solidFill>
                  <a:srgbClr val="0B5395"/>
                </a:solidFill>
              </a:rPr>
              <a:t>Why are appointment and tracking systems important for adolescent care and treatment?</a:t>
            </a:r>
          </a:p>
          <a:p>
            <a:pPr lvl="0"/>
            <a:r>
              <a:rPr lang="en-US" i="1" dirty="0">
                <a:solidFill>
                  <a:srgbClr val="0B5395"/>
                </a:solidFill>
              </a:rPr>
              <a:t>How might you improve these </a:t>
            </a:r>
            <a:r>
              <a:rPr lang="en-US" i="1" dirty="0" smtClean="0">
                <a:solidFill>
                  <a:srgbClr val="0B5395"/>
                </a:solidFill>
              </a:rPr>
              <a:t>                                                                                   systems the </a:t>
            </a:r>
            <a:r>
              <a:rPr lang="en-US" i="1" dirty="0">
                <a:solidFill>
                  <a:srgbClr val="0B5395"/>
                </a:solidFill>
              </a:rPr>
              <a:t>future? </a:t>
            </a:r>
          </a:p>
          <a:p>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32</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Discussion Questions</a:t>
            </a:r>
            <a:endParaRPr lang="en-US" dirty="0">
              <a:latin typeface="Calibri (Heading)"/>
            </a:endParaRPr>
          </a:p>
        </p:txBody>
      </p:sp>
      <p:pic>
        <p:nvPicPr>
          <p:cNvPr id="6" name="Picture 5"/>
          <p:cNvPicPr>
            <a:picLocks/>
          </p:cNvPicPr>
          <p:nvPr/>
        </p:nvPicPr>
        <p:blipFill rotWithShape="1">
          <a:blip r:embed="rId2">
            <a:extLst>
              <a:ext uri="{28A0092B-C50C-407E-A947-70E740481C1C}">
                <a14:useLocalDpi xmlns:a14="http://schemas.microsoft.com/office/drawing/2010/main" val="0"/>
              </a:ext>
            </a:extLst>
          </a:blip>
          <a:srcRect l="5691" t="4379" r="12094" b="5123"/>
          <a:stretch/>
        </p:blipFill>
        <p:spPr>
          <a:xfrm>
            <a:off x="5486397" y="3454400"/>
            <a:ext cx="3077029" cy="2830285"/>
          </a:xfrm>
          <a:prstGeom prst="rect">
            <a:avLst/>
          </a:prstGeom>
          <a:effectLst>
            <a:softEdge rad="31750"/>
          </a:effectLst>
        </p:spPr>
      </p:pic>
    </p:spTree>
    <p:extLst>
      <p:ext uri="{BB962C8B-B14F-4D97-AF65-F5344CB8AC3E}">
        <p14:creationId xmlns:p14="http://schemas.microsoft.com/office/powerpoint/2010/main" val="27077442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9" y="1563918"/>
            <a:ext cx="8229601" cy="5224232"/>
          </a:xfrm>
        </p:spPr>
        <p:txBody>
          <a:bodyPr/>
          <a:lstStyle/>
          <a:p>
            <a:r>
              <a:rPr lang="en-GB" dirty="0" smtClean="0">
                <a:latin typeface="+mj-lt"/>
                <a:cs typeface="ＭＳ Ｐゴシック" pitchFamily="-110" charset="-128"/>
              </a:rPr>
              <a:t>Health facilities should use </a:t>
            </a:r>
            <a:r>
              <a:rPr lang="en-GB" dirty="0">
                <a:latin typeface="+mj-lt"/>
                <a:cs typeface="ＭＳ Ｐゴシック" pitchFamily="-110" charset="-128"/>
              </a:rPr>
              <a:t>an appointment book</a:t>
            </a:r>
            <a:r>
              <a:rPr lang="en-GB" b="1" dirty="0">
                <a:latin typeface="+mj-lt"/>
                <a:cs typeface="ＭＳ Ｐゴシック" pitchFamily="-110" charset="-128"/>
              </a:rPr>
              <a:t> </a:t>
            </a:r>
            <a:r>
              <a:rPr lang="en-GB" dirty="0">
                <a:latin typeface="+mj-lt"/>
                <a:cs typeface="ＭＳ Ｐゴシック" pitchFamily="-110" charset="-128"/>
              </a:rPr>
              <a:t>to track upcoming and missed </a:t>
            </a:r>
            <a:r>
              <a:rPr lang="en-GB" dirty="0" smtClean="0">
                <a:latin typeface="+mj-lt"/>
                <a:cs typeface="ＭＳ Ｐゴシック" pitchFamily="-110" charset="-128"/>
              </a:rPr>
              <a:t>appointments.</a:t>
            </a:r>
          </a:p>
          <a:p>
            <a:r>
              <a:rPr lang="en-GB" dirty="0" smtClean="0">
                <a:latin typeface="+mj-lt"/>
                <a:cs typeface="ＭＳ Ｐゴシック" pitchFamily="-110" charset="-128"/>
              </a:rPr>
              <a:t>Health facilities should also develop a follow-up </a:t>
            </a:r>
            <a:r>
              <a:rPr lang="en-GB" dirty="0">
                <a:latin typeface="+mj-lt"/>
                <a:cs typeface="ＭＳ Ｐゴシック" pitchFamily="-110" charset="-128"/>
              </a:rPr>
              <a:t>system </a:t>
            </a:r>
            <a:r>
              <a:rPr lang="en-GB" dirty="0" smtClean="0">
                <a:latin typeface="+mj-lt"/>
                <a:cs typeface="ＭＳ Ｐゴシック" pitchFamily="-110" charset="-128"/>
              </a:rPr>
              <a:t>to </a:t>
            </a:r>
            <a:r>
              <a:rPr lang="en-GB" dirty="0">
                <a:latin typeface="+mj-lt"/>
                <a:cs typeface="ＭＳ Ｐゴシック" pitchFamily="-110" charset="-128"/>
              </a:rPr>
              <a:t>contact clients and caregivers when </a:t>
            </a:r>
            <a:r>
              <a:rPr lang="en-GB" dirty="0" smtClean="0">
                <a:latin typeface="+mj-lt"/>
                <a:cs typeface="ＭＳ Ｐゴシック" pitchFamily="-110" charset="-128"/>
              </a:rPr>
              <a:t>an appointment has been missed.</a:t>
            </a:r>
            <a:endParaRPr lang="en-GB" dirty="0">
              <a:latin typeface="+mj-lt"/>
              <a:cs typeface="ＭＳ Ｐゴシック" pitchFamily="-110" charset="-128"/>
            </a:endParaRPr>
          </a:p>
          <a:p>
            <a:r>
              <a:rPr lang="en-GB" b="1" dirty="0" smtClean="0">
                <a:latin typeface="+mj-lt"/>
                <a:cs typeface="ＭＳ Ｐゴシック" pitchFamily="-110" charset="-128"/>
              </a:rPr>
              <a:t>A follow-up </a:t>
            </a:r>
            <a:r>
              <a:rPr lang="en-GB" b="1" dirty="0">
                <a:latin typeface="+mj-lt"/>
                <a:cs typeface="ＭＳ Ｐゴシック" pitchFamily="-110" charset="-128"/>
              </a:rPr>
              <a:t>system requires:</a:t>
            </a:r>
          </a:p>
          <a:p>
            <a:pPr marL="798513" lvl="1" indent="-333375">
              <a:spcBef>
                <a:spcPts val="1500"/>
              </a:spcBef>
            </a:pPr>
            <a:r>
              <a:rPr lang="en-GB" sz="2200" dirty="0">
                <a:latin typeface="+mj-lt"/>
              </a:rPr>
              <a:t>A working appointment system </a:t>
            </a:r>
          </a:p>
          <a:p>
            <a:pPr marL="798513" lvl="1" indent="-333375">
              <a:spcBef>
                <a:spcPts val="1500"/>
              </a:spcBef>
            </a:pPr>
            <a:r>
              <a:rPr lang="en-GB" sz="2200" dirty="0" smtClean="0">
                <a:latin typeface="+mj-lt"/>
              </a:rPr>
              <a:t>A means of contacting clients (via cell phone or home visits)</a:t>
            </a:r>
            <a:endParaRPr lang="en-GB" sz="2200" dirty="0">
              <a:latin typeface="+mj-lt"/>
            </a:endParaRPr>
          </a:p>
          <a:p>
            <a:pPr marL="798513" lvl="1" indent="-333375">
              <a:spcBef>
                <a:spcPts val="1500"/>
              </a:spcBef>
            </a:pPr>
            <a:r>
              <a:rPr lang="en-GB" sz="2200" dirty="0" smtClean="0">
                <a:latin typeface="+mj-lt"/>
              </a:rPr>
              <a:t>The consent of adolescent clients and/or their caregivers to follow up via phone or home visit (should be documented in the clinic record)</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33</a:t>
            </a:fld>
            <a:endParaRPr lang="en-US" dirty="0"/>
          </a:p>
        </p:txBody>
      </p:sp>
      <p:sp>
        <p:nvSpPr>
          <p:cNvPr id="5" name="Title 1"/>
          <p:cNvSpPr>
            <a:spLocks noGrp="1"/>
          </p:cNvSpPr>
          <p:nvPr>
            <p:ph type="title"/>
          </p:nvPr>
        </p:nvSpPr>
        <p:spPr bwMode="white">
          <a:xfrm>
            <a:off x="498475" y="484188"/>
            <a:ext cx="8264525" cy="1116012"/>
          </a:xfrm>
        </p:spPr>
        <p:txBody>
          <a:bodyPr/>
          <a:lstStyle/>
          <a:p>
            <a:r>
              <a:rPr lang="en-US" dirty="0" smtClean="0">
                <a:latin typeface="Calibri (Heading)"/>
              </a:rPr>
              <a:t>Tracking Missed Appointments</a:t>
            </a:r>
            <a:endParaRPr lang="en-US" dirty="0">
              <a:latin typeface="Calibri (Heading)"/>
            </a:endParaRPr>
          </a:p>
        </p:txBody>
      </p:sp>
    </p:spTree>
    <p:extLst>
      <p:ext uri="{BB962C8B-B14F-4D97-AF65-F5344CB8AC3E}">
        <p14:creationId xmlns:p14="http://schemas.microsoft.com/office/powerpoint/2010/main" val="27183334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a:fld id="{B7443747-8E66-4483-959F-49337552A894}" type="slidenum">
              <a:rPr lang="en-US" sz="1100">
                <a:latin typeface="Garamond" pitchFamily="18" charset="0"/>
              </a:rPr>
              <a:pPr algn="r"/>
              <a:t>34</a:t>
            </a:fld>
            <a:endParaRPr lang="en-US" sz="1100">
              <a:latin typeface="Garamond" pitchFamily="18" charset="0"/>
            </a:endParaRPr>
          </a:p>
        </p:txBody>
      </p:sp>
      <p:sp>
        <p:nvSpPr>
          <p:cNvPr id="5" name="Title 1"/>
          <p:cNvSpPr txBox="1">
            <a:spLocks/>
          </p:cNvSpPr>
          <p:nvPr/>
        </p:nvSpPr>
        <p:spPr bwMode="white">
          <a:xfrm>
            <a:off x="498475" y="484188"/>
            <a:ext cx="8264525" cy="1116012"/>
          </a:xfrm>
          <a:prstGeom prst="rect">
            <a:avLst/>
          </a:prstGeom>
        </p:spPr>
        <p:txBody>
          <a:bodyPr/>
          <a:lstStyle>
            <a:lvl1pPr algn="l" rtl="0" eaLnBrk="0" fontAlgn="base" hangingPunct="0">
              <a:spcBef>
                <a:spcPct val="0"/>
              </a:spcBef>
              <a:spcAft>
                <a:spcPct val="0"/>
              </a:spcAft>
              <a:defRPr sz="3600" b="1">
                <a:solidFill>
                  <a:schemeClr val="bg1"/>
                </a:solidFill>
                <a:latin typeface="+mj-lt"/>
                <a:ea typeface="+mj-ea"/>
                <a:cs typeface="Calibri"/>
              </a:defRPr>
            </a:lvl1pPr>
            <a:lvl2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2pPr>
            <a:lvl3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3pPr>
            <a:lvl4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4pPr>
            <a:lvl5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r>
              <a:rPr lang="en-US" dirty="0" smtClean="0">
                <a:latin typeface="Calibri (Heading)"/>
              </a:rPr>
              <a:t>Exercise 1</a:t>
            </a:r>
            <a:endParaRPr lang="en-US" dirty="0">
              <a:latin typeface="Calibri (Heading)"/>
            </a:endParaRPr>
          </a:p>
        </p:txBody>
      </p:sp>
      <p:sp>
        <p:nvSpPr>
          <p:cNvPr id="6" name="Content Placeholder 2"/>
          <p:cNvSpPr txBox="1">
            <a:spLocks/>
          </p:cNvSpPr>
          <p:nvPr/>
        </p:nvSpPr>
        <p:spPr>
          <a:xfrm>
            <a:off x="533400" y="1752600"/>
            <a:ext cx="8229600" cy="4144963"/>
          </a:xfrm>
          <a:prstGeom prst="rect">
            <a:avLst/>
          </a:prstGeom>
        </p:spPr>
        <p:txBody>
          <a:bodyPr/>
          <a:lstStyle>
            <a:lvl1pPr marL="454025" indent="-454025"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mn-lt"/>
                <a:ea typeface="+mn-ea"/>
                <a:cs typeface="Calibri"/>
              </a:defRPr>
            </a:lvl1pPr>
            <a:lvl2pPr marL="747713" indent="-407988"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mn-lt"/>
                <a:ea typeface="+mn-ea"/>
                <a:cs typeface="Calibri"/>
              </a:defRPr>
            </a:lvl2pPr>
            <a:lvl3pPr marL="1031875" indent="-465138"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mn-lt"/>
                <a:ea typeface="+mn-ea"/>
                <a:cs typeface="Calibri"/>
              </a:defRPr>
            </a:lvl3pPr>
            <a:lvl4pPr marL="1254125" indent="-392113"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mn-lt"/>
                <a:ea typeface="+mn-ea"/>
                <a:cs typeface="Calibri"/>
              </a:defRPr>
            </a:lvl4pPr>
            <a:lvl5pPr marL="1427163" indent="-282575"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mn-lt"/>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marL="0" indent="0">
              <a:buFont typeface="Wingdings" pitchFamily="2" charset="2"/>
              <a:buNone/>
            </a:pPr>
            <a:r>
              <a:rPr lang="en-GB" sz="3600" b="1" dirty="0" smtClean="0">
                <a:solidFill>
                  <a:srgbClr val="0B5395"/>
                </a:solidFill>
                <a:ea typeface="ＭＳ Ｐゴシック" charset="0"/>
                <a:cs typeface="ＭＳ Ｐゴシック" charset="0"/>
              </a:rPr>
              <a:t>Using Data for Decision-Making: </a:t>
            </a:r>
            <a:r>
              <a:rPr lang="en-GB" sz="3600" b="1" dirty="0" smtClean="0">
                <a:ea typeface="ＭＳ Ｐゴシック" charset="0"/>
                <a:cs typeface="ＭＳ Ｐゴシック" charset="0"/>
              </a:rPr>
              <a:t>Small group work and large group discussion</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4553C05-E5AB-4509-BA10-C8272FC2D1CD}" type="slidenum">
              <a:rPr lang="en-US" smtClean="0"/>
              <a:pPr>
                <a:defRPr/>
              </a:pPr>
              <a:t>35</a:t>
            </a:fld>
            <a:endParaRPr lang="en-US"/>
          </a:p>
        </p:txBody>
      </p:sp>
      <p:sp>
        <p:nvSpPr>
          <p:cNvPr id="4" name="Title 1"/>
          <p:cNvSpPr txBox="1">
            <a:spLocks/>
          </p:cNvSpPr>
          <p:nvPr/>
        </p:nvSpPr>
        <p:spPr bwMode="white">
          <a:xfrm>
            <a:off x="498475" y="484188"/>
            <a:ext cx="8485867" cy="1116012"/>
          </a:xfrm>
          <a:prstGeom prst="rect">
            <a:avLst/>
          </a:prstGeom>
        </p:spPr>
        <p:txBody>
          <a:bodyPr/>
          <a:lstStyle>
            <a:lvl1pPr algn="l" rtl="0" eaLnBrk="0" fontAlgn="base" hangingPunct="0">
              <a:spcBef>
                <a:spcPct val="0"/>
              </a:spcBef>
              <a:spcAft>
                <a:spcPct val="0"/>
              </a:spcAft>
              <a:defRPr sz="3600" b="1">
                <a:solidFill>
                  <a:schemeClr val="bg1"/>
                </a:solidFill>
                <a:latin typeface="+mj-lt"/>
                <a:ea typeface="+mj-ea"/>
                <a:cs typeface="Calibri"/>
              </a:defRPr>
            </a:lvl1pPr>
            <a:lvl2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2pPr>
            <a:lvl3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3pPr>
            <a:lvl4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4pPr>
            <a:lvl5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r>
              <a:rPr lang="en-US" dirty="0" smtClean="0">
                <a:latin typeface="Calibri (Heading)"/>
              </a:rPr>
              <a:t>Exercise 1: Small Group Work (Part 1)</a:t>
            </a:r>
            <a:endParaRPr lang="en-US" dirty="0">
              <a:latin typeface="Calibri (Heading)"/>
            </a:endParaRPr>
          </a:p>
        </p:txBody>
      </p:sp>
      <p:sp>
        <p:nvSpPr>
          <p:cNvPr id="5" name="Content Placeholder 4"/>
          <p:cNvSpPr txBox="1">
            <a:spLocks/>
          </p:cNvSpPr>
          <p:nvPr/>
        </p:nvSpPr>
        <p:spPr>
          <a:xfrm>
            <a:off x="533399" y="1617892"/>
            <a:ext cx="8450943" cy="5329912"/>
          </a:xfrm>
          <a:prstGeom prst="rect">
            <a:avLst/>
          </a:prstGeom>
        </p:spPr>
        <p:txBody>
          <a:bodyPr/>
          <a:lstStyle>
            <a:lvl1pPr marL="454025" indent="-454025"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mn-lt"/>
                <a:ea typeface="+mn-ea"/>
                <a:cs typeface="Calibri"/>
              </a:defRPr>
            </a:lvl1pPr>
            <a:lvl2pPr marL="747713" indent="-407988"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mn-lt"/>
                <a:ea typeface="+mn-ea"/>
                <a:cs typeface="Calibri"/>
              </a:defRPr>
            </a:lvl2pPr>
            <a:lvl3pPr marL="1031875" indent="-465138"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mn-lt"/>
                <a:ea typeface="+mn-ea"/>
                <a:cs typeface="Calibri"/>
              </a:defRPr>
            </a:lvl3pPr>
            <a:lvl4pPr marL="1254125" indent="-392113"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mn-lt"/>
                <a:ea typeface="+mn-ea"/>
                <a:cs typeface="Calibri"/>
              </a:defRPr>
            </a:lvl4pPr>
            <a:lvl5pPr marL="1427163" indent="-282575"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mn-lt"/>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a:lnSpc>
                <a:spcPct val="90000"/>
              </a:lnSpc>
              <a:spcBef>
                <a:spcPts val="800"/>
              </a:spcBef>
            </a:pPr>
            <a:r>
              <a:rPr lang="en-GB" sz="2300" kern="1200" spc="-70" dirty="0" smtClean="0">
                <a:ea typeface="ＭＳ Ｐゴシック" charset="0"/>
                <a:cs typeface="ＭＳ Ｐゴシック" charset="0"/>
                <a:sym typeface="Wingdings" charset="0"/>
              </a:rPr>
              <a:t>Review the data in Table 14.3.</a:t>
            </a:r>
          </a:p>
          <a:p>
            <a:pPr>
              <a:lnSpc>
                <a:spcPct val="90000"/>
              </a:lnSpc>
              <a:spcBef>
                <a:spcPts val="800"/>
              </a:spcBef>
            </a:pPr>
            <a:r>
              <a:rPr lang="en-GB" sz="2300" spc="-70" dirty="0" smtClean="0">
                <a:ea typeface="ＭＳ Ｐゴシック" charset="0"/>
                <a:cs typeface="ＭＳ Ｐゴシック" charset="0"/>
                <a:sym typeface="Wingdings" charset="0"/>
              </a:rPr>
              <a:t>Calculate the “% of Target” in the last column, based on the data provided.</a:t>
            </a:r>
          </a:p>
          <a:p>
            <a:pPr>
              <a:lnSpc>
                <a:spcPct val="90000"/>
              </a:lnSpc>
              <a:spcBef>
                <a:spcPts val="800"/>
              </a:spcBef>
            </a:pPr>
            <a:r>
              <a:rPr lang="en-GB" sz="2300" kern="1200" spc="-70" dirty="0" smtClean="0">
                <a:ea typeface="ＭＳ Ｐゴシック" charset="0"/>
                <a:cs typeface="ＭＳ Ｐゴシック" charset="0"/>
                <a:sym typeface="Wingdings" charset="0"/>
              </a:rPr>
              <a:t>Discuss the following questions:</a:t>
            </a:r>
          </a:p>
          <a:p>
            <a:pPr marL="798513" lvl="1" indent="-333375"/>
            <a:r>
              <a:rPr lang="en-US" sz="2200" i="1" spc="-70" dirty="0">
                <a:solidFill>
                  <a:srgbClr val="0B5395"/>
                </a:solidFill>
                <a:ea typeface="ＭＳ Ｐゴシック" charset="0"/>
                <a:cs typeface="ＭＳ Ｐゴシック" charset="0"/>
              </a:rPr>
              <a:t>For which indicators is Clinic Make Believe doing well and meeting its targets? How do you know?</a:t>
            </a:r>
          </a:p>
          <a:p>
            <a:pPr marL="798513" lvl="1" indent="-333375"/>
            <a:r>
              <a:rPr lang="en-US" sz="2200" i="1" spc="-70" dirty="0">
                <a:solidFill>
                  <a:srgbClr val="0B5395"/>
                </a:solidFill>
                <a:ea typeface="ＭＳ Ｐゴシック" charset="0"/>
                <a:cs typeface="ＭＳ Ｐゴシック" charset="0"/>
              </a:rPr>
              <a:t>For which indicators is Clinic Make Believe NOT meeting its targets? How do you know?</a:t>
            </a:r>
          </a:p>
          <a:p>
            <a:pPr marL="798513" lvl="1" indent="-333375"/>
            <a:r>
              <a:rPr lang="en-US" sz="2200" i="1" spc="-70" dirty="0">
                <a:solidFill>
                  <a:srgbClr val="0B5395"/>
                </a:solidFill>
                <a:ea typeface="ＭＳ Ｐゴシック" charset="0"/>
                <a:cs typeface="ＭＳ Ｐゴシック" charset="0"/>
              </a:rPr>
              <a:t>If the number of adolescents enrolled in care in Q4 (the 4th quarter) of 2009 was 450 and the number of adolescents receiving ART was 290, would you say the clinic is doing better or worse enrolling clients in ART in 2010?</a:t>
            </a:r>
          </a:p>
          <a:p>
            <a:pPr marL="798513" lvl="1" indent="-333375"/>
            <a:r>
              <a:rPr lang="en-US" sz="2200" i="1" spc="-70" dirty="0">
                <a:solidFill>
                  <a:srgbClr val="0B5395"/>
                </a:solidFill>
                <a:ea typeface="ＭＳ Ｐゴシック" charset="0"/>
                <a:cs typeface="ＭＳ Ｐゴシック" charset="0"/>
              </a:rPr>
              <a:t>Which areas should the staff of Clinic Make Believe focus on improving?</a:t>
            </a:r>
          </a:p>
          <a:p>
            <a:pPr>
              <a:lnSpc>
                <a:spcPct val="90000"/>
              </a:lnSpc>
            </a:pPr>
            <a:endParaRPr lang="en-GB" kern="1200" spc="-70" dirty="0">
              <a:solidFill>
                <a:srgbClr val="0B5395"/>
              </a:solidFill>
              <a:ea typeface="ＭＳ Ｐゴシック" charset="0"/>
              <a:cs typeface="ＭＳ Ｐゴシック" charset="0"/>
              <a:sym typeface="Wingdings" charset="0"/>
            </a:endParaRPr>
          </a:p>
        </p:txBody>
      </p:sp>
    </p:spTree>
    <p:extLst>
      <p:ext uri="{BB962C8B-B14F-4D97-AF65-F5344CB8AC3E}">
        <p14:creationId xmlns:p14="http://schemas.microsoft.com/office/powerpoint/2010/main" val="1858986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4553C05-E5AB-4509-BA10-C8272FC2D1CD}" type="slidenum">
              <a:rPr lang="en-US" smtClean="0"/>
              <a:pPr>
                <a:defRPr/>
              </a:pPr>
              <a:t>36</a:t>
            </a:fld>
            <a:endParaRPr lang="en-US"/>
          </a:p>
        </p:txBody>
      </p:sp>
      <p:sp>
        <p:nvSpPr>
          <p:cNvPr id="3" name="Title 1"/>
          <p:cNvSpPr txBox="1">
            <a:spLocks/>
          </p:cNvSpPr>
          <p:nvPr/>
        </p:nvSpPr>
        <p:spPr bwMode="white">
          <a:xfrm>
            <a:off x="498475" y="484188"/>
            <a:ext cx="8471354" cy="1116012"/>
          </a:xfrm>
          <a:prstGeom prst="rect">
            <a:avLst/>
          </a:prstGeom>
        </p:spPr>
        <p:txBody>
          <a:bodyPr/>
          <a:lstStyle>
            <a:lvl1pPr algn="l" rtl="0" eaLnBrk="0" fontAlgn="base" hangingPunct="0">
              <a:spcBef>
                <a:spcPct val="0"/>
              </a:spcBef>
              <a:spcAft>
                <a:spcPct val="0"/>
              </a:spcAft>
              <a:defRPr sz="3600" b="1">
                <a:solidFill>
                  <a:schemeClr val="bg1"/>
                </a:solidFill>
                <a:latin typeface="+mj-lt"/>
                <a:ea typeface="+mj-ea"/>
                <a:cs typeface="Calibri"/>
              </a:defRPr>
            </a:lvl1pPr>
            <a:lvl2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2pPr>
            <a:lvl3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3pPr>
            <a:lvl4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4pPr>
            <a:lvl5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r>
              <a:rPr lang="en-US" dirty="0" smtClean="0">
                <a:latin typeface="Calibri (Heading)"/>
              </a:rPr>
              <a:t>Exercise 1: Small Group Work (Part 2)</a:t>
            </a:r>
            <a:endParaRPr lang="en-US" sz="1800" dirty="0">
              <a:latin typeface="Calibri (Heading)"/>
            </a:endParaRPr>
          </a:p>
        </p:txBody>
      </p:sp>
      <p:sp>
        <p:nvSpPr>
          <p:cNvPr id="4" name="Content Placeholder 4"/>
          <p:cNvSpPr txBox="1">
            <a:spLocks/>
          </p:cNvSpPr>
          <p:nvPr/>
        </p:nvSpPr>
        <p:spPr>
          <a:xfrm>
            <a:off x="533400" y="1796142"/>
            <a:ext cx="8229600" cy="4144963"/>
          </a:xfrm>
          <a:prstGeom prst="rect">
            <a:avLst/>
          </a:prstGeom>
        </p:spPr>
        <p:txBody>
          <a:bodyPr/>
          <a:lstStyle>
            <a:lvl1pPr marL="454025" indent="-454025"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mn-lt"/>
                <a:ea typeface="+mn-ea"/>
                <a:cs typeface="Calibri"/>
              </a:defRPr>
            </a:lvl1pPr>
            <a:lvl2pPr marL="747713" indent="-407988"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mn-lt"/>
                <a:ea typeface="+mn-ea"/>
                <a:cs typeface="Calibri"/>
              </a:defRPr>
            </a:lvl2pPr>
            <a:lvl3pPr marL="1031875" indent="-465138"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mn-lt"/>
                <a:ea typeface="+mn-ea"/>
                <a:cs typeface="Calibri"/>
              </a:defRPr>
            </a:lvl3pPr>
            <a:lvl4pPr marL="1254125" indent="-392113"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mn-lt"/>
                <a:ea typeface="+mn-ea"/>
                <a:cs typeface="Calibri"/>
              </a:defRPr>
            </a:lvl4pPr>
            <a:lvl5pPr marL="1427163" indent="-282575"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mn-lt"/>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a:lnSpc>
                <a:spcPct val="90000"/>
              </a:lnSpc>
            </a:pPr>
            <a:r>
              <a:rPr lang="en-GB" spc="-70" dirty="0" smtClean="0">
                <a:ea typeface="ＭＳ Ｐゴシック" charset="0"/>
                <a:cs typeface="ＭＳ Ｐゴシック" charset="0"/>
                <a:sym typeface="Wingdings" charset="0"/>
              </a:rPr>
              <a:t>Identify one of the areas that needs improvement at Clinic Make Believe and discuss:</a:t>
            </a:r>
          </a:p>
          <a:p>
            <a:pPr marL="798513" lvl="1" indent="-333375">
              <a:spcBef>
                <a:spcPts val="1500"/>
              </a:spcBef>
            </a:pPr>
            <a:r>
              <a:rPr lang="en-US" sz="2400" i="1" dirty="0">
                <a:solidFill>
                  <a:srgbClr val="0B5395"/>
                </a:solidFill>
              </a:rPr>
              <a:t>What is the problem?</a:t>
            </a:r>
            <a:endParaRPr lang="en-US" sz="2400" dirty="0">
              <a:solidFill>
                <a:srgbClr val="0B5395"/>
              </a:solidFill>
            </a:endParaRPr>
          </a:p>
          <a:p>
            <a:pPr marL="798513" lvl="1" indent="-333375">
              <a:spcBef>
                <a:spcPts val="1500"/>
              </a:spcBef>
            </a:pPr>
            <a:r>
              <a:rPr lang="en-US" sz="2400" i="1" dirty="0">
                <a:solidFill>
                  <a:srgbClr val="0B5395"/>
                </a:solidFill>
              </a:rPr>
              <a:t>How should we (assuming we are the managers at Clinic Make Believe) address the problem?</a:t>
            </a:r>
            <a:endParaRPr lang="en-US" sz="2400" dirty="0">
              <a:solidFill>
                <a:srgbClr val="0B5395"/>
              </a:solidFill>
            </a:endParaRPr>
          </a:p>
          <a:p>
            <a:pPr>
              <a:lnSpc>
                <a:spcPct val="90000"/>
              </a:lnSpc>
            </a:pPr>
            <a:endParaRPr lang="en-GB" kern="1200" spc="-70" dirty="0">
              <a:solidFill>
                <a:srgbClr val="0B5395"/>
              </a:solidFill>
              <a:ea typeface="ＭＳ Ｐゴシック" charset="0"/>
              <a:cs typeface="ＭＳ Ｐゴシック" charset="0"/>
              <a:sym typeface="Wingdings" charset="0"/>
            </a:endParaRPr>
          </a:p>
        </p:txBody>
      </p:sp>
    </p:spTree>
    <p:extLst>
      <p:ext uri="{BB962C8B-B14F-4D97-AF65-F5344CB8AC3E}">
        <p14:creationId xmlns:p14="http://schemas.microsoft.com/office/powerpoint/2010/main" val="19313063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4553C05-E5AB-4509-BA10-C8272FC2D1CD}" type="slidenum">
              <a:rPr lang="en-US" smtClean="0"/>
              <a:pPr>
                <a:defRPr/>
              </a:pPr>
              <a:t>37</a:t>
            </a:fld>
            <a:endParaRPr lang="en-US"/>
          </a:p>
        </p:txBody>
      </p:sp>
      <p:sp>
        <p:nvSpPr>
          <p:cNvPr id="3" name="Title 1"/>
          <p:cNvSpPr txBox="1">
            <a:spLocks/>
          </p:cNvSpPr>
          <p:nvPr/>
        </p:nvSpPr>
        <p:spPr bwMode="white">
          <a:xfrm>
            <a:off x="498475" y="121338"/>
            <a:ext cx="8361363" cy="1116012"/>
          </a:xfrm>
          <a:prstGeom prst="rect">
            <a:avLst/>
          </a:prstGeom>
        </p:spPr>
        <p:txBody>
          <a:bodyPr/>
          <a:lstStyle>
            <a:lvl1pPr algn="l" rtl="0" eaLnBrk="0" fontAlgn="base" hangingPunct="0">
              <a:spcBef>
                <a:spcPct val="0"/>
              </a:spcBef>
              <a:spcAft>
                <a:spcPct val="0"/>
              </a:spcAft>
              <a:defRPr sz="3600" b="1">
                <a:solidFill>
                  <a:schemeClr val="bg1"/>
                </a:solidFill>
                <a:latin typeface="+mj-lt"/>
                <a:ea typeface="+mj-ea"/>
                <a:cs typeface="Calibri"/>
              </a:defRPr>
            </a:lvl1pPr>
            <a:lvl2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2pPr>
            <a:lvl3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3pPr>
            <a:lvl4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4pPr>
            <a:lvl5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r>
              <a:rPr lang="en-US" dirty="0" smtClean="0"/>
              <a:t>Exercise 1: Small Group Presentations and Large Group Discussion</a:t>
            </a:r>
            <a:endParaRPr lang="en-US" sz="1800" dirty="0"/>
          </a:p>
        </p:txBody>
      </p:sp>
      <p:sp>
        <p:nvSpPr>
          <p:cNvPr id="4" name="Content Placeholder 4"/>
          <p:cNvSpPr txBox="1">
            <a:spLocks/>
          </p:cNvSpPr>
          <p:nvPr/>
        </p:nvSpPr>
        <p:spPr>
          <a:xfrm>
            <a:off x="533400" y="1810656"/>
            <a:ext cx="8229600" cy="4144963"/>
          </a:xfrm>
          <a:prstGeom prst="rect">
            <a:avLst/>
          </a:prstGeom>
        </p:spPr>
        <p:txBody>
          <a:bodyPr/>
          <a:lstStyle>
            <a:lvl1pPr marL="454025" indent="-454025"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mn-lt"/>
                <a:ea typeface="+mn-ea"/>
                <a:cs typeface="Calibri"/>
              </a:defRPr>
            </a:lvl1pPr>
            <a:lvl2pPr marL="747713" indent="-407988"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mn-lt"/>
                <a:ea typeface="+mn-ea"/>
                <a:cs typeface="Calibri"/>
              </a:defRPr>
            </a:lvl2pPr>
            <a:lvl3pPr marL="1031875" indent="-465138"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mn-lt"/>
                <a:ea typeface="+mn-ea"/>
                <a:cs typeface="Calibri"/>
              </a:defRPr>
            </a:lvl3pPr>
            <a:lvl4pPr marL="1254125" indent="-392113"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mn-lt"/>
                <a:ea typeface="+mn-ea"/>
                <a:cs typeface="Calibri"/>
              </a:defRPr>
            </a:lvl4pPr>
            <a:lvl5pPr marL="1427163" indent="-282575"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mn-lt"/>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a:lnSpc>
                <a:spcPct val="90000"/>
              </a:lnSpc>
            </a:pPr>
            <a:r>
              <a:rPr lang="en-GB" spc="-70" dirty="0" smtClean="0">
                <a:ea typeface="ＭＳ Ｐゴシック" charset="0"/>
                <a:cs typeface="ＭＳ Ｐゴシック" charset="0"/>
                <a:sym typeface="Wingdings" charset="0"/>
              </a:rPr>
              <a:t>Report back on Part 1 of small group work and discussion.</a:t>
            </a:r>
          </a:p>
          <a:p>
            <a:pPr>
              <a:lnSpc>
                <a:spcPct val="90000"/>
              </a:lnSpc>
            </a:pPr>
            <a:r>
              <a:rPr lang="en-GB" spc="-70" dirty="0" smtClean="0">
                <a:ea typeface="ＭＳ Ｐゴシック" charset="0"/>
                <a:cs typeface="ＭＳ Ｐゴシック" charset="0"/>
                <a:sym typeface="Wingdings" charset="0"/>
              </a:rPr>
              <a:t>Report back on Part 2 of small group work and discussion.</a:t>
            </a:r>
          </a:p>
          <a:p>
            <a:pPr marL="798513" lvl="1" indent="-333375">
              <a:lnSpc>
                <a:spcPct val="90000"/>
              </a:lnSpc>
              <a:spcBef>
                <a:spcPts val="2000"/>
              </a:spcBef>
            </a:pPr>
            <a:r>
              <a:rPr lang="en-GB" sz="2400" i="1" spc="-70" dirty="0" smtClean="0">
                <a:solidFill>
                  <a:srgbClr val="0B5395"/>
                </a:solidFill>
                <a:ea typeface="ＭＳ Ｐゴシック" charset="0"/>
                <a:cs typeface="ＭＳ Ｐゴシック" charset="0"/>
                <a:sym typeface="Wingdings" charset="0"/>
              </a:rPr>
              <a:t>Did any group choose a different indicator for Part 2?</a:t>
            </a:r>
          </a:p>
          <a:p>
            <a:pPr>
              <a:lnSpc>
                <a:spcPct val="90000"/>
              </a:lnSpc>
            </a:pPr>
            <a:endParaRPr lang="en-GB" kern="1200" spc="-70" dirty="0">
              <a:solidFill>
                <a:srgbClr val="0B5395"/>
              </a:solidFill>
              <a:ea typeface="ＭＳ Ｐゴシック" charset="0"/>
              <a:cs typeface="ＭＳ Ｐゴシック" charset="0"/>
              <a:sym typeface="Wingdings" charset="0"/>
            </a:endParaRPr>
          </a:p>
        </p:txBody>
      </p:sp>
    </p:spTree>
    <p:extLst>
      <p:ext uri="{BB962C8B-B14F-4D97-AF65-F5344CB8AC3E}">
        <p14:creationId xmlns:p14="http://schemas.microsoft.com/office/powerpoint/2010/main" val="21752358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4553C05-E5AB-4509-BA10-C8272FC2D1CD}" type="slidenum">
              <a:rPr lang="en-US" smtClean="0"/>
              <a:pPr>
                <a:defRPr/>
              </a:pPr>
              <a:t>38</a:t>
            </a:fld>
            <a:endParaRPr lang="en-US"/>
          </a:p>
        </p:txBody>
      </p:sp>
      <p:sp>
        <p:nvSpPr>
          <p:cNvPr id="4" name="Content Placeholder 2"/>
          <p:cNvSpPr txBox="1">
            <a:spLocks/>
          </p:cNvSpPr>
          <p:nvPr/>
        </p:nvSpPr>
        <p:spPr>
          <a:xfrm>
            <a:off x="685800" y="1688910"/>
            <a:ext cx="8229600" cy="4144963"/>
          </a:xfrm>
          <a:prstGeom prst="rect">
            <a:avLst/>
          </a:prstGeom>
        </p:spPr>
        <p:txBody>
          <a:bodyPr/>
          <a:lstStyle>
            <a:lvl1pPr marL="454025" indent="-454025"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mn-lt"/>
                <a:ea typeface="+mn-ea"/>
                <a:cs typeface="Calibri"/>
              </a:defRPr>
            </a:lvl1pPr>
            <a:lvl2pPr marL="747713" indent="-407988"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mn-lt"/>
                <a:ea typeface="+mn-ea"/>
                <a:cs typeface="Calibri"/>
              </a:defRPr>
            </a:lvl2pPr>
            <a:lvl3pPr marL="1031875" indent="-465138"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mn-lt"/>
                <a:ea typeface="+mn-ea"/>
                <a:cs typeface="Calibri"/>
              </a:defRPr>
            </a:lvl3pPr>
            <a:lvl4pPr marL="1254125" indent="-392113"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mn-lt"/>
                <a:ea typeface="+mn-ea"/>
                <a:cs typeface="Calibri"/>
              </a:defRPr>
            </a:lvl4pPr>
            <a:lvl5pPr marL="1427163" indent="-282575"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mn-lt"/>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r>
              <a:rPr lang="en-US" i="1" dirty="0" smtClean="0">
                <a:solidFill>
                  <a:srgbClr val="0B5395"/>
                </a:solidFill>
              </a:rPr>
              <a:t>What did we learn?</a:t>
            </a:r>
          </a:p>
          <a:p>
            <a:r>
              <a:rPr lang="en-US" b="1" dirty="0" smtClean="0"/>
              <a:t>Key points:</a:t>
            </a:r>
          </a:p>
          <a:p>
            <a:pPr marL="798513" lvl="1" indent="-333375">
              <a:spcBef>
                <a:spcPts val="1000"/>
              </a:spcBef>
            </a:pPr>
            <a:r>
              <a:rPr lang="en-US" sz="2200" dirty="0" smtClean="0"/>
              <a:t>A close </a:t>
            </a:r>
            <a:r>
              <a:rPr lang="en-US" sz="2200" dirty="0"/>
              <a:t>review of the data in routine </a:t>
            </a:r>
            <a:r>
              <a:rPr lang="en-US" sz="2200" dirty="0" smtClean="0"/>
              <a:t>summary </a:t>
            </a:r>
            <a:r>
              <a:rPr lang="en-US" sz="2200" dirty="0"/>
              <a:t>reports can provide much information about the strengths and weaknesses of a program.</a:t>
            </a:r>
            <a:endParaRPr lang="en-US" sz="2200" dirty="0" smtClean="0"/>
          </a:p>
          <a:p>
            <a:pPr marL="798513" lvl="1" indent="-333375">
              <a:spcBef>
                <a:spcPts val="1000"/>
              </a:spcBef>
            </a:pPr>
            <a:r>
              <a:rPr lang="en-US" sz="2200" dirty="0" smtClean="0"/>
              <a:t>It </a:t>
            </a:r>
            <a:r>
              <a:rPr lang="en-US" sz="2200" dirty="0"/>
              <a:t>is important to compare the current period’s data with data from the previous period (or against targets). Otherwise, you won’t know if the data represent an improvement or a </a:t>
            </a:r>
            <a:r>
              <a:rPr lang="en-US" sz="2200" dirty="0" smtClean="0"/>
              <a:t>decline.</a:t>
            </a:r>
            <a:endParaRPr lang="en-US" sz="2200" dirty="0"/>
          </a:p>
          <a:p>
            <a:pPr marL="798513" lvl="1" indent="-333375">
              <a:spcBef>
                <a:spcPts val="1000"/>
              </a:spcBef>
            </a:pPr>
            <a:r>
              <a:rPr lang="en-US" sz="2200" dirty="0"/>
              <a:t>When comparing raw data against targets, calculate percentages </a:t>
            </a:r>
            <a:r>
              <a:rPr lang="en-US" sz="2200" dirty="0" smtClean="0"/>
              <a:t>to </a:t>
            </a:r>
            <a:r>
              <a:rPr lang="en-US" sz="2200" dirty="0"/>
              <a:t>get a better sense of progress or to compare with earlier </a:t>
            </a:r>
            <a:r>
              <a:rPr lang="en-US" sz="2200" dirty="0" smtClean="0"/>
              <a:t>periods.</a:t>
            </a:r>
            <a:endParaRPr lang="en-US" sz="2200" dirty="0"/>
          </a:p>
        </p:txBody>
      </p:sp>
      <p:sp>
        <p:nvSpPr>
          <p:cNvPr id="5" name="Slide Number Placeholder 3"/>
          <p:cNvSpPr txBox="1">
            <a:spLocks/>
          </p:cNvSpPr>
          <p:nvPr/>
        </p:nvSpPr>
        <p:spPr>
          <a:xfrm>
            <a:off x="8458200" y="6575425"/>
            <a:ext cx="554038"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auto">
              <a:spcBef>
                <a:spcPts val="0"/>
              </a:spcBef>
              <a:spcAft>
                <a:spcPts val="0"/>
              </a:spcAft>
              <a:defRPr sz="1100" kern="1200">
                <a:solidFill>
                  <a:schemeClr val="tx1"/>
                </a:solidFill>
                <a:latin typeface="Garamond"/>
                <a:ea typeface="+mn-ea"/>
                <a:cs typeface="Garamond"/>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
        <p:nvSpPr>
          <p:cNvPr id="6" name="Title 1"/>
          <p:cNvSpPr txBox="1">
            <a:spLocks/>
          </p:cNvSpPr>
          <p:nvPr/>
        </p:nvSpPr>
        <p:spPr bwMode="white">
          <a:xfrm>
            <a:off x="498475" y="484188"/>
            <a:ext cx="8264525" cy="1116012"/>
          </a:xfrm>
          <a:prstGeom prst="rect">
            <a:avLst/>
          </a:prstGeom>
        </p:spPr>
        <p:txBody>
          <a:bodyPr/>
          <a:lstStyle>
            <a:lvl1pPr algn="l" rtl="0" eaLnBrk="0" fontAlgn="base" hangingPunct="0">
              <a:spcBef>
                <a:spcPct val="0"/>
              </a:spcBef>
              <a:spcAft>
                <a:spcPct val="0"/>
              </a:spcAft>
              <a:defRPr sz="3600" b="1">
                <a:solidFill>
                  <a:schemeClr val="bg1"/>
                </a:solidFill>
                <a:latin typeface="+mj-lt"/>
                <a:ea typeface="+mj-ea"/>
                <a:cs typeface="Calibri"/>
              </a:defRPr>
            </a:lvl1pPr>
            <a:lvl2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2pPr>
            <a:lvl3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3pPr>
            <a:lvl4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4pPr>
            <a:lvl5pPr algn="l" rtl="0" eaLnBrk="0" fontAlgn="base" hangingPunct="0">
              <a:spcBef>
                <a:spcPct val="0"/>
              </a:spcBef>
              <a:spcAft>
                <a:spcPct val="0"/>
              </a:spcAft>
              <a:defRPr sz="3600" b="1">
                <a:solidFill>
                  <a:schemeClr val="bg1"/>
                </a:solidFill>
                <a:latin typeface="Calibri" pitchFamily="34"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a:lstStyle>
          <a:p>
            <a:r>
              <a:rPr lang="en-US" dirty="0" smtClean="0">
                <a:latin typeface="Calibri (Heading)"/>
              </a:rPr>
              <a:t>Exercise 1: Debriefing</a:t>
            </a:r>
            <a:endParaRPr lang="en-US" sz="1800" dirty="0">
              <a:latin typeface="Calibri (Heading)"/>
            </a:endParaRPr>
          </a:p>
        </p:txBody>
      </p:sp>
    </p:spTree>
    <p:extLst>
      <p:ext uri="{BB962C8B-B14F-4D97-AF65-F5344CB8AC3E}">
        <p14:creationId xmlns:p14="http://schemas.microsoft.com/office/powerpoint/2010/main" val="6892123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4553C05-E5AB-4509-BA10-C8272FC2D1CD}" type="slidenum">
              <a:rPr lang="en-US" smtClean="0"/>
              <a:pPr>
                <a:defRPr/>
              </a:pPr>
              <a:t>39</a:t>
            </a:fld>
            <a:endParaRPr lang="en-US"/>
          </a:p>
        </p:txBody>
      </p:sp>
      <p:sp>
        <p:nvSpPr>
          <p:cNvPr id="3" name="Content Placeholder 5"/>
          <p:cNvSpPr txBox="1">
            <a:spLocks/>
          </p:cNvSpPr>
          <p:nvPr/>
        </p:nvSpPr>
        <p:spPr bwMode="auto">
          <a:xfrm>
            <a:off x="533400" y="17526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4025" indent="-454025" algn="l" rtl="0" eaLnBrk="0" fontAlgn="base" hangingPunct="0">
              <a:spcBef>
                <a:spcPts val="2000"/>
              </a:spcBef>
              <a:spcAft>
                <a:spcPct val="0"/>
              </a:spcAft>
              <a:buClr>
                <a:srgbClr val="083763"/>
              </a:buClr>
              <a:buSzPct val="75000"/>
              <a:buFont typeface="Wingdings" pitchFamily="2" charset="2"/>
              <a:buChar char="n"/>
              <a:defRPr sz="2400">
                <a:solidFill>
                  <a:schemeClr val="tx1"/>
                </a:solidFill>
                <a:latin typeface="+mn-lt"/>
                <a:ea typeface="+mn-ea"/>
                <a:cs typeface="Calibri"/>
              </a:defRPr>
            </a:lvl1pPr>
            <a:lvl2pPr marL="747713" indent="-407988" algn="l" rtl="0" eaLnBrk="0" fontAlgn="base" hangingPunct="0">
              <a:spcBef>
                <a:spcPts val="600"/>
              </a:spcBef>
              <a:spcAft>
                <a:spcPct val="0"/>
              </a:spcAft>
              <a:buClr>
                <a:srgbClr val="0D0D0D"/>
              </a:buClr>
              <a:buSzPct val="90000"/>
              <a:buFont typeface="Wingdings" pitchFamily="2" charset="2"/>
              <a:buChar char="§"/>
              <a:defRPr sz="2000">
                <a:solidFill>
                  <a:schemeClr val="tx1"/>
                </a:solidFill>
                <a:latin typeface="+mn-lt"/>
                <a:ea typeface="+mn-ea"/>
                <a:cs typeface="Calibri"/>
              </a:defRPr>
            </a:lvl2pPr>
            <a:lvl3pPr marL="1031875" indent="-465138" algn="l" rtl="0" eaLnBrk="0" fontAlgn="base" hangingPunct="0">
              <a:spcBef>
                <a:spcPts val="600"/>
              </a:spcBef>
              <a:spcAft>
                <a:spcPct val="0"/>
              </a:spcAft>
              <a:buClr>
                <a:srgbClr val="0B5395"/>
              </a:buClr>
              <a:buSzPct val="90000"/>
              <a:buFont typeface="Wingdings" pitchFamily="2" charset="2"/>
              <a:buChar char="§"/>
              <a:defRPr sz="2000">
                <a:solidFill>
                  <a:schemeClr val="tx1"/>
                </a:solidFill>
                <a:latin typeface="+mn-lt"/>
                <a:ea typeface="+mn-ea"/>
                <a:cs typeface="Calibri"/>
              </a:defRPr>
            </a:lvl3pPr>
            <a:lvl4pPr marL="1254125" indent="-392113" algn="l" rtl="0" eaLnBrk="0" fontAlgn="base" hangingPunct="0">
              <a:spcBef>
                <a:spcPts val="600"/>
              </a:spcBef>
              <a:spcAft>
                <a:spcPct val="0"/>
              </a:spcAft>
              <a:buClr>
                <a:srgbClr val="404040"/>
              </a:buClr>
              <a:buSzPct val="90000"/>
              <a:buFont typeface="Wingdings" pitchFamily="2" charset="2"/>
              <a:buChar char="§"/>
              <a:defRPr sz="2000">
                <a:solidFill>
                  <a:schemeClr val="tx1"/>
                </a:solidFill>
                <a:latin typeface="+mn-lt"/>
                <a:ea typeface="+mn-ea"/>
                <a:cs typeface="Calibri"/>
              </a:defRPr>
            </a:lvl4pPr>
            <a:lvl5pPr marL="1427163" indent="-282575" algn="l" rtl="0" eaLnBrk="0" fontAlgn="base" hangingPunct="0">
              <a:spcBef>
                <a:spcPts val="600"/>
              </a:spcBef>
              <a:spcAft>
                <a:spcPct val="0"/>
              </a:spcAft>
              <a:buClr>
                <a:srgbClr val="59AAF2"/>
              </a:buClr>
              <a:buSzPct val="90000"/>
              <a:buFont typeface="Wingdings" pitchFamily="2" charset="2"/>
              <a:buChar char="§"/>
              <a:defRPr sz="2000">
                <a:solidFill>
                  <a:schemeClr val="tx1"/>
                </a:solidFill>
                <a:latin typeface="+mn-lt"/>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algn="ctr">
              <a:buFont typeface="Wingdings" pitchFamily="2" charset="2"/>
              <a:buNone/>
            </a:pPr>
            <a:endParaRPr lang="en-US" sz="3600" b="1" smtClean="0"/>
          </a:p>
          <a:p>
            <a:pPr algn="ctr">
              <a:spcBef>
                <a:spcPts val="3600"/>
              </a:spcBef>
              <a:buFont typeface="Wingdings" pitchFamily="2" charset="2"/>
              <a:buNone/>
            </a:pPr>
            <a:r>
              <a:rPr lang="en-US" sz="4800" b="1" smtClean="0"/>
              <a:t>Questions or comments on this session?</a:t>
            </a:r>
            <a:endParaRPr lang="en-US" sz="4800" b="1" dirty="0"/>
          </a:p>
        </p:txBody>
      </p:sp>
    </p:spTree>
    <p:extLst>
      <p:ext uri="{BB962C8B-B14F-4D97-AF65-F5344CB8AC3E}">
        <p14:creationId xmlns:p14="http://schemas.microsoft.com/office/powerpoint/2010/main" val="11645411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white"/>
        <p:txBody>
          <a:bodyPr/>
          <a:lstStyle/>
          <a:p>
            <a:pPr eaLnBrk="1" hangingPunct="1"/>
            <a:r>
              <a:rPr lang="en-US" dirty="0" smtClean="0">
                <a:latin typeface="Calibri heading"/>
              </a:rPr>
              <a:t>Session 4.1 Objective</a:t>
            </a:r>
          </a:p>
        </p:txBody>
      </p:sp>
      <p:sp>
        <p:nvSpPr>
          <p:cNvPr id="23554" name="Content Placeholder 2"/>
          <p:cNvSpPr>
            <a:spLocks noGrp="1"/>
          </p:cNvSpPr>
          <p:nvPr>
            <p:ph sz="half" idx="1"/>
          </p:nvPr>
        </p:nvSpPr>
        <p:spPr>
          <a:xfrm>
            <a:off x="533400" y="1752600"/>
            <a:ext cx="8229600" cy="4144963"/>
          </a:xfrm>
        </p:spPr>
        <p:txBody>
          <a:bodyPr/>
          <a:lstStyle/>
          <a:p>
            <a:pPr marL="457200" indent="-457200" eaLnBrk="1" hangingPunct="1">
              <a:buFont typeface="Wingdings" pitchFamily="2" charset="2"/>
              <a:buNone/>
            </a:pPr>
            <a:r>
              <a:rPr lang="en-US" sz="2400" b="1" dirty="0" smtClean="0">
                <a:solidFill>
                  <a:srgbClr val="0B5395"/>
                </a:solidFill>
                <a:ea typeface="ＭＳ Ｐゴシック"/>
                <a:cs typeface="ＭＳ Ｐゴシック"/>
              </a:rPr>
              <a:t>After completing this module, participants will be able to:</a:t>
            </a:r>
            <a:r>
              <a:rPr lang="en-US" sz="2400" dirty="0" smtClean="0">
                <a:solidFill>
                  <a:srgbClr val="0B5395"/>
                </a:solidFill>
                <a:ea typeface="ＭＳ Ｐゴシック"/>
                <a:cs typeface="ＭＳ Ｐゴシック"/>
              </a:rPr>
              <a:t> </a:t>
            </a:r>
            <a:endParaRPr lang="en-GB" sz="2400" dirty="0" smtClean="0">
              <a:solidFill>
                <a:srgbClr val="0B5395"/>
              </a:solidFill>
              <a:ea typeface="ＭＳ Ｐゴシック"/>
              <a:cs typeface="ＭＳ Ｐゴシック"/>
            </a:endParaRPr>
          </a:p>
          <a:p>
            <a:pPr lvl="0"/>
            <a:r>
              <a:rPr lang="en-GB" sz="2400" dirty="0" smtClean="0">
                <a:ea typeface="ＭＳ Ｐゴシック"/>
                <a:cs typeface="ＭＳ Ｐゴシック"/>
              </a:rPr>
              <a:t>Discuss </a:t>
            </a:r>
            <a:r>
              <a:rPr lang="en-US" sz="2400" dirty="0"/>
              <a:t>the importance of routinely monitoring adolescent HIV care and treatment activities</a:t>
            </a:r>
          </a:p>
          <a:p>
            <a:pPr lvl="0"/>
            <a:r>
              <a:rPr lang="en-US" sz="2400" dirty="0"/>
              <a:t>Discuss how information from monitoring and evaluation (M&amp;E) can be used to support program improvement</a:t>
            </a:r>
          </a:p>
          <a:p>
            <a:pPr marL="0" indent="0" eaLnBrk="1" hangingPunct="1">
              <a:buNone/>
            </a:pPr>
            <a:endParaRPr lang="en-US" dirty="0" smtClean="0"/>
          </a:p>
        </p:txBody>
      </p:sp>
      <p:sp>
        <p:nvSpPr>
          <p:cNvPr id="23555"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05B6A5C9-F573-4281-8D5C-48A4E7080944}" type="slidenum">
              <a:rPr lang="en-US" smtClean="0">
                <a:latin typeface="Calibri" pitchFamily="34" charset="0"/>
              </a:rPr>
              <a:pPr fontAlgn="base">
                <a:spcBef>
                  <a:spcPct val="0"/>
                </a:spcBef>
                <a:spcAft>
                  <a:spcPct val="0"/>
                </a:spcAft>
              </a:pPr>
              <a:t>4</a:t>
            </a:fld>
            <a:endParaRPr lang="en-US"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white"/>
        <p:txBody>
          <a:bodyPr/>
          <a:lstStyle/>
          <a:p>
            <a:pPr eaLnBrk="1" hangingPunct="1"/>
            <a:r>
              <a:rPr lang="en-US" dirty="0" smtClean="0">
                <a:latin typeface="Calibri (Heading)"/>
              </a:rPr>
              <a:t>Session 14.2</a:t>
            </a:r>
          </a:p>
        </p:txBody>
      </p:sp>
      <p:sp>
        <p:nvSpPr>
          <p:cNvPr id="48130" name="Content Placeholder 2"/>
          <p:cNvSpPr>
            <a:spLocks noGrp="1"/>
          </p:cNvSpPr>
          <p:nvPr>
            <p:ph idx="1"/>
          </p:nvPr>
        </p:nvSpPr>
        <p:spPr/>
        <p:txBody>
          <a:bodyPr/>
          <a:lstStyle/>
          <a:p>
            <a:pPr marL="0" indent="0" eaLnBrk="1" hangingPunct="1">
              <a:buFont typeface="Wingdings" pitchFamily="2" charset="2"/>
              <a:buNone/>
            </a:pPr>
            <a:r>
              <a:rPr lang="en-US" sz="3600" b="1" dirty="0" smtClean="0">
                <a:solidFill>
                  <a:srgbClr val="0B5395"/>
                </a:solidFill>
              </a:rPr>
              <a:t>Quality Improvement and Supportive Supervision</a:t>
            </a:r>
          </a:p>
        </p:txBody>
      </p:sp>
      <p:sp>
        <p:nvSpPr>
          <p:cNvPr id="4813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2CC3CE8-25FB-4C48-8228-225255889394}" type="slidenum">
              <a:rPr lang="en-US" smtClean="0">
                <a:latin typeface="Garamond" pitchFamily="18" charset="0"/>
              </a:rPr>
              <a:pPr fontAlgn="base">
                <a:spcBef>
                  <a:spcPct val="0"/>
                </a:spcBef>
                <a:spcAft>
                  <a:spcPct val="0"/>
                </a:spcAft>
              </a:pPr>
              <a:t>40</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white"/>
        <p:txBody>
          <a:bodyPr/>
          <a:lstStyle/>
          <a:p>
            <a:pPr eaLnBrk="1" hangingPunct="1"/>
            <a:r>
              <a:rPr lang="en-US" dirty="0" smtClean="0">
                <a:latin typeface="Calibri heading"/>
              </a:rPr>
              <a:t>Session 14.2 Objective</a:t>
            </a:r>
          </a:p>
        </p:txBody>
      </p:sp>
      <p:sp>
        <p:nvSpPr>
          <p:cNvPr id="50178" name="Content Placeholder 2"/>
          <p:cNvSpPr>
            <a:spLocks noGrp="1"/>
          </p:cNvSpPr>
          <p:nvPr>
            <p:ph idx="1"/>
          </p:nvPr>
        </p:nvSpPr>
        <p:spPr/>
        <p:txBody>
          <a:bodyPr/>
          <a:lstStyle/>
          <a:p>
            <a:pPr eaLnBrk="1" hangingPunct="1">
              <a:buFont typeface="Wingdings" pitchFamily="2" charset="2"/>
              <a:buNone/>
            </a:pPr>
            <a:r>
              <a:rPr lang="en-US" b="1" dirty="0" smtClean="0">
                <a:solidFill>
                  <a:srgbClr val="0B5395"/>
                </a:solidFill>
                <a:ea typeface="ＭＳ Ｐゴシック"/>
                <a:cs typeface="ＭＳ Ｐゴシック"/>
              </a:rPr>
              <a:t>After completing this session, participants will be able to:</a:t>
            </a:r>
            <a:r>
              <a:rPr lang="en-US" dirty="0" smtClean="0">
                <a:solidFill>
                  <a:srgbClr val="0B5395"/>
                </a:solidFill>
                <a:ea typeface="ＭＳ Ｐゴシック"/>
                <a:cs typeface="ＭＳ Ｐゴシック"/>
              </a:rPr>
              <a:t> </a:t>
            </a:r>
            <a:endParaRPr lang="en-GB" dirty="0" smtClean="0">
              <a:solidFill>
                <a:srgbClr val="0B5395"/>
              </a:solidFill>
              <a:ea typeface="ＭＳ Ｐゴシック"/>
              <a:cs typeface="ＭＳ Ｐゴシック"/>
            </a:endParaRPr>
          </a:p>
          <a:p>
            <a:pPr lvl="0"/>
            <a:r>
              <a:rPr lang="en-US" dirty="0" smtClean="0"/>
              <a:t>Describe </a:t>
            </a:r>
            <a:r>
              <a:rPr lang="en-US" dirty="0"/>
              <a:t>the purpose of quality improvement (QI)</a:t>
            </a:r>
          </a:p>
          <a:p>
            <a:pPr lvl="0"/>
            <a:r>
              <a:rPr lang="en-US" dirty="0"/>
              <a:t>Define and describe supportive supervision</a:t>
            </a:r>
          </a:p>
          <a:p>
            <a:pPr eaLnBrk="1" hangingPunct="1">
              <a:buFont typeface="Wingdings" pitchFamily="2" charset="2"/>
              <a:buNone/>
            </a:pPr>
            <a:endParaRPr lang="en-US" dirty="0" smtClean="0"/>
          </a:p>
        </p:txBody>
      </p:sp>
      <p:sp>
        <p:nvSpPr>
          <p:cNvPr id="5017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F1287291-AB88-4F0D-9E2D-E5FBBFBB0599}" type="slidenum">
              <a:rPr lang="en-US" smtClean="0">
                <a:latin typeface="Calibri" pitchFamily="34" charset="0"/>
              </a:rPr>
              <a:pPr fontAlgn="base">
                <a:spcBef>
                  <a:spcPct val="0"/>
                </a:spcBef>
                <a:spcAft>
                  <a:spcPct val="0"/>
                </a:spcAft>
              </a:pPr>
              <a:t>41</a:t>
            </a:fld>
            <a:endParaRPr lang="en-US"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bwMode="white">
          <a:xfrm>
            <a:off x="534988" y="500063"/>
            <a:ext cx="8264525" cy="1295400"/>
          </a:xfrm>
        </p:spPr>
        <p:txBody>
          <a:bodyPr/>
          <a:lstStyle/>
          <a:p>
            <a:pPr eaLnBrk="1" hangingPunct="1"/>
            <a:r>
              <a:rPr lang="en-US" dirty="0" smtClean="0">
                <a:latin typeface="Calibri (Heading)"/>
              </a:rPr>
              <a:t>Discussion Questions</a:t>
            </a:r>
          </a:p>
        </p:txBody>
      </p:sp>
      <p:sp>
        <p:nvSpPr>
          <p:cNvPr id="52226" name="Rectangle 3"/>
          <p:cNvSpPr>
            <a:spLocks noGrp="1"/>
          </p:cNvSpPr>
          <p:nvPr>
            <p:ph idx="4294967295"/>
          </p:nvPr>
        </p:nvSpPr>
        <p:spPr/>
        <p:txBody>
          <a:bodyPr/>
          <a:lstStyle/>
          <a:p>
            <a:pPr lvl="0"/>
            <a:r>
              <a:rPr lang="en-US" i="1" dirty="0" smtClean="0">
                <a:solidFill>
                  <a:srgbClr val="0B5395"/>
                </a:solidFill>
              </a:rPr>
              <a:t>What </a:t>
            </a:r>
            <a:r>
              <a:rPr lang="en-US" i="1" dirty="0">
                <a:solidFill>
                  <a:srgbClr val="0B5395"/>
                </a:solidFill>
              </a:rPr>
              <a:t>does “quality” mean to you when thinking about adolescent HIV care and treatment services? </a:t>
            </a:r>
          </a:p>
          <a:p>
            <a:pPr lvl="0"/>
            <a:r>
              <a:rPr lang="en-US" i="1" dirty="0">
                <a:solidFill>
                  <a:srgbClr val="0B5395"/>
                </a:solidFill>
              </a:rPr>
              <a:t>How do you think facility managers would define quality? What about adolescent clients? </a:t>
            </a:r>
          </a:p>
          <a:p>
            <a:pPr lvl="0"/>
            <a:r>
              <a:rPr lang="en-US" i="1" dirty="0">
                <a:solidFill>
                  <a:srgbClr val="0B5395"/>
                </a:solidFill>
              </a:rPr>
              <a:t>How do you think monitoring and </a:t>
            </a:r>
            <a:r>
              <a:rPr lang="en-US" i="1" dirty="0" smtClean="0">
                <a:solidFill>
                  <a:srgbClr val="0B5395"/>
                </a:solidFill>
              </a:rPr>
              <a:t>                                                                           evaluation </a:t>
            </a:r>
            <a:r>
              <a:rPr lang="en-US" i="1" dirty="0">
                <a:solidFill>
                  <a:srgbClr val="0B5395"/>
                </a:solidFill>
              </a:rPr>
              <a:t>and QI are related? </a:t>
            </a:r>
            <a:endParaRPr lang="en-US" sz="2800" i="1" dirty="0" smtClean="0">
              <a:solidFill>
                <a:srgbClr val="104375"/>
              </a:solidFill>
            </a:endParaRPr>
          </a:p>
        </p:txBody>
      </p:sp>
      <p:sp>
        <p:nvSpPr>
          <p:cNvPr id="52227" name="Slide Number Placeholder 5"/>
          <p:cNvSpPr txBox="1">
            <a:spLocks noGrp="1"/>
          </p:cNvSpPr>
          <p:nvPr/>
        </p:nvSpPr>
        <p:spPr bwMode="auto">
          <a:xfrm>
            <a:off x="8305800" y="6423025"/>
            <a:ext cx="554038" cy="365125"/>
          </a:xfrm>
          <a:prstGeom prst="rect">
            <a:avLst/>
          </a:prstGeom>
          <a:noFill/>
          <a:ln w="9525">
            <a:noFill/>
            <a:miter lim="800000"/>
            <a:headEnd/>
            <a:tailEnd/>
          </a:ln>
        </p:spPr>
        <p:txBody>
          <a:bodyPr anchor="ctr"/>
          <a:lstStyle/>
          <a:p>
            <a:pPr algn="r" defTabSz="914400" eaLnBrk="0" hangingPunct="0"/>
            <a:fld id="{4660CCB1-9FA4-4B59-B761-58AF3A37F3E7}" type="slidenum">
              <a:rPr lang="en-US" sz="1100">
                <a:latin typeface="Calibri" pitchFamily="34" charset="0"/>
                <a:ea typeface="ＭＳ Ｐゴシック"/>
                <a:cs typeface="ＭＳ Ｐゴシック"/>
              </a:rPr>
              <a:pPr algn="r" defTabSz="914400" eaLnBrk="0" hangingPunct="0"/>
              <a:t>42</a:t>
            </a:fld>
            <a:endParaRPr lang="en-US" sz="1100">
              <a:latin typeface="Calibri" pitchFamily="34" charset="0"/>
              <a:ea typeface="ＭＳ Ｐゴシック"/>
              <a:cs typeface="ＭＳ Ｐゴシック"/>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937598" y="3428999"/>
            <a:ext cx="2267857" cy="299402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bwMode="white">
          <a:xfrm>
            <a:off x="523875" y="508000"/>
            <a:ext cx="8216900" cy="1054100"/>
          </a:xfrm>
        </p:spPr>
        <p:txBody>
          <a:bodyPr/>
          <a:lstStyle/>
          <a:p>
            <a:pPr eaLnBrk="1" hangingPunct="1"/>
            <a:r>
              <a:rPr lang="en-US" dirty="0" smtClean="0">
                <a:latin typeface="Calibri (Heading)"/>
              </a:rPr>
              <a:t>Quality Improvement (QI)</a:t>
            </a:r>
          </a:p>
        </p:txBody>
      </p:sp>
      <p:sp>
        <p:nvSpPr>
          <p:cNvPr id="54274" name="Content Placeholder 2"/>
          <p:cNvSpPr>
            <a:spLocks noGrp="1"/>
          </p:cNvSpPr>
          <p:nvPr>
            <p:ph idx="1"/>
          </p:nvPr>
        </p:nvSpPr>
        <p:spPr>
          <a:xfrm>
            <a:off x="533399" y="1563918"/>
            <a:ext cx="8450943" cy="4144963"/>
          </a:xfrm>
        </p:spPr>
        <p:txBody>
          <a:bodyPr/>
          <a:lstStyle/>
          <a:p>
            <a:pPr>
              <a:spcBef>
                <a:spcPts val="1200"/>
              </a:spcBef>
            </a:pPr>
            <a:r>
              <a:rPr lang="en-US" sz="2200" dirty="0" smtClean="0">
                <a:ea typeface="ＭＳ Ｐゴシック"/>
                <a:cs typeface="ＭＳ Ｐゴシック"/>
              </a:rPr>
              <a:t>The means </a:t>
            </a:r>
            <a:r>
              <a:rPr lang="en-GB" sz="2200" dirty="0">
                <a:ea typeface="ＭＳ Ｐゴシック"/>
                <a:cs typeface="ＭＳ Ｐゴシック"/>
              </a:rPr>
              <a:t>by which activities are routinely evaluated </a:t>
            </a:r>
            <a:r>
              <a:rPr lang="en-GB" sz="2200" dirty="0" smtClean="0">
                <a:ea typeface="ＭＳ Ｐゴシック"/>
                <a:cs typeface="ＭＳ Ｐゴシック"/>
              </a:rPr>
              <a:t>to check whether services are following established guidelines and standard operating procedures (SOPs)</a:t>
            </a:r>
          </a:p>
          <a:p>
            <a:pPr>
              <a:spcBef>
                <a:spcPts val="1200"/>
              </a:spcBef>
            </a:pPr>
            <a:r>
              <a:rPr lang="en-GB" sz="2200" dirty="0" smtClean="0">
                <a:ea typeface="ＭＳ Ｐゴシック"/>
                <a:cs typeface="ＭＳ Ｐゴシック"/>
              </a:rPr>
              <a:t>May also be </a:t>
            </a:r>
            <a:r>
              <a:rPr lang="en-GB" sz="2200" dirty="0">
                <a:ea typeface="ＭＳ Ｐゴシック"/>
                <a:cs typeface="ＭＳ Ｐゴシック"/>
              </a:rPr>
              <a:t>referred to as quality assurance (QA)</a:t>
            </a:r>
          </a:p>
          <a:p>
            <a:pPr>
              <a:spcBef>
                <a:spcPts val="1200"/>
              </a:spcBef>
            </a:pPr>
            <a:r>
              <a:rPr lang="en-GB" sz="2200" dirty="0" smtClean="0">
                <a:ea typeface="ＭＳ Ｐゴシック"/>
                <a:cs typeface="ＭＳ Ｐゴシック"/>
              </a:rPr>
              <a:t>Different from M&amp;E</a:t>
            </a:r>
          </a:p>
          <a:p>
            <a:pPr>
              <a:spcBef>
                <a:spcPts val="1200"/>
              </a:spcBef>
            </a:pPr>
            <a:r>
              <a:rPr lang="en-GB" sz="2200" dirty="0" smtClean="0">
                <a:ea typeface="ＭＳ Ｐゴシック"/>
                <a:cs typeface="ＭＳ Ｐゴシック"/>
              </a:rPr>
              <a:t>Should </a:t>
            </a:r>
            <a:r>
              <a:rPr lang="en-GB" sz="2200" dirty="0">
                <a:ea typeface="ＭＳ Ｐゴシック"/>
                <a:cs typeface="ＭＳ Ｐゴシック"/>
              </a:rPr>
              <a:t>be a </a:t>
            </a:r>
            <a:r>
              <a:rPr lang="en-GB" sz="2200" dirty="0" smtClean="0">
                <a:ea typeface="ＭＳ Ｐゴシック"/>
                <a:cs typeface="ＭＳ Ｐゴシック"/>
              </a:rPr>
              <a:t>routine, </a:t>
            </a:r>
            <a:r>
              <a:rPr lang="en-GB" sz="2200" dirty="0" err="1" smtClean="0">
                <a:ea typeface="ＭＳ Ｐゴシック"/>
                <a:cs typeface="ＭＳ Ｐゴシック"/>
              </a:rPr>
              <a:t>ongoing</a:t>
            </a:r>
            <a:r>
              <a:rPr lang="en-GB" sz="2200" dirty="0" smtClean="0">
                <a:ea typeface="ＭＳ Ｐゴシック"/>
                <a:cs typeface="ＭＳ Ｐゴシック"/>
              </a:rPr>
              <a:t> </a:t>
            </a:r>
            <a:r>
              <a:rPr lang="en-GB" sz="2200" dirty="0">
                <a:ea typeface="ＭＳ Ｐゴシック"/>
                <a:cs typeface="ＭＳ Ｐゴシック"/>
              </a:rPr>
              <a:t>part of the normal functioning of health </a:t>
            </a:r>
            <a:r>
              <a:rPr lang="en-GB" sz="2200" dirty="0" smtClean="0">
                <a:ea typeface="ＭＳ Ｐゴシック"/>
                <a:cs typeface="ＭＳ Ｐゴシック"/>
              </a:rPr>
              <a:t>facilities</a:t>
            </a:r>
          </a:p>
          <a:p>
            <a:pPr>
              <a:spcBef>
                <a:spcPts val="1200"/>
              </a:spcBef>
            </a:pPr>
            <a:r>
              <a:rPr lang="en-GB" sz="2200" dirty="0" smtClean="0">
                <a:ea typeface="ＭＳ Ｐゴシック"/>
                <a:cs typeface="ＭＳ Ｐゴシック"/>
              </a:rPr>
              <a:t>Should incorporate </a:t>
            </a:r>
            <a:r>
              <a:rPr lang="en-GB" sz="2200" dirty="0">
                <a:ea typeface="ＭＳ Ｐゴシック"/>
                <a:cs typeface="ＭＳ Ｐゴシック"/>
              </a:rPr>
              <a:t>procedures in which all </a:t>
            </a:r>
            <a:r>
              <a:rPr lang="en-GB" sz="2200" dirty="0" smtClean="0">
                <a:ea typeface="ＭＳ Ｐゴシック"/>
                <a:cs typeface="ＭＳ Ｐゴシック"/>
              </a:rPr>
              <a:t>staff, </a:t>
            </a:r>
            <a:r>
              <a:rPr lang="en-GB" sz="2200" dirty="0">
                <a:ea typeface="ＭＳ Ｐゴシック"/>
                <a:cs typeface="ＭＳ Ｐゴシック"/>
              </a:rPr>
              <a:t>at all </a:t>
            </a:r>
            <a:r>
              <a:rPr lang="en-GB" sz="2200" dirty="0" smtClean="0">
                <a:ea typeface="ＭＳ Ｐゴシック"/>
                <a:cs typeface="ＭＳ Ｐゴシック"/>
              </a:rPr>
              <a:t>levels, are involved</a:t>
            </a:r>
            <a:endParaRPr lang="en-ZA" sz="2200" dirty="0">
              <a:ea typeface="ＭＳ Ｐゴシック"/>
              <a:cs typeface="ＭＳ Ｐゴシック"/>
            </a:endParaRPr>
          </a:p>
          <a:p>
            <a:pPr eaLnBrk="1" hangingPunct="1"/>
            <a:endParaRPr lang="en-US" dirty="0" smtClean="0"/>
          </a:p>
        </p:txBody>
      </p:sp>
      <p:sp>
        <p:nvSpPr>
          <p:cNvPr id="54275" name="Slide Number Placeholder 4"/>
          <p:cNvSpPr>
            <a:spLocks noGrp="1"/>
          </p:cNvSpPr>
          <p:nvPr>
            <p:ph type="sldNum" sz="quarter" idx="12"/>
          </p:nvPr>
        </p:nvSpPr>
        <p:spPr bwMode="auto">
          <a:noFill/>
          <a:ln>
            <a:miter lim="800000"/>
            <a:headEnd/>
            <a:tailEnd/>
          </a:ln>
        </p:spPr>
        <p:txBody>
          <a:bodyPr/>
          <a:lstStyle/>
          <a:p>
            <a:pPr fontAlgn="base">
              <a:spcBef>
                <a:spcPct val="0"/>
              </a:spcBef>
              <a:spcAft>
                <a:spcPct val="0"/>
              </a:spcAft>
            </a:pPr>
            <a:fld id="{31CD8073-067A-48E8-B7EE-E2F4F4CCFDE0}" type="slidenum">
              <a:rPr lang="en-US" smtClean="0">
                <a:latin typeface="Calibri" pitchFamily="34" charset="0"/>
              </a:rPr>
              <a:pPr fontAlgn="base">
                <a:spcBef>
                  <a:spcPct val="0"/>
                </a:spcBef>
                <a:spcAft>
                  <a:spcPct val="0"/>
                </a:spcAft>
              </a:pPr>
              <a:t>43</a:t>
            </a:fld>
            <a:endParaRPr lang="en-US" smtClean="0">
              <a:latin typeface="Calibri" pitchFamily="34" charset="0"/>
            </a:endParaRPr>
          </a:p>
        </p:txBody>
      </p:sp>
      <p:sp>
        <p:nvSpPr>
          <p:cNvPr id="5" name="Text Box 4"/>
          <p:cNvSpPr txBox="1">
            <a:spLocks noChangeArrowheads="1"/>
          </p:cNvSpPr>
          <p:nvPr/>
        </p:nvSpPr>
        <p:spPr bwMode="auto">
          <a:xfrm>
            <a:off x="638630" y="5404214"/>
            <a:ext cx="7837714" cy="1200329"/>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lgn="ctr">
              <a:spcBef>
                <a:spcPct val="50000"/>
              </a:spcBef>
              <a:buClr>
                <a:schemeClr val="accent1">
                  <a:lumMod val="50000"/>
                </a:schemeClr>
              </a:buClr>
            </a:pPr>
            <a:r>
              <a:rPr lang="en-US" sz="2200" b="1" dirty="0" smtClean="0">
                <a:latin typeface="+mj-lt"/>
              </a:rPr>
              <a:t>The purpose of QI </a:t>
            </a:r>
            <a:r>
              <a:rPr lang="en-US" sz="2400" b="1" dirty="0">
                <a:latin typeface="+mj-lt"/>
              </a:rPr>
              <a:t>is to identify problems </a:t>
            </a:r>
            <a:r>
              <a:rPr lang="en-US" sz="2400" dirty="0">
                <a:latin typeface="+mj-lt"/>
              </a:rPr>
              <a:t>(in service delivery, in data, or in both) </a:t>
            </a:r>
            <a:r>
              <a:rPr lang="en-US" sz="2400" b="1" dirty="0">
                <a:latin typeface="+mj-lt"/>
              </a:rPr>
              <a:t>so they can be corrected</a:t>
            </a:r>
            <a:r>
              <a:rPr lang="en-US" sz="2400" dirty="0">
                <a:latin typeface="+mj-lt"/>
              </a:rPr>
              <a:t>, thereby improving services for adolescent clients and their families. </a:t>
            </a:r>
            <a:endParaRPr lang="en-US" sz="2400" dirty="0" smtClean="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r>
              <a:rPr lang="en-US" dirty="0" smtClean="0">
                <a:latin typeface="+mj-lt"/>
              </a:rPr>
              <a:t>It is often </a:t>
            </a:r>
            <a:r>
              <a:rPr lang="en-US" dirty="0" err="1" smtClean="0">
                <a:latin typeface="+mj-lt"/>
              </a:rPr>
              <a:t>n</a:t>
            </a:r>
            <a:r>
              <a:rPr lang="en-GB" dirty="0" err="1" smtClean="0">
                <a:latin typeface="+mj-lt"/>
                <a:cs typeface="ＭＳ Ｐゴシック" pitchFamily="-110" charset="-128"/>
              </a:rPr>
              <a:t>ecessary</a:t>
            </a:r>
            <a:r>
              <a:rPr lang="en-GB" dirty="0" smtClean="0">
                <a:latin typeface="+mj-lt"/>
                <a:cs typeface="ＭＳ Ｐゴシック" pitchFamily="-110" charset="-128"/>
              </a:rPr>
              <a:t> </a:t>
            </a:r>
            <a:r>
              <a:rPr lang="en-GB" dirty="0">
                <a:latin typeface="+mj-lt"/>
                <a:cs typeface="ＭＳ Ｐゴシック" pitchFamily="-110" charset="-128"/>
              </a:rPr>
              <a:t>to use a variety of methods to assess </a:t>
            </a:r>
            <a:r>
              <a:rPr lang="en-GB" dirty="0" smtClean="0">
                <a:latin typeface="+mj-lt"/>
                <a:cs typeface="ＭＳ Ｐゴシック" pitchFamily="-110" charset="-128"/>
              </a:rPr>
              <a:t>program quality.</a:t>
            </a:r>
            <a:r>
              <a:rPr lang="en-US" dirty="0" smtClean="0">
                <a:latin typeface="+mj-lt"/>
                <a:cs typeface="ＭＳ Ｐゴシック" pitchFamily="-110" charset="-128"/>
              </a:rPr>
              <a:t> </a:t>
            </a:r>
            <a:endParaRPr lang="en-US" dirty="0">
              <a:latin typeface="+mj-lt"/>
              <a:cs typeface="ＭＳ Ｐゴシック" pitchFamily="-110" charset="-128"/>
            </a:endParaRPr>
          </a:p>
          <a:p>
            <a:pPr marL="457200" indent="-457200"/>
            <a:r>
              <a:rPr lang="en-US" dirty="0">
                <a:latin typeface="+mj-lt"/>
                <a:cs typeface="ＭＳ Ｐゴシック" pitchFamily="-110" charset="-128"/>
              </a:rPr>
              <a:t>Standard monitoring tools </a:t>
            </a:r>
            <a:r>
              <a:rPr lang="en-US" dirty="0" smtClean="0">
                <a:latin typeface="+mj-lt"/>
                <a:cs typeface="ＭＳ Ｐゴシック" pitchFamily="-110" charset="-128"/>
              </a:rPr>
              <a:t>capture only a fraction of the services provided to adolescents and they provide no information on the quality of those services.</a:t>
            </a:r>
          </a:p>
          <a:p>
            <a:pPr marL="798513" lvl="1" indent="-333375">
              <a:spcBef>
                <a:spcPts val="1500"/>
              </a:spcBef>
            </a:pPr>
            <a:r>
              <a:rPr lang="en-US" sz="2300" dirty="0" smtClean="0">
                <a:latin typeface="+mj-lt"/>
                <a:cs typeface="ＭＳ Ｐゴシック" pitchFamily="-110" charset="-128"/>
              </a:rPr>
              <a:t>For example, forms and registers do not give us information on the youth-friendliness of services or the quality of psychosocial support, adherence, or counseling sessions.</a:t>
            </a:r>
          </a:p>
          <a:p>
            <a:pPr marL="457200" indent="-457200"/>
            <a:endParaRPr lang="en-US" dirty="0" smtClean="0">
              <a:latin typeface="+mj-lt"/>
              <a:cs typeface="ＭＳ Ｐゴシック" pitchFamily="-110" charset="-128"/>
            </a:endParaRPr>
          </a:p>
          <a:p>
            <a:endParaRPr lang="en-US" dirty="0">
              <a:latin typeface="+mj-lt"/>
              <a:cs typeface="ＭＳ Ｐゴシック" pitchFamily="-110" charset="-128"/>
            </a:endParaRPr>
          </a:p>
          <a:p>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44</a:t>
            </a:fld>
            <a:endParaRPr lang="en-US"/>
          </a:p>
        </p:txBody>
      </p:sp>
      <p:sp>
        <p:nvSpPr>
          <p:cNvPr id="5" name="Title 1"/>
          <p:cNvSpPr>
            <a:spLocks noGrp="1"/>
          </p:cNvSpPr>
          <p:nvPr>
            <p:ph type="title"/>
          </p:nvPr>
        </p:nvSpPr>
        <p:spPr bwMode="white">
          <a:xfrm>
            <a:off x="523875" y="508000"/>
            <a:ext cx="8216900" cy="1054100"/>
          </a:xfrm>
        </p:spPr>
        <p:txBody>
          <a:bodyPr/>
          <a:lstStyle/>
          <a:p>
            <a:pPr eaLnBrk="1" hangingPunct="1"/>
            <a:r>
              <a:rPr lang="en-US" dirty="0" smtClean="0">
                <a:latin typeface="Calibri (Heading)"/>
              </a:rPr>
              <a:t>Methods to Assess Quality</a:t>
            </a:r>
          </a:p>
        </p:txBody>
      </p:sp>
    </p:spTree>
    <p:extLst>
      <p:ext uri="{BB962C8B-B14F-4D97-AF65-F5344CB8AC3E}">
        <p14:creationId xmlns:p14="http://schemas.microsoft.com/office/powerpoint/2010/main" val="25938695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21974"/>
            <a:ext cx="8229600" cy="4144963"/>
          </a:xfrm>
        </p:spPr>
        <p:txBody>
          <a:bodyPr/>
          <a:lstStyle/>
          <a:p>
            <a:pPr marL="0" indent="0">
              <a:buNone/>
            </a:pPr>
            <a:r>
              <a:rPr lang="en-US" b="1" dirty="0" smtClean="0"/>
              <a:t>QI Activities Might Examine/Evaluate:</a:t>
            </a:r>
          </a:p>
          <a:p>
            <a:r>
              <a:rPr lang="en-US" dirty="0" smtClean="0"/>
              <a:t>The quality </a:t>
            </a:r>
            <a:r>
              <a:rPr lang="en-US" dirty="0">
                <a:cs typeface="ＭＳ Ｐゴシック" pitchFamily="-110" charset="-128"/>
              </a:rPr>
              <a:t>and youth-friendliness of services</a:t>
            </a:r>
          </a:p>
          <a:p>
            <a:r>
              <a:rPr lang="en-US" dirty="0">
                <a:cs typeface="ＭＳ Ｐゴシック" pitchFamily="-110" charset="-128"/>
              </a:rPr>
              <a:t>Compliance with national guidelines, SOPs, and protocols for HIV care and treatment</a:t>
            </a:r>
          </a:p>
          <a:p>
            <a:r>
              <a:rPr lang="en-US" dirty="0">
                <a:cs typeface="ＭＳ Ｐゴシック" pitchFamily="-110" charset="-128"/>
              </a:rPr>
              <a:t>The adequacy of space and the attention to privacy and confidentiality</a:t>
            </a:r>
          </a:p>
          <a:p>
            <a:r>
              <a:rPr lang="en-US" dirty="0">
                <a:cs typeface="ＭＳ Ｐゴシック" pitchFamily="-110" charset="-128"/>
              </a:rPr>
              <a:t>Linkages to ongoing support and community-based services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45</a:t>
            </a:fld>
            <a:endParaRPr lang="en-US"/>
          </a:p>
        </p:txBody>
      </p:sp>
      <p:sp>
        <p:nvSpPr>
          <p:cNvPr id="5" name="Title 1"/>
          <p:cNvSpPr>
            <a:spLocks noGrp="1"/>
          </p:cNvSpPr>
          <p:nvPr>
            <p:ph type="title"/>
          </p:nvPr>
        </p:nvSpPr>
        <p:spPr bwMode="white">
          <a:xfrm>
            <a:off x="523875" y="508000"/>
            <a:ext cx="8216900" cy="827314"/>
          </a:xfrm>
        </p:spPr>
        <p:txBody>
          <a:bodyPr/>
          <a:lstStyle/>
          <a:p>
            <a:pPr eaLnBrk="1" hangingPunct="1"/>
            <a:r>
              <a:rPr lang="en-US" dirty="0">
                <a:latin typeface="Calibri (Heading)"/>
              </a:rPr>
              <a:t>Methods to Assess </a:t>
            </a:r>
            <a:r>
              <a:rPr lang="en-US" dirty="0" smtClean="0">
                <a:latin typeface="Calibri (Heading)"/>
              </a:rPr>
              <a:t>Quality </a:t>
            </a:r>
            <a:r>
              <a:rPr lang="en-US" sz="1800" dirty="0" smtClean="0">
                <a:latin typeface="Calibri (Heading)"/>
              </a:rPr>
              <a:t>(Continued)</a:t>
            </a:r>
          </a:p>
        </p:txBody>
      </p:sp>
    </p:spTree>
    <p:extLst>
      <p:ext uri="{BB962C8B-B14F-4D97-AF65-F5344CB8AC3E}">
        <p14:creationId xmlns:p14="http://schemas.microsoft.com/office/powerpoint/2010/main" val="284159896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94544"/>
            <a:ext cx="8229600" cy="4144963"/>
          </a:xfrm>
        </p:spPr>
        <p:txBody>
          <a:bodyPr numCol="2"/>
          <a:lstStyle/>
          <a:p>
            <a:pPr>
              <a:spcBef>
                <a:spcPts val="1500"/>
              </a:spcBef>
            </a:pPr>
            <a:r>
              <a:rPr lang="en-US" sz="2100" dirty="0" smtClean="0"/>
              <a:t>Periodic reviews of records followed by staff feedback</a:t>
            </a:r>
          </a:p>
          <a:p>
            <a:pPr>
              <a:spcBef>
                <a:spcPts val="1500"/>
              </a:spcBef>
            </a:pPr>
            <a:r>
              <a:rPr lang="en-US" sz="2100" dirty="0" smtClean="0"/>
              <a:t>Defining and regularly measuring adolescent SOCs   (see </a:t>
            </a:r>
            <a:r>
              <a:rPr lang="en-US" sz="2100" i="1" dirty="0" smtClean="0"/>
              <a:t>Appendix 14A</a:t>
            </a:r>
            <a:r>
              <a:rPr lang="en-US" sz="2100" dirty="0" smtClean="0"/>
              <a:t>)</a:t>
            </a:r>
          </a:p>
          <a:p>
            <a:pPr>
              <a:spcBef>
                <a:spcPts val="1500"/>
              </a:spcBef>
            </a:pPr>
            <a:r>
              <a:rPr lang="en-US" sz="2100" dirty="0" smtClean="0"/>
              <a:t>Direct observation of clinical procedures and counseling sessions</a:t>
            </a:r>
          </a:p>
          <a:p>
            <a:pPr>
              <a:spcBef>
                <a:spcPts val="1500"/>
              </a:spcBef>
            </a:pPr>
            <a:r>
              <a:rPr lang="en-US" sz="2100" dirty="0" smtClean="0"/>
              <a:t>Periodic assessments of the youth-friendliness of services</a:t>
            </a:r>
          </a:p>
          <a:p>
            <a:pPr>
              <a:spcBef>
                <a:spcPts val="1500"/>
              </a:spcBef>
            </a:pPr>
            <a:r>
              <a:rPr lang="en-US" sz="2100" dirty="0" smtClean="0"/>
              <a:t>Interviews with staff to obtain feedback on specific indicators</a:t>
            </a:r>
          </a:p>
          <a:p>
            <a:pPr marL="0" indent="0">
              <a:spcBef>
                <a:spcPts val="1500"/>
              </a:spcBef>
              <a:buNone/>
            </a:pPr>
            <a:endParaRPr lang="en-US" sz="2100" dirty="0" smtClean="0"/>
          </a:p>
          <a:p>
            <a:pPr>
              <a:spcBef>
                <a:spcPts val="1500"/>
              </a:spcBef>
            </a:pPr>
            <a:r>
              <a:rPr lang="en-US" sz="2100" dirty="0" smtClean="0"/>
              <a:t>Individual interviews or focus groups with ALHIV</a:t>
            </a:r>
          </a:p>
          <a:p>
            <a:pPr>
              <a:spcBef>
                <a:spcPts val="1500"/>
              </a:spcBef>
            </a:pPr>
            <a:r>
              <a:rPr lang="en-US" sz="2100" dirty="0" smtClean="0"/>
              <a:t>Individual interviews or focus groups with caregivers of ALHIV</a:t>
            </a:r>
          </a:p>
          <a:p>
            <a:pPr>
              <a:spcBef>
                <a:spcPts val="1500"/>
              </a:spcBef>
            </a:pPr>
            <a:r>
              <a:rPr lang="en-US" sz="2100" dirty="0"/>
              <a:t>E</a:t>
            </a:r>
            <a:r>
              <a:rPr lang="en-US" sz="2100" dirty="0" smtClean="0"/>
              <a:t>xit interviews or surveys completed anonymously by clients</a:t>
            </a:r>
          </a:p>
          <a:p>
            <a:pPr>
              <a:spcBef>
                <a:spcPts val="1500"/>
              </a:spcBef>
            </a:pPr>
            <a:r>
              <a:rPr lang="en-US" sz="2100" dirty="0" smtClean="0"/>
              <a:t>Evaluation of physical space, client flow, and time concerns</a:t>
            </a:r>
          </a:p>
          <a:p>
            <a:pPr>
              <a:spcBef>
                <a:spcPts val="1500"/>
              </a:spcBef>
            </a:pPr>
            <a:r>
              <a:rPr lang="en-US" sz="2100" dirty="0" smtClean="0"/>
              <a:t>Meeting with representatives of services where ALHIV and caregivers are referred</a:t>
            </a:r>
            <a:endParaRPr lang="en-US" sz="2100"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46</a:t>
            </a:fld>
            <a:endParaRPr lang="en-US"/>
          </a:p>
        </p:txBody>
      </p:sp>
      <p:sp>
        <p:nvSpPr>
          <p:cNvPr id="5" name="Title 1"/>
          <p:cNvSpPr>
            <a:spLocks noGrp="1"/>
          </p:cNvSpPr>
          <p:nvPr>
            <p:ph type="title"/>
          </p:nvPr>
        </p:nvSpPr>
        <p:spPr bwMode="white">
          <a:xfrm>
            <a:off x="523875" y="508000"/>
            <a:ext cx="8216900" cy="1054100"/>
          </a:xfrm>
        </p:spPr>
        <p:txBody>
          <a:bodyPr/>
          <a:lstStyle/>
          <a:p>
            <a:pPr eaLnBrk="1" hangingPunct="1"/>
            <a:r>
              <a:rPr lang="en-US" dirty="0" smtClean="0">
                <a:latin typeface="Calibri (Heading)"/>
              </a:rPr>
              <a:t>QI Activities Might Include:</a:t>
            </a:r>
          </a:p>
        </p:txBody>
      </p:sp>
    </p:spTree>
    <p:extLst>
      <p:ext uri="{BB962C8B-B14F-4D97-AF65-F5344CB8AC3E}">
        <p14:creationId xmlns:p14="http://schemas.microsoft.com/office/powerpoint/2010/main" val="9602708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During initial implementation: </a:t>
            </a:r>
            <a:r>
              <a:rPr lang="en-US" dirty="0" smtClean="0"/>
              <a:t>daily or weekly</a:t>
            </a:r>
          </a:p>
          <a:p>
            <a:r>
              <a:rPr lang="en-US" b="1" dirty="0" smtClean="0"/>
              <a:t>As services become established: </a:t>
            </a:r>
            <a:r>
              <a:rPr lang="en-US" dirty="0" smtClean="0"/>
              <a:t>reviews should become a formal part of overall program monitoring activities at designated intervals (monthly progressing to quarterly reviews) </a:t>
            </a:r>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47</a:t>
            </a:fld>
            <a:endParaRPr lang="en-US"/>
          </a:p>
        </p:txBody>
      </p:sp>
      <p:sp>
        <p:nvSpPr>
          <p:cNvPr id="5" name="Title 1"/>
          <p:cNvSpPr>
            <a:spLocks noGrp="1"/>
          </p:cNvSpPr>
          <p:nvPr>
            <p:ph type="title"/>
          </p:nvPr>
        </p:nvSpPr>
        <p:spPr bwMode="white">
          <a:xfrm>
            <a:off x="523875" y="508000"/>
            <a:ext cx="8216900" cy="1054100"/>
          </a:xfrm>
        </p:spPr>
        <p:txBody>
          <a:bodyPr/>
          <a:lstStyle/>
          <a:p>
            <a:pPr eaLnBrk="1" hangingPunct="1"/>
            <a:r>
              <a:rPr lang="en-US" dirty="0" smtClean="0">
                <a:latin typeface="Calibri (Heading)"/>
              </a:rPr>
              <a:t>How Often Should QI be Conducted?</a:t>
            </a:r>
          </a:p>
        </p:txBody>
      </p:sp>
      <p:sp>
        <p:nvSpPr>
          <p:cNvPr id="6" name="Text Box 4"/>
          <p:cNvSpPr txBox="1">
            <a:spLocks noChangeArrowheads="1"/>
          </p:cNvSpPr>
          <p:nvPr/>
        </p:nvSpPr>
        <p:spPr bwMode="auto">
          <a:xfrm>
            <a:off x="769257" y="4327903"/>
            <a:ext cx="7565571" cy="1569660"/>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lgn="ctr">
              <a:spcBef>
                <a:spcPct val="50000"/>
              </a:spcBef>
              <a:buClr>
                <a:schemeClr val="accent1">
                  <a:lumMod val="50000"/>
                </a:schemeClr>
              </a:buClr>
            </a:pPr>
            <a:r>
              <a:rPr lang="en-US" sz="2400" dirty="0" smtClean="0">
                <a:latin typeface="+mj-lt"/>
              </a:rPr>
              <a:t>It is important </a:t>
            </a:r>
            <a:r>
              <a:rPr lang="en-US" sz="2400" dirty="0">
                <a:latin typeface="+mj-lt"/>
              </a:rPr>
              <a:t>to set up an established time for multidisciplinary teams and managers to discuss QI findings and issues, and to plan the way forward (for example, </a:t>
            </a:r>
            <a:r>
              <a:rPr lang="en-US" sz="2400" dirty="0" smtClean="0">
                <a:latin typeface="+mj-lt"/>
              </a:rPr>
              <a:t>through monthly or </a:t>
            </a:r>
            <a:r>
              <a:rPr lang="en-US" sz="2400" dirty="0">
                <a:latin typeface="+mj-lt"/>
              </a:rPr>
              <a:t>quarterly meetings). </a:t>
            </a:r>
          </a:p>
        </p:txBody>
      </p:sp>
    </p:spTree>
    <p:extLst>
      <p:ext uri="{BB962C8B-B14F-4D97-AF65-F5344CB8AC3E}">
        <p14:creationId xmlns:p14="http://schemas.microsoft.com/office/powerpoint/2010/main" val="239648343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48</a:t>
            </a:fld>
            <a:endParaRPr lang="en-US"/>
          </a:p>
        </p:txBody>
      </p:sp>
      <p:sp>
        <p:nvSpPr>
          <p:cNvPr id="5" name="Title 1"/>
          <p:cNvSpPr>
            <a:spLocks noGrp="1"/>
          </p:cNvSpPr>
          <p:nvPr>
            <p:ph type="title"/>
          </p:nvPr>
        </p:nvSpPr>
        <p:spPr bwMode="white">
          <a:xfrm>
            <a:off x="523875" y="508000"/>
            <a:ext cx="8216900" cy="1054100"/>
          </a:xfrm>
        </p:spPr>
        <p:txBody>
          <a:bodyPr/>
          <a:lstStyle/>
          <a:p>
            <a:pPr eaLnBrk="1" hangingPunct="1"/>
            <a:r>
              <a:rPr lang="en-US" dirty="0" smtClean="0">
                <a:latin typeface="Calibri (Heading)"/>
              </a:rPr>
              <a:t>Discussion Questions:</a:t>
            </a:r>
          </a:p>
        </p:txBody>
      </p:sp>
      <p:sp>
        <p:nvSpPr>
          <p:cNvPr id="7" name="Rectangle 3"/>
          <p:cNvSpPr>
            <a:spLocks noGrp="1"/>
          </p:cNvSpPr>
          <p:nvPr>
            <p:ph idx="4294967295"/>
          </p:nvPr>
        </p:nvSpPr>
        <p:spPr>
          <a:xfrm>
            <a:off x="533400" y="1694544"/>
            <a:ext cx="8229600" cy="4144963"/>
          </a:xfrm>
        </p:spPr>
        <p:txBody>
          <a:bodyPr/>
          <a:lstStyle/>
          <a:p>
            <a:pPr marL="0" lvl="0" indent="0">
              <a:buNone/>
            </a:pPr>
            <a:r>
              <a:rPr lang="en-US" i="1" dirty="0" smtClean="0">
                <a:solidFill>
                  <a:srgbClr val="0B5395"/>
                </a:solidFill>
              </a:rPr>
              <a:t>What possible solutions/interventions to the following problems might be identified through QI activities?</a:t>
            </a:r>
          </a:p>
          <a:p>
            <a:pPr lvl="0"/>
            <a:r>
              <a:rPr lang="en-US" dirty="0" smtClean="0"/>
              <a:t>Older </a:t>
            </a:r>
            <a:r>
              <a:rPr lang="en-US" dirty="0"/>
              <a:t>adolescents often miss their clinic appointments.</a:t>
            </a:r>
          </a:p>
          <a:p>
            <a:pPr lvl="0"/>
            <a:r>
              <a:rPr lang="en-US" dirty="0"/>
              <a:t>There has been an increase in the number of adolescent clients presenting with STIs.</a:t>
            </a:r>
          </a:p>
          <a:p>
            <a:pPr lvl="0"/>
            <a:r>
              <a:rPr lang="en-US" dirty="0"/>
              <a:t>Many younger adolescent clients have not been fully disclosed to and therefore do not understand why they need to take medicines every day. </a:t>
            </a:r>
          </a:p>
          <a:p>
            <a:pPr lvl="0"/>
            <a:r>
              <a:rPr lang="en-US" dirty="0"/>
              <a:t>Regular attendance of the support group is low and adolescent clients think it is a “waste of time.”</a:t>
            </a:r>
          </a:p>
          <a:p>
            <a:endParaRPr lang="en-US" i="1" dirty="0">
              <a:solidFill>
                <a:srgbClr val="0B5395"/>
              </a:solidFill>
            </a:endParaRPr>
          </a:p>
        </p:txBody>
      </p:sp>
    </p:spTree>
    <p:extLst>
      <p:ext uri="{BB962C8B-B14F-4D97-AF65-F5344CB8AC3E}">
        <p14:creationId xmlns:p14="http://schemas.microsoft.com/office/powerpoint/2010/main" val="413499097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i="1" dirty="0" smtClean="0">
                <a:solidFill>
                  <a:srgbClr val="0B5395"/>
                </a:solidFill>
              </a:rPr>
              <a:t>Have </a:t>
            </a:r>
            <a:r>
              <a:rPr lang="en-US" i="1" dirty="0">
                <a:solidFill>
                  <a:srgbClr val="0B5395"/>
                </a:solidFill>
              </a:rPr>
              <a:t>you received or provided “supportive supervision” in your work? Please explain. </a:t>
            </a:r>
            <a:endParaRPr lang="en-US" dirty="0">
              <a:solidFill>
                <a:srgbClr val="0B5395"/>
              </a:solidFill>
            </a:endParaRPr>
          </a:p>
          <a:p>
            <a:pPr lvl="0"/>
            <a:r>
              <a:rPr lang="en-US" i="1" dirty="0">
                <a:solidFill>
                  <a:srgbClr val="0B5395"/>
                </a:solidFill>
              </a:rPr>
              <a:t>What are the qualities associated with “supportive supervision?” For example, if you were expanding adolescent HIV care and treatment services within your facility, what could your supervisor do to help and support you to set up these services? </a:t>
            </a:r>
            <a:endParaRPr lang="en-US" dirty="0">
              <a:solidFill>
                <a:srgbClr val="0B5395"/>
              </a:solidFill>
            </a:endParaRPr>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49</a:t>
            </a:fld>
            <a:endParaRPr lang="en-US"/>
          </a:p>
        </p:txBody>
      </p:sp>
      <p:sp>
        <p:nvSpPr>
          <p:cNvPr id="5" name="Title 1"/>
          <p:cNvSpPr>
            <a:spLocks noGrp="1"/>
          </p:cNvSpPr>
          <p:nvPr>
            <p:ph type="title"/>
          </p:nvPr>
        </p:nvSpPr>
        <p:spPr bwMode="white">
          <a:xfrm>
            <a:off x="523875" y="508000"/>
            <a:ext cx="8216900" cy="1054100"/>
          </a:xfrm>
        </p:spPr>
        <p:txBody>
          <a:bodyPr/>
          <a:lstStyle/>
          <a:p>
            <a:pPr eaLnBrk="1" hangingPunct="1"/>
            <a:r>
              <a:rPr lang="en-US" dirty="0" smtClean="0">
                <a:latin typeface="Calibri (Heading)"/>
              </a:rPr>
              <a:t>Discussion Questions:</a:t>
            </a:r>
          </a:p>
        </p:txBody>
      </p:sp>
    </p:spTree>
    <p:extLst>
      <p:ext uri="{BB962C8B-B14F-4D97-AF65-F5344CB8AC3E}">
        <p14:creationId xmlns:p14="http://schemas.microsoft.com/office/powerpoint/2010/main" val="870294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white"/>
        <p:txBody>
          <a:bodyPr/>
          <a:lstStyle/>
          <a:p>
            <a:pPr eaLnBrk="1" hangingPunct="1"/>
            <a:r>
              <a:rPr lang="en-US" dirty="0" smtClean="0">
                <a:latin typeface="Calibri (Heading)"/>
              </a:rPr>
              <a:t>Discussion Questions</a:t>
            </a:r>
            <a:endParaRPr lang="en-GB" sz="1800" dirty="0" smtClean="0">
              <a:latin typeface="Calibri (Heading)"/>
            </a:endParaRPr>
          </a:p>
        </p:txBody>
      </p:sp>
      <p:sp>
        <p:nvSpPr>
          <p:cNvPr id="25602" name="Content Placeholder 2"/>
          <p:cNvSpPr>
            <a:spLocks noGrp="1"/>
          </p:cNvSpPr>
          <p:nvPr>
            <p:ph idx="1"/>
          </p:nvPr>
        </p:nvSpPr>
        <p:spPr>
          <a:xfrm>
            <a:off x="533400" y="1752600"/>
            <a:ext cx="8229600" cy="4144963"/>
          </a:xfrm>
        </p:spPr>
        <p:txBody>
          <a:bodyPr/>
          <a:lstStyle/>
          <a:p>
            <a:pPr lvl="0"/>
            <a:r>
              <a:rPr lang="en-GB" i="1" dirty="0" smtClean="0">
                <a:solidFill>
                  <a:srgbClr val="0B5395"/>
                </a:solidFill>
                <a:ea typeface="ＭＳ Ｐゴシック"/>
                <a:cs typeface="ＭＳ Ｐゴシック"/>
              </a:rPr>
              <a:t>Why </a:t>
            </a:r>
            <a:r>
              <a:rPr lang="en-US" i="1" dirty="0">
                <a:solidFill>
                  <a:srgbClr val="0B5395"/>
                </a:solidFill>
                <a:ea typeface="ＭＳ Ｐゴシック"/>
                <a:cs typeface="ＭＳ Ｐゴシック"/>
              </a:rPr>
              <a:t>do you think it is important to keep records and to monitor our work with adolescents?</a:t>
            </a:r>
          </a:p>
          <a:p>
            <a:pPr lvl="0"/>
            <a:r>
              <a:rPr lang="en-US" i="1" dirty="0">
                <a:solidFill>
                  <a:srgbClr val="0B5395"/>
                </a:solidFill>
                <a:ea typeface="ＭＳ Ｐゴシック"/>
                <a:cs typeface="ＭＳ Ｐゴシック"/>
              </a:rPr>
              <a:t>Do you know how the data you record is used at the facility level? At the district and national levels? </a:t>
            </a:r>
          </a:p>
          <a:p>
            <a:pPr lvl="0"/>
            <a:r>
              <a:rPr lang="en-US" i="1" dirty="0">
                <a:solidFill>
                  <a:srgbClr val="0B5395"/>
                </a:solidFill>
                <a:ea typeface="ＭＳ Ｐゴシック"/>
                <a:cs typeface="ＭＳ Ｐゴシック"/>
              </a:rPr>
              <a:t>Have you ever received feedback </a:t>
            </a:r>
            <a:r>
              <a:rPr lang="en-US" i="1" dirty="0" smtClean="0">
                <a:solidFill>
                  <a:srgbClr val="0B5395"/>
                </a:solidFill>
                <a:ea typeface="ＭＳ Ｐゴシック"/>
                <a:cs typeface="ＭＳ Ｐゴシック"/>
              </a:rPr>
              <a:t>                                                                   on the </a:t>
            </a:r>
            <a:r>
              <a:rPr lang="en-US" i="1" dirty="0">
                <a:solidFill>
                  <a:srgbClr val="0B5395"/>
                </a:solidFill>
                <a:ea typeface="ＭＳ Ｐゴシック"/>
                <a:cs typeface="ＭＳ Ｐゴシック"/>
              </a:rPr>
              <a:t>data you submit? </a:t>
            </a:r>
          </a:p>
          <a:p>
            <a:pPr eaLnBrk="1" hangingPunct="1"/>
            <a:endParaRPr lang="en-US" sz="2800" i="1" dirty="0" smtClean="0">
              <a:solidFill>
                <a:srgbClr val="104375"/>
              </a:solidFill>
            </a:endParaRPr>
          </a:p>
        </p:txBody>
      </p:sp>
      <p:sp>
        <p:nvSpPr>
          <p:cNvPr id="2560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8DD9748-1CD6-464B-B9BC-3B3085B608D8}" type="slidenum">
              <a:rPr lang="en-US" smtClean="0">
                <a:latin typeface="Garamond" pitchFamily="18" charset="0"/>
              </a:rPr>
              <a:pPr fontAlgn="base">
                <a:spcBef>
                  <a:spcPct val="0"/>
                </a:spcBef>
                <a:spcAft>
                  <a:spcPct val="0"/>
                </a:spcAft>
              </a:pPr>
              <a:t>5</a:t>
            </a:fld>
            <a:endParaRPr lang="en-US" smtClean="0">
              <a:latin typeface="Garamond"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390833" y="3905340"/>
            <a:ext cx="3372167" cy="2372541"/>
          </a:xfrm>
          <a:prstGeom prst="rect">
            <a:avLst/>
          </a:prstGeom>
          <a:noFill/>
          <a:ln>
            <a:noFill/>
          </a:ln>
          <a:effectLst>
            <a:softEdge rad="31750"/>
          </a:effec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3472543"/>
          </a:xfrm>
        </p:spPr>
        <p:txBody>
          <a:bodyPr/>
          <a:lstStyle/>
          <a:p>
            <a:pPr marL="457200" indent="-457200"/>
            <a:r>
              <a:rPr lang="en-GB" dirty="0" smtClean="0"/>
              <a:t>QI </a:t>
            </a:r>
            <a:r>
              <a:rPr lang="en-GB" dirty="0"/>
              <a:t>activities include assessing results </a:t>
            </a:r>
            <a:r>
              <a:rPr lang="en-GB" dirty="0" smtClean="0"/>
              <a:t>of each QI </a:t>
            </a:r>
            <a:r>
              <a:rPr lang="en-GB" dirty="0"/>
              <a:t>review and planning a </a:t>
            </a:r>
            <a:r>
              <a:rPr lang="en-GB" dirty="0" smtClean="0"/>
              <a:t>response.</a:t>
            </a:r>
            <a:endParaRPr lang="en-GB" dirty="0"/>
          </a:p>
          <a:p>
            <a:pPr marL="457200" indent="-457200"/>
            <a:r>
              <a:rPr lang="en-GB" dirty="0" smtClean="0"/>
              <a:t>Often, identified weaknesses </a:t>
            </a:r>
            <a:r>
              <a:rPr lang="en-GB" dirty="0"/>
              <a:t>require supervisors to work </a:t>
            </a:r>
            <a:r>
              <a:rPr lang="en-GB" dirty="0" smtClean="0"/>
              <a:t>directly with </a:t>
            </a:r>
            <a:r>
              <a:rPr lang="en-GB" dirty="0"/>
              <a:t>staff to address </a:t>
            </a:r>
            <a:r>
              <a:rPr lang="en-GB" dirty="0" smtClean="0"/>
              <a:t>underlying problems.</a:t>
            </a:r>
          </a:p>
          <a:p>
            <a:pPr marL="457200" indent="-457200"/>
            <a:r>
              <a:rPr lang="en-GB" dirty="0" smtClean="0"/>
              <a:t>QI activities are not only the responsibility of supervisors – all staff should be part of the continuous QI process.</a:t>
            </a:r>
          </a:p>
          <a:p>
            <a:pPr lvl="8"/>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50</a:t>
            </a:fld>
            <a:endParaRPr lang="en-US"/>
          </a:p>
        </p:txBody>
      </p:sp>
      <p:sp>
        <p:nvSpPr>
          <p:cNvPr id="5" name="Title 1"/>
          <p:cNvSpPr>
            <a:spLocks noGrp="1"/>
          </p:cNvSpPr>
          <p:nvPr>
            <p:ph type="title"/>
          </p:nvPr>
        </p:nvSpPr>
        <p:spPr bwMode="white">
          <a:xfrm>
            <a:off x="523875" y="508000"/>
            <a:ext cx="8216900" cy="1054100"/>
          </a:xfrm>
        </p:spPr>
        <p:txBody>
          <a:bodyPr/>
          <a:lstStyle/>
          <a:p>
            <a:pPr eaLnBrk="1" hangingPunct="1"/>
            <a:r>
              <a:rPr lang="en-US" dirty="0" smtClean="0">
                <a:latin typeface="Calibri (Heading)"/>
              </a:rPr>
              <a:t>Supportive Supervision</a:t>
            </a:r>
          </a:p>
        </p:txBody>
      </p:sp>
    </p:spTree>
    <p:extLst>
      <p:ext uri="{BB962C8B-B14F-4D97-AF65-F5344CB8AC3E}">
        <p14:creationId xmlns:p14="http://schemas.microsoft.com/office/powerpoint/2010/main" val="376227247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79728"/>
            <a:ext cx="8229600" cy="4144963"/>
          </a:xfrm>
        </p:spPr>
        <p:txBody>
          <a:bodyPr/>
          <a:lstStyle/>
          <a:p>
            <a:r>
              <a:rPr lang="en-GB" dirty="0" smtClean="0"/>
              <a:t>Supportive supervision is an important component of responding effectively to QI findings.</a:t>
            </a:r>
          </a:p>
          <a:p>
            <a:r>
              <a:rPr lang="en-GB" dirty="0" smtClean="0"/>
              <a:t>Supportive </a:t>
            </a:r>
            <a:r>
              <a:rPr lang="en-GB" dirty="0"/>
              <a:t>supervision is an approach in which supervisors work with staff to</a:t>
            </a:r>
            <a:r>
              <a:rPr lang="en-GB" dirty="0" smtClean="0"/>
              <a:t>:</a:t>
            </a:r>
          </a:p>
          <a:p>
            <a:pPr marL="798513" lvl="1" indent="-333375">
              <a:spcBef>
                <a:spcPts val="900"/>
              </a:spcBef>
            </a:pPr>
            <a:r>
              <a:rPr lang="en-GB" sz="2200" dirty="0" smtClean="0"/>
              <a:t>Establish goals</a:t>
            </a:r>
          </a:p>
          <a:p>
            <a:pPr marL="798513" lvl="1" indent="-333375">
              <a:spcBef>
                <a:spcPts val="900"/>
              </a:spcBef>
            </a:pPr>
            <a:r>
              <a:rPr lang="en-GB" sz="2200" dirty="0" smtClean="0"/>
              <a:t>Monitor performance</a:t>
            </a:r>
          </a:p>
          <a:p>
            <a:pPr marL="798513" lvl="1" indent="-333375">
              <a:spcBef>
                <a:spcPts val="900"/>
              </a:spcBef>
            </a:pPr>
            <a:r>
              <a:rPr lang="en-GB" sz="2200" dirty="0" smtClean="0"/>
              <a:t>Identify </a:t>
            </a:r>
            <a:r>
              <a:rPr lang="en-GB" sz="2200" dirty="0"/>
              <a:t>and correct </a:t>
            </a:r>
            <a:r>
              <a:rPr lang="en-GB" sz="2200" dirty="0" smtClean="0"/>
              <a:t>problems</a:t>
            </a:r>
          </a:p>
          <a:p>
            <a:pPr marL="798513" lvl="1" indent="-333375">
              <a:spcBef>
                <a:spcPts val="900"/>
              </a:spcBef>
            </a:pPr>
            <a:r>
              <a:rPr lang="en-GB" sz="2200" dirty="0" smtClean="0"/>
              <a:t>Proactively </a:t>
            </a:r>
            <a:r>
              <a:rPr lang="en-GB" sz="2200" dirty="0"/>
              <a:t>improve the quality of services</a:t>
            </a:r>
            <a:endParaRPr lang="en-US" sz="2200" dirty="0"/>
          </a:p>
          <a:p>
            <a:r>
              <a:rPr lang="en-GB" dirty="0" smtClean="0"/>
              <a:t>QI is most effective </a:t>
            </a:r>
            <a:r>
              <a:rPr lang="en-US" dirty="0"/>
              <a:t>when the focus is on providing guidance and </a:t>
            </a:r>
            <a:r>
              <a:rPr lang="en-US" dirty="0" smtClean="0"/>
              <a:t>mentorship </a:t>
            </a:r>
            <a:r>
              <a:rPr lang="en-US" dirty="0"/>
              <a:t>and using group problem solving</a:t>
            </a:r>
            <a:r>
              <a:rPr lang="en-US" dirty="0" smtClean="0"/>
              <a:t> to </a:t>
            </a:r>
            <a:r>
              <a:rPr lang="en-US" dirty="0"/>
              <a:t>help health workers correct problems and overcome </a:t>
            </a:r>
            <a:r>
              <a:rPr lang="en-US" dirty="0" smtClean="0"/>
              <a:t>barriers.</a:t>
            </a:r>
            <a:endParaRPr lang="en-GB" dirty="0"/>
          </a:p>
          <a:p>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51</a:t>
            </a:fld>
            <a:endParaRPr lang="en-US"/>
          </a:p>
        </p:txBody>
      </p:sp>
      <p:sp>
        <p:nvSpPr>
          <p:cNvPr id="5" name="Title 1"/>
          <p:cNvSpPr>
            <a:spLocks noGrp="1"/>
          </p:cNvSpPr>
          <p:nvPr>
            <p:ph type="title"/>
          </p:nvPr>
        </p:nvSpPr>
        <p:spPr bwMode="white">
          <a:xfrm>
            <a:off x="523875" y="508000"/>
            <a:ext cx="8216900" cy="1054100"/>
          </a:xfrm>
        </p:spPr>
        <p:txBody>
          <a:bodyPr/>
          <a:lstStyle/>
          <a:p>
            <a:pPr eaLnBrk="1" hangingPunct="1"/>
            <a:r>
              <a:rPr lang="en-US" dirty="0" smtClean="0">
                <a:latin typeface="Calibri (Heading)"/>
              </a:rPr>
              <a:t>Supportive Supervision </a:t>
            </a:r>
            <a:r>
              <a:rPr lang="en-US" sz="1800" dirty="0" smtClean="0">
                <a:latin typeface="Calibri (Heading)"/>
              </a:rPr>
              <a:t>(Continued)</a:t>
            </a:r>
          </a:p>
        </p:txBody>
      </p:sp>
    </p:spTree>
    <p:extLst>
      <p:ext uri="{BB962C8B-B14F-4D97-AF65-F5344CB8AC3E}">
        <p14:creationId xmlns:p14="http://schemas.microsoft.com/office/powerpoint/2010/main" val="380969974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51002"/>
            <a:ext cx="8229600" cy="5137148"/>
          </a:xfrm>
        </p:spPr>
        <p:txBody>
          <a:bodyPr numCol="2"/>
          <a:lstStyle/>
          <a:p>
            <a:pPr marL="457200" indent="-457200">
              <a:spcBef>
                <a:spcPts val="1500"/>
              </a:spcBef>
            </a:pPr>
            <a:r>
              <a:rPr lang="en-GB" sz="2300" dirty="0" smtClean="0"/>
              <a:t>Obtain </a:t>
            </a:r>
            <a:r>
              <a:rPr lang="en-GB" sz="2300" dirty="0"/>
              <a:t>information on </a:t>
            </a:r>
            <a:r>
              <a:rPr lang="en-GB" sz="2300" dirty="0" smtClean="0"/>
              <a:t>program </a:t>
            </a:r>
            <a:r>
              <a:rPr lang="en-GB" sz="2300" dirty="0"/>
              <a:t>functioning and quality</a:t>
            </a:r>
          </a:p>
          <a:p>
            <a:pPr marL="457200" indent="-457200">
              <a:spcBef>
                <a:spcPts val="1500"/>
              </a:spcBef>
            </a:pPr>
            <a:r>
              <a:rPr lang="en-GB" sz="2300" dirty="0"/>
              <a:t>Improve </a:t>
            </a:r>
            <a:r>
              <a:rPr lang="en-GB" sz="2300" dirty="0" smtClean="0"/>
              <a:t>HW </a:t>
            </a:r>
            <a:r>
              <a:rPr lang="en-GB" sz="2300" dirty="0"/>
              <a:t>performance </a:t>
            </a:r>
            <a:r>
              <a:rPr lang="en-GB" sz="2300" dirty="0" smtClean="0"/>
              <a:t>  by </a:t>
            </a:r>
            <a:r>
              <a:rPr lang="en-GB" sz="2300" dirty="0"/>
              <a:t>providing one-to-one support </a:t>
            </a:r>
          </a:p>
          <a:p>
            <a:pPr marL="457200" indent="-457200">
              <a:spcBef>
                <a:spcPts val="1500"/>
              </a:spcBef>
            </a:pPr>
            <a:r>
              <a:rPr lang="en-GB" sz="2300" dirty="0"/>
              <a:t>Acknowledge good practices by providing positive feedback </a:t>
            </a:r>
          </a:p>
          <a:p>
            <a:pPr marL="457200" indent="-457200">
              <a:spcBef>
                <a:spcPts val="1500"/>
              </a:spcBef>
              <a:tabLst>
                <a:tab pos="3657600" algn="l"/>
              </a:tabLst>
            </a:pPr>
            <a:r>
              <a:rPr lang="en-GB" sz="2300" dirty="0"/>
              <a:t>Involve supervisors, </a:t>
            </a:r>
            <a:r>
              <a:rPr lang="en-GB" sz="2300" dirty="0" smtClean="0"/>
              <a:t>HWs</a:t>
            </a:r>
            <a:r>
              <a:rPr lang="en-GB" sz="2300" dirty="0"/>
              <a:t>, </a:t>
            </a:r>
            <a:r>
              <a:rPr lang="en-GB" sz="2300" dirty="0" smtClean="0"/>
              <a:t> and volunteers to </a:t>
            </a:r>
            <a:r>
              <a:rPr lang="en-GB" sz="2300" dirty="0"/>
              <a:t>improve service provision </a:t>
            </a:r>
            <a:endParaRPr lang="en-GB" sz="2300" dirty="0" smtClean="0"/>
          </a:p>
          <a:p>
            <a:pPr marL="457200" indent="-457200">
              <a:spcBef>
                <a:spcPts val="1500"/>
              </a:spcBef>
            </a:pPr>
            <a:r>
              <a:rPr lang="en-GB" sz="2300" dirty="0" smtClean="0"/>
              <a:t>Facilitate </a:t>
            </a:r>
            <a:r>
              <a:rPr lang="en-GB" sz="2300" dirty="0"/>
              <a:t>on-site, participatory </a:t>
            </a:r>
            <a:r>
              <a:rPr lang="en-GB" sz="2300" dirty="0" smtClean="0"/>
              <a:t>problem-solving</a:t>
            </a:r>
          </a:p>
          <a:p>
            <a:pPr marL="457200" indent="-457200">
              <a:spcBef>
                <a:spcPts val="1500"/>
              </a:spcBef>
            </a:pPr>
            <a:r>
              <a:rPr lang="en-GB" sz="2300" dirty="0" smtClean="0"/>
              <a:t>Involve youth in giving feedback and improving service provision</a:t>
            </a:r>
            <a:endParaRPr lang="en-GB" sz="2300" dirty="0"/>
          </a:p>
          <a:p>
            <a:pPr marL="457200" indent="-457200">
              <a:spcBef>
                <a:spcPts val="1500"/>
              </a:spcBef>
            </a:pPr>
            <a:r>
              <a:rPr lang="en-GB" sz="2300" dirty="0"/>
              <a:t>Assure </a:t>
            </a:r>
            <a:r>
              <a:rPr lang="en-GB" sz="2300" dirty="0" smtClean="0"/>
              <a:t>that the program </a:t>
            </a:r>
            <a:r>
              <a:rPr lang="en-GB" sz="2300" dirty="0"/>
              <a:t>is successful in meeting the needs of </a:t>
            </a:r>
            <a:r>
              <a:rPr lang="en-GB" sz="2300" dirty="0" smtClean="0"/>
              <a:t>ALHIV/caregivers</a:t>
            </a:r>
          </a:p>
          <a:p>
            <a:pPr marL="457200" indent="-457200">
              <a:spcBef>
                <a:spcPts val="1500"/>
              </a:spcBef>
            </a:pPr>
            <a:r>
              <a:rPr lang="en-GB" sz="2300" dirty="0"/>
              <a:t>Motivate </a:t>
            </a:r>
            <a:r>
              <a:rPr lang="en-GB" sz="2300" dirty="0" smtClean="0"/>
              <a:t>staff and volunteers</a:t>
            </a:r>
            <a:endParaRPr lang="en-US" sz="2300" dirty="0"/>
          </a:p>
          <a:p>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52</a:t>
            </a:fld>
            <a:endParaRPr lang="en-US"/>
          </a:p>
        </p:txBody>
      </p:sp>
      <p:sp>
        <p:nvSpPr>
          <p:cNvPr id="5" name="Title 1"/>
          <p:cNvSpPr>
            <a:spLocks noGrp="1"/>
          </p:cNvSpPr>
          <p:nvPr>
            <p:ph type="title"/>
          </p:nvPr>
        </p:nvSpPr>
        <p:spPr bwMode="white">
          <a:xfrm>
            <a:off x="523875" y="508000"/>
            <a:ext cx="8216900" cy="1054100"/>
          </a:xfrm>
        </p:spPr>
        <p:txBody>
          <a:bodyPr/>
          <a:lstStyle/>
          <a:p>
            <a:pPr eaLnBrk="1" hangingPunct="1"/>
            <a:r>
              <a:rPr lang="en-US" dirty="0" smtClean="0">
                <a:latin typeface="Calibri (Heading)"/>
              </a:rPr>
              <a:t>Supportive Supervision Aims To:</a:t>
            </a:r>
          </a:p>
        </p:txBody>
      </p:sp>
    </p:spTree>
    <p:extLst>
      <p:ext uri="{BB962C8B-B14F-4D97-AF65-F5344CB8AC3E}">
        <p14:creationId xmlns:p14="http://schemas.microsoft.com/office/powerpoint/2010/main" val="134954046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53</a:t>
            </a:fld>
            <a:endParaRPr lang="en-US"/>
          </a:p>
        </p:txBody>
      </p:sp>
      <p:sp>
        <p:nvSpPr>
          <p:cNvPr id="5" name="Text Box 4"/>
          <p:cNvSpPr txBox="1">
            <a:spLocks noChangeArrowheads="1"/>
          </p:cNvSpPr>
          <p:nvPr/>
        </p:nvSpPr>
        <p:spPr bwMode="auto">
          <a:xfrm>
            <a:off x="769257" y="4981042"/>
            <a:ext cx="7565571" cy="1200329"/>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0" algn="ctr">
              <a:spcBef>
                <a:spcPct val="50000"/>
              </a:spcBef>
              <a:buClr>
                <a:schemeClr val="accent1">
                  <a:lumMod val="50000"/>
                </a:schemeClr>
              </a:buClr>
            </a:pPr>
            <a:r>
              <a:rPr lang="en-US" sz="2400" dirty="0" smtClean="0">
                <a:latin typeface="+mj-lt"/>
              </a:rPr>
              <a:t>Once a </a:t>
            </a:r>
            <a:r>
              <a:rPr lang="en-US" sz="2400" dirty="0">
                <a:latin typeface="+mj-lt"/>
              </a:rPr>
              <a:t>deficiency in service provision is identified, supportive supervision must be established as quickly as possible to prevent poor practices from becoming routine. </a:t>
            </a:r>
            <a:r>
              <a:rPr lang="en-US" sz="2400" dirty="0" smtClean="0">
                <a:latin typeface="+mj-lt"/>
              </a:rPr>
              <a:t> </a:t>
            </a:r>
            <a:endParaRPr lang="en-US" sz="2400" dirty="0">
              <a:latin typeface="+mj-lt"/>
            </a:endParaRPr>
          </a:p>
        </p:txBody>
      </p:sp>
      <p:sp>
        <p:nvSpPr>
          <p:cNvPr id="6" name="Title 1"/>
          <p:cNvSpPr>
            <a:spLocks noGrp="1"/>
          </p:cNvSpPr>
          <p:nvPr>
            <p:ph type="title"/>
          </p:nvPr>
        </p:nvSpPr>
        <p:spPr bwMode="white">
          <a:xfrm>
            <a:off x="523875" y="508000"/>
            <a:ext cx="8216900" cy="1054100"/>
          </a:xfrm>
        </p:spPr>
        <p:txBody>
          <a:bodyPr/>
          <a:lstStyle/>
          <a:p>
            <a:pPr eaLnBrk="1" hangingPunct="1"/>
            <a:r>
              <a:rPr lang="en-US" dirty="0" smtClean="0">
                <a:latin typeface="Calibri (Heading)"/>
              </a:rPr>
              <a:t>Remember:</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077029" y="1725671"/>
            <a:ext cx="3294743" cy="2889872"/>
          </a:xfrm>
          <a:prstGeom prst="rect">
            <a:avLst/>
          </a:prstGeom>
          <a:noFill/>
          <a:ln>
            <a:noFill/>
          </a:ln>
          <a:effectLst>
            <a:softEdge rad="31750"/>
          </a:effectLst>
        </p:spPr>
      </p:pic>
    </p:spTree>
    <p:extLst>
      <p:ext uri="{BB962C8B-B14F-4D97-AF65-F5344CB8AC3E}">
        <p14:creationId xmlns:p14="http://schemas.microsoft.com/office/powerpoint/2010/main" val="68177702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dule_14_TM_Jan 4 tc [Compatibility Mode] - Microsoft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23754" t="29852" r="36629" b="25327"/>
          <a:stretch/>
        </p:blipFill>
        <p:spPr>
          <a:xfrm>
            <a:off x="1255145" y="1672770"/>
            <a:ext cx="6782101" cy="4822825"/>
          </a:xfrm>
          <a:effectLst>
            <a:softEdge rad="31750"/>
          </a:effectLst>
        </p:spPr>
      </p:pic>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54</a:t>
            </a:fld>
            <a:endParaRPr lang="en-US"/>
          </a:p>
        </p:txBody>
      </p:sp>
      <p:sp>
        <p:nvSpPr>
          <p:cNvPr id="6" name="Title 1"/>
          <p:cNvSpPr>
            <a:spLocks noGrp="1"/>
          </p:cNvSpPr>
          <p:nvPr>
            <p:ph type="title"/>
          </p:nvPr>
        </p:nvSpPr>
        <p:spPr bwMode="white"/>
        <p:txBody>
          <a:bodyPr/>
          <a:lstStyle/>
          <a:p>
            <a:pPr eaLnBrk="1" hangingPunct="1"/>
            <a:r>
              <a:rPr lang="en-US" dirty="0" smtClean="0">
                <a:latin typeface="Calibri (Heading)"/>
              </a:rPr>
              <a:t>Supportive Supervision Process </a:t>
            </a:r>
            <a:endParaRPr lang="en-US" sz="1800" dirty="0" smtClean="0">
              <a:latin typeface="Calibri (Heading)"/>
            </a:endParaRPr>
          </a:p>
        </p:txBody>
      </p:sp>
    </p:spTree>
    <p:extLst>
      <p:ext uri="{BB962C8B-B14F-4D97-AF65-F5344CB8AC3E}">
        <p14:creationId xmlns:p14="http://schemas.microsoft.com/office/powerpoint/2010/main" val="115966161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29EDBB8-7545-4C3C-B3E3-61F137004970}" type="slidenum">
              <a:rPr lang="en-US" smtClean="0">
                <a:latin typeface="Garamond" pitchFamily="18" charset="0"/>
              </a:rPr>
              <a:pPr fontAlgn="base">
                <a:spcBef>
                  <a:spcPct val="0"/>
                </a:spcBef>
                <a:spcAft>
                  <a:spcPct val="0"/>
                </a:spcAft>
              </a:pPr>
              <a:t>55</a:t>
            </a:fld>
            <a:endParaRPr lang="en-US" smtClean="0">
              <a:latin typeface="Garamond" pitchFamily="18" charset="0"/>
            </a:endParaRPr>
          </a:p>
        </p:txBody>
      </p:sp>
      <p:sp>
        <p:nvSpPr>
          <p:cNvPr id="142338" name="Content Placeholder 5"/>
          <p:cNvSpPr txBox="1">
            <a:spLocks/>
          </p:cNvSpPr>
          <p:nvPr/>
        </p:nvSpPr>
        <p:spPr bwMode="auto">
          <a:xfrm>
            <a:off x="525463" y="1593850"/>
            <a:ext cx="7966075" cy="4373563"/>
          </a:xfrm>
          <a:prstGeom prst="rect">
            <a:avLst/>
          </a:prstGeom>
          <a:noFill/>
          <a:ln w="9525">
            <a:noFill/>
            <a:miter lim="800000"/>
            <a:headEnd/>
            <a:tailEnd/>
          </a:ln>
        </p:spPr>
        <p:txBody>
          <a:bodyPr/>
          <a:lstStyle/>
          <a:p>
            <a:pPr marL="454025" indent="-454025" algn="ctr" eaLnBrk="0" hangingPunct="0">
              <a:spcBef>
                <a:spcPts val="2000"/>
              </a:spcBef>
              <a:buClr>
                <a:srgbClr val="083763"/>
              </a:buClr>
              <a:buSzPct val="75000"/>
              <a:buFont typeface="Wingdings" pitchFamily="2" charset="2"/>
              <a:buNone/>
            </a:pPr>
            <a:endParaRPr lang="en-US" sz="3600" b="1">
              <a:latin typeface="Calibri" pitchFamily="34" charset="0"/>
            </a:endParaRPr>
          </a:p>
          <a:p>
            <a:pPr marL="454025" indent="-454025" algn="ctr" eaLnBrk="0" hangingPunct="0">
              <a:spcBef>
                <a:spcPts val="3600"/>
              </a:spcBef>
              <a:buClr>
                <a:srgbClr val="083763"/>
              </a:buClr>
              <a:buSzPct val="75000"/>
              <a:buFont typeface="Wingdings" pitchFamily="2" charset="2"/>
              <a:buNone/>
            </a:pPr>
            <a:r>
              <a:rPr lang="en-US" sz="4800" b="1">
                <a:latin typeface="Calibri" pitchFamily="34" charset="0"/>
              </a:rPr>
              <a:t>Questions or comments on this session?</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bwMode="white"/>
        <p:txBody>
          <a:bodyPr/>
          <a:lstStyle/>
          <a:p>
            <a:pPr eaLnBrk="1" hangingPunct="1"/>
            <a:r>
              <a:rPr lang="en-US" dirty="0" smtClean="0">
                <a:latin typeface="Calibri heading"/>
              </a:rPr>
              <a:t>Module 14: Key Points</a:t>
            </a:r>
          </a:p>
        </p:txBody>
      </p:sp>
      <p:sp>
        <p:nvSpPr>
          <p:cNvPr id="143362" name="Content Placeholder 2"/>
          <p:cNvSpPr>
            <a:spLocks noGrp="1"/>
          </p:cNvSpPr>
          <p:nvPr>
            <p:ph idx="1"/>
          </p:nvPr>
        </p:nvSpPr>
        <p:spPr>
          <a:xfrm>
            <a:off x="533400" y="1694544"/>
            <a:ext cx="8229600" cy="4144963"/>
          </a:xfrm>
        </p:spPr>
        <p:txBody>
          <a:bodyPr/>
          <a:lstStyle/>
          <a:p>
            <a:pPr lvl="0"/>
            <a:r>
              <a:rPr lang="en-US" dirty="0"/>
              <a:t>Monitoring and evaluation (M&amp;E) is the standardized process by which data related to the delivery of services are collected and evaluated.</a:t>
            </a:r>
            <a:r>
              <a:rPr lang="en-US" dirty="0" smtClean="0"/>
              <a:t> </a:t>
            </a:r>
          </a:p>
          <a:p>
            <a:pPr lvl="0"/>
            <a:r>
              <a:rPr lang="en-GB" dirty="0" smtClean="0"/>
              <a:t>M</a:t>
            </a:r>
            <a:r>
              <a:rPr lang="en-GB" dirty="0"/>
              <a:t>&amp;E is a continuous process that informs the planning and implementation of adolescent HIV care and treatment services.</a:t>
            </a:r>
            <a:endParaRPr lang="en-US" dirty="0"/>
          </a:p>
          <a:p>
            <a:pPr lvl="0"/>
            <a:r>
              <a:rPr lang="en-US" dirty="0"/>
              <a:t>Indicators are calculated using routinely collected </a:t>
            </a:r>
            <a:r>
              <a:rPr lang="en-US" dirty="0" smtClean="0"/>
              <a:t>data. They can </a:t>
            </a:r>
            <a:r>
              <a:rPr lang="en-US" dirty="0"/>
              <a:t>be calculated at the facility, district, or national level.</a:t>
            </a:r>
            <a:r>
              <a:rPr lang="en-US" dirty="0" smtClean="0"/>
              <a:t> </a:t>
            </a:r>
          </a:p>
          <a:p>
            <a:pPr lvl="0"/>
            <a:r>
              <a:rPr lang="en-US" dirty="0" smtClean="0"/>
              <a:t>Targets</a:t>
            </a:r>
            <a:r>
              <a:rPr lang="en-US" b="1" dirty="0" smtClean="0"/>
              <a:t> </a:t>
            </a:r>
            <a:r>
              <a:rPr lang="en-US" dirty="0"/>
              <a:t>are specific goals established before a new program or service is implemented or at other specific times</a:t>
            </a:r>
            <a:r>
              <a:rPr lang="en-US" dirty="0" smtClean="0"/>
              <a:t>.</a:t>
            </a:r>
          </a:p>
          <a:p>
            <a:pPr lvl="0"/>
            <a:endParaRPr lang="en-US" dirty="0"/>
          </a:p>
          <a:p>
            <a:pPr eaLnBrk="1" hangingPunct="1"/>
            <a:endParaRPr lang="en-US" dirty="0" smtClean="0"/>
          </a:p>
        </p:txBody>
      </p:sp>
      <p:sp>
        <p:nvSpPr>
          <p:cNvPr id="143363"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882F5526-2620-408B-AC4A-F19E73179EC8}" type="slidenum">
              <a:rPr lang="en-US" smtClean="0">
                <a:latin typeface="Garamond" pitchFamily="18" charset="0"/>
              </a:rPr>
              <a:pPr fontAlgn="base">
                <a:spcBef>
                  <a:spcPct val="0"/>
                </a:spcBef>
                <a:spcAft>
                  <a:spcPct val="0"/>
                </a:spcAft>
              </a:pPr>
              <a:t>56</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bwMode="white"/>
        <p:txBody>
          <a:bodyPr/>
          <a:lstStyle/>
          <a:p>
            <a:pPr eaLnBrk="1" hangingPunct="1"/>
            <a:r>
              <a:rPr lang="en-US" dirty="0" smtClean="0">
                <a:latin typeface="Calibri heading"/>
              </a:rPr>
              <a:t>Module 14: Key Points </a:t>
            </a:r>
            <a:r>
              <a:rPr lang="en-US" sz="1800" dirty="0" smtClean="0">
                <a:latin typeface="Calibri heading"/>
              </a:rPr>
              <a:t>(Continued)</a:t>
            </a:r>
          </a:p>
        </p:txBody>
      </p:sp>
      <p:sp>
        <p:nvSpPr>
          <p:cNvPr id="145410" name="Content Placeholder 2"/>
          <p:cNvSpPr>
            <a:spLocks noGrp="1"/>
          </p:cNvSpPr>
          <p:nvPr>
            <p:ph idx="1"/>
          </p:nvPr>
        </p:nvSpPr>
        <p:spPr>
          <a:xfrm>
            <a:off x="533400" y="1570495"/>
            <a:ext cx="8229600" cy="4297362"/>
          </a:xfrm>
        </p:spPr>
        <p:txBody>
          <a:bodyPr/>
          <a:lstStyle/>
          <a:p>
            <a:r>
              <a:rPr lang="en-GB" dirty="0"/>
              <a:t>Standard national forms and registers are used to collect key data on adolescent HIV care and treatment services.</a:t>
            </a:r>
            <a:r>
              <a:rPr lang="en-GB" dirty="0" smtClean="0"/>
              <a:t> </a:t>
            </a:r>
          </a:p>
          <a:p>
            <a:r>
              <a:rPr lang="en-US" dirty="0" smtClean="0"/>
              <a:t>If </a:t>
            </a:r>
            <a:r>
              <a:rPr lang="en-US" dirty="0"/>
              <a:t>possible, program data should be collected, disaggregated (or separated), and analyzed by the following groups: ages 10-15; ages 16-19; and ages 20-25</a:t>
            </a:r>
            <a:r>
              <a:rPr lang="en-US" dirty="0" smtClean="0"/>
              <a:t>.</a:t>
            </a:r>
          </a:p>
          <a:p>
            <a:pPr lvl="0"/>
            <a:r>
              <a:rPr lang="en-GB" dirty="0"/>
              <a:t>Key staff should review their facility’s monthly forms/reports to ensure that activities will meet targets and goals. Program successes and </a:t>
            </a:r>
            <a:r>
              <a:rPr lang="en-GB" dirty="0" smtClean="0"/>
              <a:t>weaknesses </a:t>
            </a:r>
            <a:r>
              <a:rPr lang="en-GB" dirty="0"/>
              <a:t>should be reviewed at multidisciplinary team </a:t>
            </a:r>
            <a:r>
              <a:rPr lang="en-GB" dirty="0" smtClean="0"/>
              <a:t>meetings.</a:t>
            </a:r>
            <a:endParaRPr lang="en-US" dirty="0" smtClean="0"/>
          </a:p>
          <a:p>
            <a:pPr lvl="0"/>
            <a:r>
              <a:rPr lang="en-GB" dirty="0"/>
              <a:t>Patient confidentiality must be always be maintained. </a:t>
            </a:r>
            <a:endParaRPr lang="en-US" dirty="0"/>
          </a:p>
          <a:p>
            <a:endParaRPr lang="en-US" dirty="0"/>
          </a:p>
          <a:p>
            <a:pPr eaLnBrk="1" hangingPunct="1"/>
            <a:endParaRPr lang="en-US" dirty="0" smtClean="0"/>
          </a:p>
        </p:txBody>
      </p:sp>
      <p:sp>
        <p:nvSpPr>
          <p:cNvPr id="14541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C4DEF0EC-A946-4776-A5AD-CD0F8F4AA2EE}" type="slidenum">
              <a:rPr lang="en-US" smtClean="0">
                <a:latin typeface="Garamond" pitchFamily="18" charset="0"/>
              </a:rPr>
              <a:pPr fontAlgn="base">
                <a:spcBef>
                  <a:spcPct val="0"/>
                </a:spcBef>
                <a:spcAft>
                  <a:spcPct val="0"/>
                </a:spcAft>
              </a:pPr>
              <a:t>57</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bwMode="white"/>
        <p:txBody>
          <a:bodyPr/>
          <a:lstStyle/>
          <a:p>
            <a:pPr eaLnBrk="1" hangingPunct="1"/>
            <a:r>
              <a:rPr lang="en-US" dirty="0" smtClean="0">
                <a:latin typeface="Calibri heading"/>
              </a:rPr>
              <a:t>Module 14: Key Points </a:t>
            </a:r>
            <a:r>
              <a:rPr lang="en-US" sz="1800" dirty="0" smtClean="0">
                <a:latin typeface="Calibri heading"/>
              </a:rPr>
              <a:t>(Continued)</a:t>
            </a:r>
          </a:p>
        </p:txBody>
      </p:sp>
      <p:sp>
        <p:nvSpPr>
          <p:cNvPr id="147458" name="Content Placeholder 2"/>
          <p:cNvSpPr>
            <a:spLocks noGrp="1"/>
          </p:cNvSpPr>
          <p:nvPr>
            <p:ph idx="1"/>
          </p:nvPr>
        </p:nvSpPr>
        <p:spPr>
          <a:xfrm>
            <a:off x="533400" y="1520700"/>
            <a:ext cx="8229600" cy="4144963"/>
          </a:xfrm>
        </p:spPr>
        <p:txBody>
          <a:bodyPr/>
          <a:lstStyle/>
          <a:p>
            <a:pPr lvl="0"/>
            <a:r>
              <a:rPr lang="en-US" dirty="0"/>
              <a:t>Quality Improvement (QI) is the means by which activities are routinely evaluated to check whether services offered are following established guidelines and</a:t>
            </a:r>
            <a:r>
              <a:rPr lang="en-US" dirty="0" smtClean="0"/>
              <a:t> SOPs.</a:t>
            </a:r>
          </a:p>
          <a:p>
            <a:pPr lvl="0"/>
            <a:r>
              <a:rPr lang="en-US" dirty="0"/>
              <a:t>QI should be a routine, ongoing part of the normal functioning of health facilities.</a:t>
            </a:r>
            <a:r>
              <a:rPr lang="en-US" dirty="0" smtClean="0"/>
              <a:t> </a:t>
            </a:r>
          </a:p>
          <a:p>
            <a:pPr lvl="0"/>
            <a:r>
              <a:rPr lang="en-US" dirty="0" smtClean="0"/>
              <a:t>A </a:t>
            </a:r>
            <a:r>
              <a:rPr lang="en-US" dirty="0"/>
              <a:t>variety of methods may be used to conduct QI. </a:t>
            </a:r>
          </a:p>
          <a:p>
            <a:pPr lvl="0"/>
            <a:r>
              <a:rPr lang="en-US" dirty="0"/>
              <a:t>An important component of responding effectively to QI findings is to provide supportive supervision.</a:t>
            </a:r>
            <a:r>
              <a:rPr lang="en-US" dirty="0" smtClean="0"/>
              <a:t> </a:t>
            </a:r>
          </a:p>
          <a:p>
            <a:pPr lvl="0"/>
            <a:r>
              <a:rPr lang="en-US" dirty="0" smtClean="0"/>
              <a:t>Supportive </a:t>
            </a:r>
            <a:r>
              <a:rPr lang="en-US" dirty="0"/>
              <a:t>supervision requires collaboration between the supervisor and staff to establish goals, monitor performance, and identify and correct problems. </a:t>
            </a:r>
          </a:p>
        </p:txBody>
      </p:sp>
      <p:sp>
        <p:nvSpPr>
          <p:cNvPr id="147459"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79ABB954-174D-4C65-818C-8220C4E8C76B}" type="slidenum">
              <a:rPr lang="en-US" smtClean="0">
                <a:latin typeface="Garamond" pitchFamily="18" charset="0"/>
              </a:rPr>
              <a:pPr fontAlgn="base">
                <a:spcBef>
                  <a:spcPct val="0"/>
                </a:spcBef>
                <a:spcAft>
                  <a:spcPct val="0"/>
                </a:spcAft>
              </a:pPr>
              <a:t>58</a:t>
            </a:fld>
            <a:endParaRPr lang="en-US"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p:txBody>
          <a:bodyPr/>
          <a:lstStyle/>
          <a:p>
            <a:r>
              <a:rPr lang="en-GB" dirty="0" smtClean="0">
                <a:latin typeface="+mj-lt"/>
                <a:cs typeface="ＭＳ Ｐゴシック" pitchFamily="-110" charset="-128"/>
              </a:rPr>
              <a:t>Is the </a:t>
            </a:r>
            <a:r>
              <a:rPr lang="en-GB" u="sng" dirty="0" smtClean="0">
                <a:latin typeface="+mj-lt"/>
                <a:cs typeface="ＭＳ Ｐゴシック" pitchFamily="-110" charset="-128"/>
              </a:rPr>
              <a:t>routine</a:t>
            </a:r>
            <a:r>
              <a:rPr lang="en-GB" dirty="0" smtClean="0">
                <a:latin typeface="+mj-lt"/>
                <a:cs typeface="ＭＳ Ｐゴシック" pitchFamily="-110" charset="-128"/>
              </a:rPr>
              <a:t> process of data collection and measurement of progress toward program objectives</a:t>
            </a:r>
          </a:p>
          <a:p>
            <a:r>
              <a:rPr lang="en-GB" dirty="0" smtClean="0">
                <a:latin typeface="+mj-lt"/>
                <a:cs typeface="ＭＳ Ｐゴシック" pitchFamily="-110" charset="-128"/>
              </a:rPr>
              <a:t>Involves COUNTING what we are doing and routinely checking the quality of services</a:t>
            </a:r>
            <a:endParaRPr lang="en-GB" dirty="0">
              <a:latin typeface="+mj-lt"/>
              <a:cs typeface="ＭＳ Ｐゴシック" pitchFamily="-110" charset="-128"/>
            </a:endParaRPr>
          </a:p>
          <a:p>
            <a:r>
              <a:rPr lang="en-GB" dirty="0" smtClean="0">
                <a:latin typeface="+mj-lt"/>
                <a:cs typeface="ＭＳ Ｐゴシック" pitchFamily="-110" charset="-128"/>
              </a:rPr>
              <a:t>Is a process </a:t>
            </a:r>
            <a:r>
              <a:rPr lang="en-GB" dirty="0">
                <a:latin typeface="+mj-lt"/>
                <a:cs typeface="ＭＳ Ｐゴシック" pitchFamily="-110" charset="-128"/>
              </a:rPr>
              <a:t>that helps to identify problems early so that they can be corrected quickly</a:t>
            </a:r>
          </a:p>
          <a:p>
            <a:r>
              <a:rPr lang="en-GB" dirty="0">
                <a:latin typeface="+mj-lt"/>
                <a:cs typeface="ＭＳ Ｐゴシック" pitchFamily="-110" charset="-128"/>
              </a:rPr>
              <a:t>Requires that data be collected, compiled, and </a:t>
            </a:r>
            <a:r>
              <a:rPr lang="en-GB" dirty="0" err="1" smtClean="0">
                <a:latin typeface="+mj-lt"/>
                <a:cs typeface="ＭＳ Ｐゴシック" pitchFamily="-110" charset="-128"/>
              </a:rPr>
              <a:t>analyzed</a:t>
            </a:r>
            <a:r>
              <a:rPr lang="en-GB" dirty="0" smtClean="0">
                <a:latin typeface="+mj-lt"/>
                <a:cs typeface="ＭＳ Ｐゴシック" pitchFamily="-110" charset="-128"/>
              </a:rPr>
              <a:t> </a:t>
            </a:r>
            <a:r>
              <a:rPr lang="en-GB" dirty="0">
                <a:latin typeface="+mj-lt"/>
                <a:cs typeface="ＭＳ Ｐゴシック" pitchFamily="-110" charset="-128"/>
              </a:rPr>
              <a:t>on a routine</a:t>
            </a:r>
            <a:r>
              <a:rPr lang="en-GB" i="1" dirty="0">
                <a:latin typeface="+mj-lt"/>
                <a:cs typeface="ＭＳ Ｐゴシック" pitchFamily="-110" charset="-128"/>
              </a:rPr>
              <a:t> </a:t>
            </a:r>
            <a:r>
              <a:rPr lang="en-GB" dirty="0" smtClean="0">
                <a:latin typeface="+mj-lt"/>
                <a:cs typeface="ＭＳ Ｐゴシック" pitchFamily="-110" charset="-128"/>
              </a:rPr>
              <a:t>basis</a:t>
            </a:r>
            <a:endParaRPr lang="en-US" sz="2200" dirty="0" smtClean="0">
              <a:latin typeface="+mj-lt"/>
              <a:ea typeface="ＭＳ Ｐゴシック"/>
              <a:cs typeface="ＭＳ Ｐゴシック"/>
            </a:endParaRPr>
          </a:p>
          <a:p>
            <a:pPr eaLnBrk="1" hangingPunct="1"/>
            <a:endParaRPr lang="en-US" dirty="0" smtClean="0"/>
          </a:p>
        </p:txBody>
      </p:sp>
      <p:sp>
        <p:nvSpPr>
          <p:cNvPr id="27651"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7BF93C34-6082-408D-984E-05EAD9CB1528}" type="slidenum">
              <a:rPr lang="en-US" smtClean="0">
                <a:latin typeface="Garamond" pitchFamily="18" charset="0"/>
              </a:rPr>
              <a:pPr fontAlgn="base">
                <a:spcBef>
                  <a:spcPct val="0"/>
                </a:spcBef>
                <a:spcAft>
                  <a:spcPct val="0"/>
                </a:spcAft>
              </a:pPr>
              <a:t>6</a:t>
            </a:fld>
            <a:endParaRPr lang="en-US" smtClean="0">
              <a:latin typeface="Garamond" pitchFamily="18" charset="0"/>
            </a:endParaRPr>
          </a:p>
        </p:txBody>
      </p:sp>
      <p:sp>
        <p:nvSpPr>
          <p:cNvPr id="2" name="Title 1"/>
          <p:cNvSpPr>
            <a:spLocks noGrp="1"/>
          </p:cNvSpPr>
          <p:nvPr>
            <p:ph type="title"/>
          </p:nvPr>
        </p:nvSpPr>
        <p:spPr bwMode="white"/>
        <p:txBody>
          <a:bodyPr/>
          <a:lstStyle/>
          <a:p>
            <a:r>
              <a:rPr lang="en-US" dirty="0" smtClean="0">
                <a:latin typeface="Calibri (Heading)"/>
              </a:rPr>
              <a:t>Monitoring</a:t>
            </a:r>
            <a:endParaRPr lang="en-US" dirty="0">
              <a:latin typeface="Calibri (Heading)"/>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latin typeface="Calibri (Heading)"/>
              </a:rPr>
              <a:t>Monitoring </a:t>
            </a:r>
            <a:r>
              <a:rPr lang="en-US" sz="1800" dirty="0" smtClean="0">
                <a:latin typeface="Calibri (Heading)"/>
              </a:rPr>
              <a:t>(Continued)</a:t>
            </a:r>
            <a:endParaRPr lang="en-US" sz="1800" dirty="0">
              <a:latin typeface="Calibri (Heading)"/>
            </a:endParaRPr>
          </a:p>
        </p:txBody>
      </p:sp>
      <p:sp>
        <p:nvSpPr>
          <p:cNvPr id="3" name="Content Placeholder 2"/>
          <p:cNvSpPr>
            <a:spLocks noGrp="1"/>
          </p:cNvSpPr>
          <p:nvPr>
            <p:ph idx="1"/>
          </p:nvPr>
        </p:nvSpPr>
        <p:spPr>
          <a:xfrm>
            <a:off x="533400" y="1636488"/>
            <a:ext cx="8229600" cy="4144963"/>
          </a:xfrm>
        </p:spPr>
        <p:txBody>
          <a:bodyPr/>
          <a:lstStyle/>
          <a:p>
            <a:r>
              <a:rPr lang="en-US" dirty="0" smtClean="0"/>
              <a:t>Health workers play a vital role in the monitoring process by regularly recording, compiling, and reporting data to determine, for example:</a:t>
            </a:r>
          </a:p>
          <a:p>
            <a:pPr marL="798513" lvl="1" indent="-333375">
              <a:spcBef>
                <a:spcPts val="1500"/>
              </a:spcBef>
            </a:pPr>
            <a:r>
              <a:rPr lang="en-GB" sz="2300" dirty="0" smtClean="0"/>
              <a:t># of adolescents enrolled in HIV care</a:t>
            </a:r>
          </a:p>
          <a:p>
            <a:pPr marL="798513" lvl="1" indent="-333375">
              <a:spcBef>
                <a:spcPts val="1500"/>
              </a:spcBef>
            </a:pPr>
            <a:r>
              <a:rPr lang="en-GB" sz="2300" dirty="0" smtClean="0"/>
              <a:t># of adolescents receiving ART</a:t>
            </a:r>
          </a:p>
          <a:p>
            <a:pPr marL="798513" lvl="1" indent="-333375">
              <a:spcBef>
                <a:spcPts val="1500"/>
              </a:spcBef>
            </a:pPr>
            <a:r>
              <a:rPr lang="en-GB" sz="2300" dirty="0" smtClean="0"/>
              <a:t># of adolescents retained in care over time</a:t>
            </a:r>
          </a:p>
          <a:p>
            <a:pPr marL="798513" lvl="1" indent="-333375">
              <a:spcBef>
                <a:spcPts val="1500"/>
              </a:spcBef>
            </a:pPr>
            <a:r>
              <a:rPr lang="en-GB" sz="2300" dirty="0" smtClean="0"/>
              <a:t>Types of clinical and support services offered to adolescents</a:t>
            </a:r>
            <a:r>
              <a:rPr lang="en-US" sz="2300" dirty="0" smtClean="0"/>
              <a:t> </a:t>
            </a:r>
            <a:endParaRPr lang="en-ZA" sz="2300"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7</a:t>
            </a:fld>
            <a:endParaRPr lang="en-US"/>
          </a:p>
        </p:txBody>
      </p:sp>
      <p:sp>
        <p:nvSpPr>
          <p:cNvPr id="5" name="Text Box 5"/>
          <p:cNvSpPr txBox="1">
            <a:spLocks noChangeArrowheads="1"/>
          </p:cNvSpPr>
          <p:nvPr/>
        </p:nvSpPr>
        <p:spPr bwMode="auto">
          <a:xfrm>
            <a:off x="783089" y="5237210"/>
            <a:ext cx="7696200" cy="1200329"/>
          </a:xfrm>
          <a:prstGeom prst="rect">
            <a:avLst/>
          </a:prstGeom>
          <a:solidFill>
            <a:srgbClr val="F0EBD6"/>
          </a:solidFill>
          <a:ln w="9525">
            <a:solidFill>
              <a:schemeClr val="tx1"/>
            </a:solidFill>
            <a:miter lim="800000"/>
            <a:headEnd/>
            <a:tailEnd/>
          </a:ln>
        </p:spPr>
        <p:txBody>
          <a:bodyPr>
            <a:spAutoFit/>
          </a:bodyPr>
          <a:lstStyle/>
          <a:p>
            <a:pPr algn="ctr" defTabSz="914400">
              <a:spcBef>
                <a:spcPts val="2000"/>
              </a:spcBef>
              <a:buClr>
                <a:srgbClr val="083763"/>
              </a:buClr>
              <a:buSzPct val="125000"/>
              <a:defRPr/>
            </a:pPr>
            <a:r>
              <a:rPr lang="en-US" sz="2400" dirty="0" smtClean="0">
                <a:latin typeface="Calibri" pitchFamily="34" charset="0"/>
              </a:rPr>
              <a:t>Remember that facility-level reports are aggregated up to district and national levels, and that they also form part of international progress reports.</a:t>
            </a:r>
          </a:p>
        </p:txBody>
      </p:sp>
    </p:spTree>
    <p:extLst>
      <p:ext uri="{BB962C8B-B14F-4D97-AF65-F5344CB8AC3E}">
        <p14:creationId xmlns:p14="http://schemas.microsoft.com/office/powerpoint/2010/main" val="36635691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533400" y="1651002"/>
            <a:ext cx="8229600" cy="4144963"/>
          </a:xfrm>
        </p:spPr>
        <p:txBody>
          <a:bodyPr/>
          <a:lstStyle/>
          <a:p>
            <a:pPr eaLnBrk="1" hangingPunct="1"/>
            <a:r>
              <a:rPr lang="en-US" b="1" dirty="0" smtClean="0">
                <a:ea typeface="ＭＳ Ｐゴシック"/>
                <a:cs typeface="ＭＳ Ｐゴシック"/>
              </a:rPr>
              <a:t>M&amp;E of adolescent HIV care and treatment programs can help to:</a:t>
            </a:r>
          </a:p>
          <a:p>
            <a:pPr marL="798513" lvl="1" indent="-333375" eaLnBrk="1" hangingPunct="1">
              <a:spcBef>
                <a:spcPts val="1500"/>
              </a:spcBef>
            </a:pPr>
            <a:r>
              <a:rPr lang="en-US" dirty="0" smtClean="0">
                <a:ea typeface="ＭＳ Ｐゴシック"/>
                <a:cs typeface="ＭＳ Ｐゴシック"/>
              </a:rPr>
              <a:t>Assess whether a program is meeting its targets</a:t>
            </a:r>
          </a:p>
          <a:p>
            <a:pPr marL="798513" lvl="1" indent="-333375" eaLnBrk="1" hangingPunct="1">
              <a:spcBef>
                <a:spcPts val="1500"/>
              </a:spcBef>
            </a:pPr>
            <a:r>
              <a:rPr lang="en-US" dirty="0" smtClean="0">
                <a:ea typeface="ＭＳ Ｐゴシック"/>
                <a:cs typeface="ＭＳ Ｐゴシック"/>
              </a:rPr>
              <a:t>Identify and improve problem areas in the implementation of adolescent services</a:t>
            </a:r>
          </a:p>
          <a:p>
            <a:pPr eaLnBrk="1" hangingPunct="1">
              <a:spcBef>
                <a:spcPts val="1500"/>
              </a:spcBef>
            </a:pPr>
            <a:r>
              <a:rPr lang="en-US" b="1" dirty="0" smtClean="0">
                <a:ea typeface="ＭＳ Ｐゴシック"/>
                <a:cs typeface="ＭＳ Ｐゴシック"/>
              </a:rPr>
              <a:t>Routing M&amp;E are necessary to gather information on care and treatment program outcomes, such as:</a:t>
            </a:r>
          </a:p>
          <a:p>
            <a:pPr marL="798513" lvl="1" indent="-333375" eaLnBrk="1" hangingPunct="1">
              <a:spcBef>
                <a:spcPts val="1500"/>
              </a:spcBef>
            </a:pPr>
            <a:r>
              <a:rPr lang="en-US" i="1" dirty="0" smtClean="0">
                <a:ea typeface="ＭＳ Ｐゴシック"/>
                <a:cs typeface="ＭＳ Ｐゴシック"/>
              </a:rPr>
              <a:t>Is the program retaining adolescent clients in care?</a:t>
            </a:r>
          </a:p>
          <a:p>
            <a:pPr marL="798513" lvl="1" indent="-333375" eaLnBrk="1" hangingPunct="1">
              <a:spcBef>
                <a:spcPts val="1500"/>
              </a:spcBef>
            </a:pPr>
            <a:r>
              <a:rPr lang="en-US" i="1" dirty="0" smtClean="0">
                <a:ea typeface="ＭＳ Ｐゴシック"/>
                <a:cs typeface="ＭＳ Ｐゴシック"/>
              </a:rPr>
              <a:t>Are all eligible adolescents receiving ART?</a:t>
            </a:r>
          </a:p>
          <a:p>
            <a:pPr marL="798513" lvl="1" indent="-333375" eaLnBrk="1" hangingPunct="1">
              <a:spcBef>
                <a:spcPts val="1500"/>
              </a:spcBef>
            </a:pPr>
            <a:r>
              <a:rPr lang="en-US" i="1" dirty="0" smtClean="0">
                <a:ea typeface="ＭＳ Ｐゴシック"/>
                <a:cs typeface="ＭＳ Ｐゴシック"/>
              </a:rPr>
              <a:t>Are routine lab tests and clinical follow-up visits being conducted on schedule?</a:t>
            </a:r>
          </a:p>
          <a:p>
            <a:pPr eaLnBrk="1" hangingPunct="1">
              <a:buFont typeface="Wingdings" pitchFamily="2" charset="2"/>
              <a:buNone/>
            </a:pPr>
            <a:endParaRPr lang="en-US" dirty="0" smtClean="0"/>
          </a:p>
        </p:txBody>
      </p:sp>
      <p:sp>
        <p:nvSpPr>
          <p:cNvPr id="29698" name="Slide Number Placeholder 3"/>
          <p:cNvSpPr>
            <a:spLocks noGrp="1"/>
          </p:cNvSpPr>
          <p:nvPr>
            <p:ph type="sldNum" sz="quarter" idx="12"/>
          </p:nvPr>
        </p:nvSpPr>
        <p:spPr bwMode="auto">
          <a:noFill/>
          <a:ln>
            <a:miter lim="800000"/>
            <a:headEnd/>
            <a:tailEnd/>
          </a:ln>
        </p:spPr>
        <p:txBody>
          <a:bodyPr/>
          <a:lstStyle/>
          <a:p>
            <a:pPr fontAlgn="base">
              <a:spcBef>
                <a:spcPct val="0"/>
              </a:spcBef>
              <a:spcAft>
                <a:spcPct val="0"/>
              </a:spcAft>
            </a:pPr>
            <a:fld id="{AD4F1FFD-E695-4ED1-B442-06FE35B0C1F1}" type="slidenum">
              <a:rPr lang="en-US" smtClean="0">
                <a:latin typeface="Garamond" pitchFamily="18" charset="0"/>
              </a:rPr>
              <a:pPr fontAlgn="base">
                <a:spcBef>
                  <a:spcPct val="0"/>
                </a:spcBef>
                <a:spcAft>
                  <a:spcPct val="0"/>
                </a:spcAft>
              </a:pPr>
              <a:t>8</a:t>
            </a:fld>
            <a:endParaRPr lang="en-US" smtClean="0">
              <a:latin typeface="Garamond" pitchFamily="18" charset="0"/>
            </a:endParaRPr>
          </a:p>
        </p:txBody>
      </p:sp>
      <p:sp>
        <p:nvSpPr>
          <p:cNvPr id="2" name="Title 1"/>
          <p:cNvSpPr>
            <a:spLocks noGrp="1"/>
          </p:cNvSpPr>
          <p:nvPr>
            <p:ph type="title"/>
          </p:nvPr>
        </p:nvSpPr>
        <p:spPr bwMode="white"/>
        <p:txBody>
          <a:bodyPr/>
          <a:lstStyle/>
          <a:p>
            <a:r>
              <a:rPr lang="en-US" dirty="0">
                <a:latin typeface="Calibri (Heading)"/>
              </a:rPr>
              <a:t>Monitoring </a:t>
            </a:r>
            <a:r>
              <a:rPr lang="en-US" sz="1800" dirty="0">
                <a:latin typeface="Calibri (Heading)"/>
              </a:rPr>
              <a:t>(Continued)</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73900A3-7D02-4513-A577-C91AFE9A7143}" type="slidenum">
              <a:rPr lang="en-US" smtClean="0"/>
              <a:pPr>
                <a:defRPr/>
              </a:pPr>
              <a:t>9</a:t>
            </a:fld>
            <a:endParaRPr lang="en-US"/>
          </a:p>
        </p:txBody>
      </p:sp>
      <p:sp>
        <p:nvSpPr>
          <p:cNvPr id="5" name="Text Box 5"/>
          <p:cNvSpPr txBox="1">
            <a:spLocks noChangeArrowheads="1"/>
          </p:cNvSpPr>
          <p:nvPr/>
        </p:nvSpPr>
        <p:spPr bwMode="auto">
          <a:xfrm>
            <a:off x="725033" y="4358588"/>
            <a:ext cx="7696200" cy="2195473"/>
          </a:xfrm>
          <a:prstGeom prst="rect">
            <a:avLst/>
          </a:prstGeom>
          <a:solidFill>
            <a:srgbClr val="F0EBD6"/>
          </a:solidFill>
          <a:ln w="9525">
            <a:solidFill>
              <a:schemeClr val="tx1"/>
            </a:solidFill>
            <a:miter lim="800000"/>
            <a:headEnd/>
            <a:tailEnd/>
          </a:ln>
        </p:spPr>
        <p:txBody>
          <a:bodyPr>
            <a:spAutoFit/>
          </a:bodyPr>
          <a:lstStyle/>
          <a:p>
            <a:pPr marL="406400" indent="-406400" defTabSz="914400">
              <a:spcBef>
                <a:spcPts val="2000"/>
              </a:spcBef>
              <a:buSzPct val="125000"/>
              <a:buFont typeface="Wingdings" pitchFamily="2" charset="2"/>
              <a:buChar char="§"/>
              <a:defRPr/>
            </a:pPr>
            <a:r>
              <a:rPr lang="en-US" sz="2400" dirty="0" smtClean="0">
                <a:latin typeface="Calibri" pitchFamily="34" charset="0"/>
              </a:rPr>
              <a:t>Program </a:t>
            </a:r>
            <a:r>
              <a:rPr lang="en-US" sz="2400" dirty="0">
                <a:latin typeface="Calibri" pitchFamily="34" charset="0"/>
              </a:rPr>
              <a:t>outcomes are usually the cumulative tally of individual </a:t>
            </a:r>
            <a:r>
              <a:rPr lang="en-US" sz="2400" dirty="0" smtClean="0">
                <a:latin typeface="Calibri" pitchFamily="34" charset="0"/>
              </a:rPr>
              <a:t>outcomes.</a:t>
            </a:r>
          </a:p>
          <a:p>
            <a:pPr marL="406400" indent="-406400" defTabSz="914400">
              <a:spcBef>
                <a:spcPts val="2000"/>
              </a:spcBef>
              <a:buSzPct val="125000"/>
              <a:buFont typeface="Wingdings" pitchFamily="2" charset="2"/>
              <a:buChar char="§"/>
              <a:defRPr/>
            </a:pPr>
            <a:r>
              <a:rPr lang="en-US" sz="2400" dirty="0" smtClean="0">
                <a:latin typeface="Calibri" pitchFamily="34" charset="0"/>
              </a:rPr>
              <a:t>M&amp;E data can be used to monitor progress in the implementation of adolescent care and treatment services at the facility, district, and national level.</a:t>
            </a:r>
          </a:p>
        </p:txBody>
      </p:sp>
      <p:sp>
        <p:nvSpPr>
          <p:cNvPr id="6" name="Title 5"/>
          <p:cNvSpPr>
            <a:spLocks noGrp="1"/>
          </p:cNvSpPr>
          <p:nvPr>
            <p:ph type="title"/>
          </p:nvPr>
        </p:nvSpPr>
        <p:spPr bwMode="white"/>
        <p:txBody>
          <a:bodyPr/>
          <a:lstStyle/>
          <a:p>
            <a:r>
              <a:rPr lang="en-US" dirty="0" smtClean="0">
                <a:latin typeface="Calibri (Heading)"/>
              </a:rPr>
              <a:t>Remember:</a:t>
            </a:r>
            <a:endParaRPr lang="en-US" dirty="0">
              <a:latin typeface="Calibri (Heading)"/>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832416" y="1629228"/>
            <a:ext cx="3479165" cy="2517140"/>
          </a:xfrm>
          <a:prstGeom prst="rect">
            <a:avLst/>
          </a:prstGeom>
          <a:noFill/>
          <a:ln>
            <a:noFill/>
          </a:ln>
          <a:effectLst>
            <a:softEdge rad="31750"/>
          </a:effectLst>
        </p:spPr>
      </p:pic>
    </p:spTree>
    <p:extLst>
      <p:ext uri="{BB962C8B-B14F-4D97-AF65-F5344CB8AC3E}">
        <p14:creationId xmlns:p14="http://schemas.microsoft.com/office/powerpoint/2010/main" val="26137300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olescent_HIV_Mod1-1as-calibri">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Advantage 1">
        <a:dk1>
          <a:srgbClr val="000000"/>
        </a:dk1>
        <a:lt1>
          <a:srgbClr val="FFFFFF"/>
        </a:lt1>
        <a:dk2>
          <a:srgbClr val="59564B"/>
        </a:dk2>
        <a:lt2>
          <a:srgbClr val="DFDAC7"/>
        </a:lt2>
        <a:accent1>
          <a:srgbClr val="990000"/>
        </a:accent1>
        <a:accent2>
          <a:srgbClr val="EFAB16"/>
        </a:accent2>
        <a:accent3>
          <a:srgbClr val="FFFFFF"/>
        </a:accent3>
        <a:accent4>
          <a:srgbClr val="000000"/>
        </a:accent4>
        <a:accent5>
          <a:srgbClr val="CAAAAA"/>
        </a:accent5>
        <a:accent6>
          <a:srgbClr val="D99B13"/>
        </a:accent6>
        <a:hlink>
          <a:srgbClr val="EF8E1C"/>
        </a:hlink>
        <a:folHlink>
          <a:srgbClr val="FEC60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Adolescent_HIV_Mod1-1as-calibri.potx</Template>
  <TotalTime>26127</TotalTime>
  <Words>3574</Words>
  <Application>Microsoft Macintosh PowerPoint</Application>
  <PresentationFormat>On-screen Show (4:3)</PresentationFormat>
  <Paragraphs>350</Paragraphs>
  <Slides>58</Slides>
  <Notes>15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Adolescent_HIV_Mod1-1as-calibri</vt:lpstr>
      <vt:lpstr>Adolescent HIV Care and Treatment</vt:lpstr>
      <vt:lpstr>Module 14 Learning Objectives</vt:lpstr>
      <vt:lpstr>Session 14.1</vt:lpstr>
      <vt:lpstr>Session 4.1 Objective</vt:lpstr>
      <vt:lpstr>Discussion Questions</vt:lpstr>
      <vt:lpstr>Monitoring</vt:lpstr>
      <vt:lpstr>Monitoring (Continued)</vt:lpstr>
      <vt:lpstr>Monitoring (Continued)</vt:lpstr>
      <vt:lpstr>Remember:</vt:lpstr>
      <vt:lpstr>Discussion Questions</vt:lpstr>
      <vt:lpstr>Disaggregating Data</vt:lpstr>
      <vt:lpstr>Discussion Questions</vt:lpstr>
      <vt:lpstr>Indicators</vt:lpstr>
      <vt:lpstr>Indicators (Continued)</vt:lpstr>
      <vt:lpstr>Indicators (Continued)</vt:lpstr>
      <vt:lpstr>Targets</vt:lpstr>
      <vt:lpstr>Discussion Question</vt:lpstr>
      <vt:lpstr>Evaluation</vt:lpstr>
      <vt:lpstr>Evaluation (Continued)</vt:lpstr>
      <vt:lpstr>Evaluation (Continued)</vt:lpstr>
      <vt:lpstr>Evaluation (Continued)</vt:lpstr>
      <vt:lpstr>Discussion Questions</vt:lpstr>
      <vt:lpstr>Reporting Steps/Flow</vt:lpstr>
      <vt:lpstr>Remember:</vt:lpstr>
      <vt:lpstr>Program Modification</vt:lpstr>
      <vt:lpstr>Adolescent HIV Care and Treatment Data Collection and Forms</vt:lpstr>
      <vt:lpstr>Adolescent HIV Care and Treatment Data Collection and Forms (Continued)</vt:lpstr>
      <vt:lpstr>Adolescent HIV Care and Treatment Data Collection and Forms (Continued)</vt:lpstr>
      <vt:lpstr>Remember:</vt:lpstr>
      <vt:lpstr>Adolescent HIV Care and Treatment Data Collection and Forms (Continued)</vt:lpstr>
      <vt:lpstr>Registers and Forms Used in          Our Setting</vt:lpstr>
      <vt:lpstr>Discussion Questions</vt:lpstr>
      <vt:lpstr>Tracking Missed Appointments</vt:lpstr>
      <vt:lpstr>PowerPoint Presentation</vt:lpstr>
      <vt:lpstr>PowerPoint Presentation</vt:lpstr>
      <vt:lpstr>PowerPoint Presentation</vt:lpstr>
      <vt:lpstr>PowerPoint Presentation</vt:lpstr>
      <vt:lpstr>PowerPoint Presentation</vt:lpstr>
      <vt:lpstr>PowerPoint Presentation</vt:lpstr>
      <vt:lpstr>Session 14.2</vt:lpstr>
      <vt:lpstr>Session 14.2 Objective</vt:lpstr>
      <vt:lpstr>Discussion Questions</vt:lpstr>
      <vt:lpstr>Quality Improvement (QI)</vt:lpstr>
      <vt:lpstr>Methods to Assess Quality</vt:lpstr>
      <vt:lpstr>Methods to Assess Quality (Continued)</vt:lpstr>
      <vt:lpstr>QI Activities Might Include:</vt:lpstr>
      <vt:lpstr>How Often Should QI be Conducted?</vt:lpstr>
      <vt:lpstr>Discussion Questions:</vt:lpstr>
      <vt:lpstr>Discussion Questions:</vt:lpstr>
      <vt:lpstr>Supportive Supervision</vt:lpstr>
      <vt:lpstr>Supportive Supervision (Continued)</vt:lpstr>
      <vt:lpstr>Supportive Supervision Aims To:</vt:lpstr>
      <vt:lpstr>Remember:</vt:lpstr>
      <vt:lpstr>Supportive Supervision Process </vt:lpstr>
      <vt:lpstr>PowerPoint Presentation</vt:lpstr>
      <vt:lpstr>Module 14: Key Points</vt:lpstr>
      <vt:lpstr>Module 14: Key Points (Continued)</vt:lpstr>
      <vt:lpstr>Module 14: Key Points (Continued)</vt:lpstr>
    </vt:vector>
  </TitlesOfParts>
  <Company>UMDNJ François Xavier Bagnoud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HIV Care and Treatment</dc:title>
  <dc:creator>Karen Forgash</dc:creator>
  <cp:lastModifiedBy>Guest ICAP</cp:lastModifiedBy>
  <cp:revision>345</cp:revision>
  <cp:lastPrinted>2012-06-12T23:16:49Z</cp:lastPrinted>
  <dcterms:created xsi:type="dcterms:W3CDTF">2012-04-04T16:13:24Z</dcterms:created>
  <dcterms:modified xsi:type="dcterms:W3CDTF">2013-04-11T17:04:00Z</dcterms:modified>
</cp:coreProperties>
</file>