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600" r:id="rId4"/>
    <p:sldId id="258" r:id="rId5"/>
    <p:sldId id="259" r:id="rId6"/>
    <p:sldId id="430" r:id="rId7"/>
    <p:sldId id="556" r:id="rId8"/>
    <p:sldId id="601" r:id="rId9"/>
    <p:sldId id="560" r:id="rId10"/>
    <p:sldId id="648" r:id="rId11"/>
    <p:sldId id="650" r:id="rId12"/>
    <p:sldId id="643" r:id="rId13"/>
    <p:sldId id="637" r:id="rId14"/>
    <p:sldId id="595" r:id="rId15"/>
    <p:sldId id="639" r:id="rId16"/>
    <p:sldId id="641" r:id="rId17"/>
    <p:sldId id="604" r:id="rId18"/>
    <p:sldId id="605" r:id="rId19"/>
    <p:sldId id="606" r:id="rId20"/>
    <p:sldId id="607" r:id="rId21"/>
    <p:sldId id="640" r:id="rId22"/>
    <p:sldId id="608" r:id="rId23"/>
    <p:sldId id="609" r:id="rId24"/>
    <p:sldId id="644" r:id="rId25"/>
    <p:sldId id="596" r:id="rId26"/>
    <p:sldId id="597" r:id="rId27"/>
    <p:sldId id="610" r:id="rId28"/>
    <p:sldId id="642" r:id="rId29"/>
    <p:sldId id="611" r:id="rId30"/>
    <p:sldId id="651" r:id="rId31"/>
    <p:sldId id="612" r:id="rId32"/>
    <p:sldId id="613" r:id="rId33"/>
    <p:sldId id="614" r:id="rId34"/>
    <p:sldId id="615" r:id="rId35"/>
    <p:sldId id="616" r:id="rId36"/>
    <p:sldId id="617" r:id="rId37"/>
    <p:sldId id="618" r:id="rId38"/>
    <p:sldId id="619" r:id="rId39"/>
    <p:sldId id="620" r:id="rId40"/>
    <p:sldId id="621" r:id="rId41"/>
    <p:sldId id="622" r:id="rId42"/>
    <p:sldId id="623" r:id="rId43"/>
    <p:sldId id="626" r:id="rId44"/>
    <p:sldId id="627" r:id="rId45"/>
    <p:sldId id="629" r:id="rId46"/>
    <p:sldId id="630" r:id="rId47"/>
    <p:sldId id="631" r:id="rId48"/>
    <p:sldId id="632" r:id="rId49"/>
    <p:sldId id="633" r:id="rId50"/>
    <p:sldId id="634" r:id="rId51"/>
    <p:sldId id="645" r:id="rId52"/>
    <p:sldId id="652" r:id="rId53"/>
    <p:sldId id="635" r:id="rId54"/>
    <p:sldId id="598" r:id="rId55"/>
    <p:sldId id="647" r:id="rId56"/>
    <p:sldId id="636" r:id="rId57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yla Colton" initials="TC" lastIdx="22" clrIdx="0"/>
  <p:cmAuthor id="1" name="Columbia University" initials="C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395"/>
    <a:srgbClr val="000000"/>
    <a:srgbClr val="104375"/>
    <a:srgbClr val="F0ECD7"/>
    <a:srgbClr val="FFF0C6"/>
    <a:srgbClr val="F3D187"/>
    <a:srgbClr val="173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12" autoAdjust="0"/>
    <p:restoredTop sz="94664" autoAdjust="0"/>
  </p:normalViewPr>
  <p:slideViewPr>
    <p:cSldViewPr snapToGrid="0" snapToObjects="1">
      <p:cViewPr>
        <p:scale>
          <a:sx n="66" d="100"/>
          <a:sy n="66" d="100"/>
        </p:scale>
        <p:origin x="-2384" y="-1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92"/>
    </p:cViewPr>
  </p:sorterViewPr>
  <p:notesViewPr>
    <p:cSldViewPr snapToGrid="0" snapToObjects="1">
      <p:cViewPr varScale="1">
        <p:scale>
          <a:sx n="49" d="100"/>
          <a:sy n="49" d="100"/>
        </p:scale>
        <p:origin x="-142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theme" Target="theme/theme1.xml"/><Relationship Id="rId60" Type="http://schemas.openxmlformats.org/officeDocument/2006/relationships/printerSettings" Target="printerSettings/printerSettings1.bin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viewProps" Target="view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handoutMaster" Target="handoutMasters/handoutMaster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presProps" Target="presProp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tableStyles" Target="tableStyles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commentAuthors" Target="commentAuthors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3706" y="883499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MODULE 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10090" y="883499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2D3DBD-8B71-4449-A832-1239301CA0A2}" type="slidenum">
              <a:rPr lang="en-US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2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0B8D0B4-913B-4200-9D03-BFA9E1842AEA}" type="datetimeFigureOut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2AF7CB7C-65C1-4FF9-AD38-BED240FD3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587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/>
        </p:nvSpPr>
        <p:spPr bwMode="auto">
          <a:xfrm>
            <a:off x="3048000" y="2590800"/>
            <a:ext cx="5943600" cy="3581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 l="1857" t="2541" b="2248"/>
          <a:stretch>
            <a:fillRect/>
          </a:stretch>
        </p:blipFill>
        <p:spPr bwMode="auto">
          <a:xfrm>
            <a:off x="3962400" y="312420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CAP_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681663"/>
            <a:ext cx="14954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8213"/>
            <a:ext cx="8077200" cy="82956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14500"/>
            <a:ext cx="4191000" cy="1752600"/>
          </a:xfrm>
        </p:spPr>
        <p:txBody>
          <a:bodyPr/>
          <a:lstStyle>
            <a:lvl1pPr marL="0" indent="0" algn="l">
              <a:buNone/>
              <a:defRPr sz="3000" b="1" cap="none">
                <a:latin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A4FF50-8665-478D-8375-B5C084B4B8AF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23025"/>
            <a:ext cx="563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5E7EA2-E427-4550-AD7F-1F9688B46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01AD-5EE1-4B05-ADBD-BB9BCBF2BE0C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C288-F650-4490-A323-C45C52DF3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2838" y="1447800"/>
            <a:ext cx="1897062" cy="4449763"/>
          </a:xfrm>
        </p:spPr>
        <p:txBody>
          <a:bodyPr vert="eaVert"/>
          <a:lstStyle>
            <a:lvl1pPr>
              <a:defRPr>
                <a:solidFill>
                  <a:srgbClr val="1731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1524000"/>
            <a:ext cx="5541963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81C9-3B29-4176-9BA0-F1602A2268E5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5963-43C0-4D6B-8A99-99563AC1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370205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7850" y="1752600"/>
            <a:ext cx="370205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87850" y="3900488"/>
            <a:ext cx="370205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C32F-B708-4CD3-9497-262371E1E67D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3E93F-121D-4504-B16A-51743C53A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731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1EE41-BE5F-470A-BAA4-09425712C635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5E97-FC13-47ED-BD3F-7F7C9076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63E-EF97-4718-86AE-0C36EBD21885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56B4-8098-4BB0-92F2-DD14F7A01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C007-9963-4B0E-9F46-9FE8A0D2606D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62B8-F499-4786-AD95-53DACDF28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70205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7850" y="1752600"/>
            <a:ext cx="370205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7BEF-7E54-489E-89FD-C8A5A29F99ED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8D75-2AFC-489F-A7EB-A7727D1B4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oat_of_arms_of_Zambi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867400"/>
            <a:ext cx="657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6EE259-D4CA-4A66-A332-9C4F012D0AE7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03908D-6FA8-4AC0-80CF-C762F6243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8AD0-E956-4F10-A72F-497F538CDCFD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F22C-CDAB-445E-A1C5-7F3A1F447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4683-035B-424E-8AC2-307C633BAAF4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E626-131F-40DF-883C-245F52E10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B08C-9AAA-46AF-85EC-01DEEBF85178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262A-FE62-4736-956D-6E732BBD1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731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0EEC-FC06-4E18-ADD2-3E33D138ED8D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8FDB-FE09-4558-A8EB-1197FEA8F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1731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826452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7526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749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0000"/>
                </a:solidFill>
                <a:latin typeface="Garamond"/>
                <a:cs typeface="Garamond"/>
              </a:defRPr>
            </a:lvl1pPr>
          </a:lstStyle>
          <a:p>
            <a:pPr>
              <a:defRPr/>
            </a:pPr>
            <a:fld id="{1873301A-CFAF-4F2E-A0F3-09BC547EC595}" type="datetime1">
              <a:rPr lang="en-US"/>
              <a:pPr>
                <a:defRPr/>
              </a:pPr>
              <a:t>4/11/13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423025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/>
                </a:solidFill>
                <a:latin typeface="Garamond"/>
                <a:cs typeface="Garamond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23025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Garamond"/>
                <a:cs typeface="Garamond"/>
              </a:defRPr>
            </a:lvl1pPr>
          </a:lstStyle>
          <a:p>
            <a:pPr>
              <a:defRPr/>
            </a:pPr>
            <a:fld id="{3B28D416-EAB0-42AC-81CF-374E6B98D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5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 (Headings)"/>
          <a:ea typeface="Calibri (Headings)"/>
          <a:cs typeface="Calibri (Headings)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 (Headings)"/>
          <a:ea typeface="Calibri (Headings)"/>
          <a:cs typeface="Calibri (Headings)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 (Headings)"/>
          <a:ea typeface="Calibri (Headings)"/>
          <a:cs typeface="Calibri (Headings)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 (Headings)"/>
          <a:ea typeface="Calibri (Headings)"/>
          <a:cs typeface="Calibri (Headings)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 (Headings)"/>
          <a:ea typeface="Calibri (Headings)"/>
          <a:cs typeface="Calibri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  <a:ea typeface="ＭＳ Ｐゴシック" pitchFamily="34" charset="-128"/>
        </a:defRPr>
      </a:lvl9pPr>
    </p:titleStyle>
    <p:bodyStyle>
      <a:lvl1pPr marL="454025" indent="-454025" algn="l" rtl="0" fontAlgn="base">
        <a:spcBef>
          <a:spcPts val="2000"/>
        </a:spcBef>
        <a:spcAft>
          <a:spcPct val="0"/>
        </a:spcAft>
        <a:buClr>
          <a:srgbClr val="08376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Calibri"/>
          <a:ea typeface="+mn-ea"/>
          <a:cs typeface="Calibri"/>
        </a:defRPr>
      </a:lvl1pPr>
      <a:lvl2pPr marL="747713" indent="-407988" algn="l" rtl="0" fontAlgn="base">
        <a:spcBef>
          <a:spcPts val="600"/>
        </a:spcBef>
        <a:spcAft>
          <a:spcPct val="0"/>
        </a:spcAft>
        <a:buClr>
          <a:srgbClr val="0D0D0D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+mn-ea"/>
          <a:cs typeface="Calibri"/>
        </a:defRPr>
      </a:lvl2pPr>
      <a:lvl3pPr marL="1031875" indent="-465138" algn="l" rtl="0" fontAlgn="base">
        <a:spcBef>
          <a:spcPts val="600"/>
        </a:spcBef>
        <a:spcAft>
          <a:spcPct val="0"/>
        </a:spcAft>
        <a:buClr>
          <a:srgbClr val="0B5395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+mn-ea"/>
          <a:cs typeface="Calibri"/>
        </a:defRPr>
      </a:lvl3pPr>
      <a:lvl4pPr marL="1254125" indent="-392113" algn="l" rtl="0" fontAlgn="base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1427163" indent="-282575" algn="l" rtl="0" fontAlgn="base">
        <a:spcBef>
          <a:spcPts val="600"/>
        </a:spcBef>
        <a:spcAft>
          <a:spcPct val="0"/>
        </a:spcAft>
        <a:buClr>
          <a:srgbClr val="59AAF2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16002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0574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25146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2971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577850" y="484188"/>
            <a:ext cx="8185150" cy="693737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 heading"/>
                <a:ea typeface="ＭＳ Ｐゴシック"/>
                <a:cs typeface="Calibri heading"/>
              </a:rPr>
              <a:t>Adolescent HIV Care and Treatment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685800" y="1722438"/>
            <a:ext cx="4481286" cy="3227387"/>
          </a:xfrm>
        </p:spPr>
        <p:txBody>
          <a:bodyPr/>
          <a:lstStyle/>
          <a:p>
            <a:r>
              <a:rPr lang="en-US" sz="3600" dirty="0" smtClean="0">
                <a:solidFill>
                  <a:srgbClr val="0B5395"/>
                </a:solidFill>
                <a:latin typeface="Calibri" pitchFamily="34" charset="0"/>
                <a:ea typeface="ＭＳ Ｐゴシック"/>
                <a:cs typeface="ＭＳ Ｐゴシック"/>
              </a:rPr>
              <a:t>Module 16:</a:t>
            </a:r>
            <a:endParaRPr lang="en-US" sz="2800" dirty="0" smtClean="0">
              <a:solidFill>
                <a:srgbClr val="0B5395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r>
              <a:rPr lang="en-US" sz="3400" dirty="0" smtClean="0">
                <a:latin typeface="Calibri" pitchFamily="34" charset="0"/>
                <a:ea typeface="ＭＳ Ｐゴシック"/>
                <a:cs typeface="ＭＳ Ｐゴシック"/>
              </a:rPr>
              <a:t>Action Planning, Course Evaluation, and   Closure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52DD6A-B861-403E-AFDE-2E2F5ED13F09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Exercise 1: Small 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into small groups, by facility.</a:t>
            </a:r>
          </a:p>
          <a:p>
            <a:r>
              <a:rPr lang="en-US" dirty="0" smtClean="0"/>
              <a:t>Assign a facilitator and a </a:t>
            </a:r>
            <a:r>
              <a:rPr lang="en-US" dirty="0" err="1" smtClean="0"/>
              <a:t>notetaker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Discuss and fill in </a:t>
            </a:r>
            <a:r>
              <a:rPr lang="en-US" i="1" dirty="0" smtClean="0"/>
              <a:t>Appendix 16A</a:t>
            </a:r>
            <a:r>
              <a:rPr lang="en-US" dirty="0" smtClean="0"/>
              <a:t>, thinking about what you would like to achieve in the next 6 months.</a:t>
            </a:r>
          </a:p>
          <a:p>
            <a:pPr marL="798513" lvl="1" indent="-333375">
              <a:spcBef>
                <a:spcPts val="1500"/>
              </a:spcBef>
            </a:pPr>
            <a:r>
              <a:rPr lang="en-US" sz="2200" dirty="0" smtClean="0"/>
              <a:t>Make sure to discuss anticipated challenges and possible solutions.</a:t>
            </a:r>
          </a:p>
          <a:p>
            <a:r>
              <a:rPr lang="en-US" dirty="0" smtClean="0"/>
              <a:t>At the end, draw a star next to the top 5 priority 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356B4-8098-4BB0-92F2-DD14F7A015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9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98475" y="145143"/>
            <a:ext cx="8264525" cy="1440543"/>
          </a:xfrm>
        </p:spPr>
        <p:txBody>
          <a:bodyPr/>
          <a:lstStyle/>
          <a:p>
            <a:r>
              <a:rPr lang="en-US" dirty="0" smtClean="0"/>
              <a:t>Exercise 1: Report Back and 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5-minute presentation on your group’s discussion, focusing on the priority items on your action plan.</a:t>
            </a:r>
          </a:p>
          <a:p>
            <a:r>
              <a:rPr lang="en-US" dirty="0" smtClean="0"/>
              <a:t>Discussion of next steps for </a:t>
            </a:r>
            <a:r>
              <a:rPr lang="en-US" smtClean="0"/>
              <a:t>the action plans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356B4-8098-4BB0-92F2-DD14F7A015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6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 bwMode="white"/>
        <p:txBody>
          <a:bodyPr/>
          <a:lstStyle/>
          <a:p>
            <a:r>
              <a:rPr lang="en-US" dirty="0" smtClean="0"/>
              <a:t>Exercise 1: Debriefing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533400" y="1745340"/>
            <a:ext cx="8229600" cy="42973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i="1" dirty="0" smtClean="0">
                <a:solidFill>
                  <a:srgbClr val="0B5395"/>
                </a:solidFill>
              </a:rPr>
              <a:t>What did we learn?</a:t>
            </a:r>
          </a:p>
          <a:p>
            <a:r>
              <a:rPr lang="en-US" b="1" dirty="0" smtClean="0"/>
              <a:t>Key points:</a:t>
            </a:r>
          </a:p>
          <a:p>
            <a:pPr marL="798513" lvl="1" indent="-333375">
              <a:spcBef>
                <a:spcPts val="1500"/>
              </a:spcBef>
            </a:pPr>
            <a:r>
              <a:rPr lang="en-US" sz="2400" dirty="0" smtClean="0"/>
              <a:t>It is important to start a </a:t>
            </a:r>
            <a:r>
              <a:rPr lang="en-US" sz="2400" dirty="0"/>
              <a:t>specific action plan now while everything learned during the training is still </a:t>
            </a:r>
            <a:r>
              <a:rPr lang="en-US" sz="2400" dirty="0" smtClean="0"/>
              <a:t>fresh in everyone’s minds.</a:t>
            </a:r>
          </a:p>
          <a:p>
            <a:pPr marL="798513" lvl="1" indent="-333375">
              <a:spcBef>
                <a:spcPts val="1500"/>
              </a:spcBef>
            </a:pPr>
            <a:r>
              <a:rPr lang="en-US" sz="2400" dirty="0" smtClean="0"/>
              <a:t>Share the action plan with colleagues, managers, and </a:t>
            </a:r>
            <a:r>
              <a:rPr lang="en-US" sz="2400" dirty="0"/>
              <a:t>supervisors </a:t>
            </a:r>
            <a:r>
              <a:rPr lang="en-US" sz="2400" dirty="0" smtClean="0"/>
              <a:t>and ask for feedback.</a:t>
            </a:r>
          </a:p>
          <a:p>
            <a:pPr marL="798513" lvl="1" indent="-333375">
              <a:spcBef>
                <a:spcPts val="1500"/>
              </a:spcBef>
            </a:pPr>
            <a:r>
              <a:rPr lang="en-US" sz="2400" dirty="0" smtClean="0"/>
              <a:t>Update the action </a:t>
            </a:r>
            <a:r>
              <a:rPr lang="en-US" sz="2400" dirty="0"/>
              <a:t>plan </a:t>
            </a:r>
            <a:r>
              <a:rPr lang="en-US" sz="2400" dirty="0" smtClean="0"/>
              <a:t>regularly, perhaps every 3 to 6 months at first.</a:t>
            </a: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8305800" y="6423025"/>
            <a:ext cx="5540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B3BDB62-F48D-4BF6-9880-0BBFC9381238}" type="slidenum">
              <a:rPr lang="en-US" sz="1100">
                <a:latin typeface="Garamond" pitchFamily="18" charset="0"/>
              </a:rPr>
              <a:pPr algn="r"/>
              <a:t>12</a:t>
            </a:fld>
            <a:endParaRPr lang="en-US" sz="110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3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305800" y="6423025"/>
            <a:ext cx="554038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9FFF3975-38EF-44FF-B1DE-D48BBD62FD8A}" type="slidenum">
              <a:rPr lang="en-US" sz="1100">
                <a:latin typeface="Calibri" pitchFamily="34" charset="0"/>
                <a:ea typeface="ＭＳ Ｐゴシック" charset="-128"/>
              </a:rPr>
              <a:pPr algn="r" defTabSz="914400" eaLnBrk="0" hangingPunct="0">
                <a:defRPr/>
              </a:pPr>
              <a:t>13</a:t>
            </a:fld>
            <a:endParaRPr lang="en-US" sz="110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68611" name="Content Placeholder 5"/>
          <p:cNvSpPr>
            <a:spLocks noGrp="1"/>
          </p:cNvSpPr>
          <p:nvPr>
            <p:ph idx="4294967295"/>
          </p:nvPr>
        </p:nvSpPr>
        <p:spPr>
          <a:xfrm>
            <a:off x="525463" y="1593850"/>
            <a:ext cx="7966075" cy="4373563"/>
          </a:xfrm>
        </p:spPr>
        <p:txBody>
          <a:bodyPr/>
          <a:lstStyle/>
          <a:p>
            <a:pPr marL="228600" indent="-228600" algn="ctr">
              <a:buFont typeface="Wingdings" pitchFamily="2" charset="2"/>
              <a:buNone/>
            </a:pPr>
            <a:endParaRPr lang="en-US" sz="3600" b="1" smtClean="0">
              <a:latin typeface="Calibri" pitchFamily="34" charset="0"/>
            </a:endParaRPr>
          </a:p>
          <a:p>
            <a:pPr marL="228600" indent="-228600" algn="ctr">
              <a:spcBef>
                <a:spcPts val="3600"/>
              </a:spcBef>
              <a:buFont typeface="Wingdings" pitchFamily="2" charset="2"/>
              <a:buNone/>
            </a:pPr>
            <a:r>
              <a:rPr lang="en-US" sz="4800" b="1" smtClean="0">
                <a:latin typeface="Calibri" pitchFamily="34" charset="0"/>
              </a:rPr>
              <a:t>Questions or comments on this session?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Session 16.2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Font typeface="Wingdings" charset="0"/>
              <a:buNone/>
              <a:defRPr/>
            </a:pPr>
            <a:r>
              <a:rPr lang="en-GB" sz="3600" b="1" dirty="0">
                <a:solidFill>
                  <a:srgbClr val="0B5395"/>
                </a:solidFill>
                <a:latin typeface="+mn-lt"/>
              </a:rPr>
              <a:t>Reflection on Training Objectives and Concerns, Expectations, and Strengths</a:t>
            </a:r>
            <a:r>
              <a:rPr lang="en-US" sz="3600" dirty="0">
                <a:solidFill>
                  <a:srgbClr val="0B5395"/>
                </a:solidFill>
                <a:latin typeface="+mn-lt"/>
              </a:rPr>
              <a:t> </a:t>
            </a:r>
            <a:endParaRPr lang="en-ZA" sz="3600" dirty="0">
              <a:solidFill>
                <a:srgbClr val="0B5395"/>
              </a:solidFill>
              <a:latin typeface="+mn-lt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37399-D821-4FAC-A489-A60EE226A9C1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 bwMode="white"/>
        <p:txBody>
          <a:bodyPr/>
          <a:lstStyle/>
          <a:p>
            <a:r>
              <a:rPr lang="en-US" dirty="0" smtClean="0"/>
              <a:t>Session 16.2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b="1" dirty="0" smtClean="0">
                <a:solidFill>
                  <a:srgbClr val="0B5395"/>
                </a:solidFill>
                <a:latin typeface="Calibri" pitchFamily="34" charset="0"/>
                <a:ea typeface="ＭＳ Ｐゴシック"/>
                <a:cs typeface="ＭＳ Ｐゴシック"/>
              </a:rPr>
              <a:t>After completing this session, participants will:</a:t>
            </a:r>
            <a:endParaRPr lang="en-GB" dirty="0" smtClean="0">
              <a:solidFill>
                <a:srgbClr val="0B5395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r>
              <a:rPr lang="en-US" dirty="0" smtClean="0">
                <a:latin typeface="Calibri" pitchFamily="34" charset="0"/>
              </a:rPr>
              <a:t>Have discussed whether or not the training objectives were achieved</a:t>
            </a:r>
          </a:p>
          <a:p>
            <a:r>
              <a:rPr lang="en-US" dirty="0" smtClean="0">
                <a:latin typeface="Calibri" pitchFamily="34" charset="0"/>
              </a:rPr>
              <a:t>Have reflected on the concerns, expectations, and strengths discussed on the first training day</a:t>
            </a:r>
          </a:p>
          <a:p>
            <a:r>
              <a:rPr lang="en-US" dirty="0" smtClean="0">
                <a:latin typeface="Calibri" pitchFamily="34" charset="0"/>
              </a:rPr>
              <a:t>Have listed next steps, including training follow-up and supportive supervision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8305800" y="6423025"/>
            <a:ext cx="5540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DDFA118-09E9-489B-8D01-9C91B303F91E}" type="slidenum">
              <a:rPr lang="en-US" sz="1100">
                <a:latin typeface="Garamond" pitchFamily="18" charset="0"/>
              </a:rPr>
              <a:pPr algn="r"/>
              <a:t>15</a:t>
            </a:fld>
            <a:endParaRPr lang="en-US" sz="110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AE626-131F-40DF-883C-245F52E10D1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752600"/>
            <a:ext cx="8229600" cy="3632200"/>
          </a:xfrm>
          <a:prstGeom prst="rect">
            <a:avLst/>
          </a:prstGeom>
        </p:spPr>
        <p:txBody>
          <a:bodyPr/>
          <a:lstStyle/>
          <a:p>
            <a:pPr marL="454025" lvl="0" indent="-454025" defTabSz="914400">
              <a:spcBef>
                <a:spcPts val="2000"/>
              </a:spcBef>
              <a:buClr>
                <a:srgbClr val="083763"/>
              </a:buClr>
              <a:buSzPct val="75000"/>
              <a:buFont typeface="Wingdings" pitchFamily="2" charset="2"/>
              <a:buChar char="n"/>
            </a:pPr>
            <a:r>
              <a:rPr lang="en-US" sz="2400" kern="0" dirty="0" smtClean="0">
                <a:latin typeface="Calibri" pitchFamily="34" charset="0"/>
                <a:ea typeface="ＭＳ Ｐゴシック"/>
                <a:cs typeface="ＭＳ Ｐゴシック"/>
              </a:rPr>
              <a:t>Let's review the training objectives we discussed at the start of the training. </a:t>
            </a:r>
          </a:p>
          <a:p>
            <a:pPr defTabSz="914400">
              <a:spcBef>
                <a:spcPts val="2000"/>
              </a:spcBef>
              <a:buClr>
                <a:srgbClr val="083763"/>
              </a:buClr>
              <a:buSzPct val="75000"/>
            </a:pPr>
            <a:r>
              <a:rPr lang="en-US" sz="2400" b="1" kern="0" dirty="0">
                <a:latin typeface="Calibri" pitchFamily="34" charset="0"/>
                <a:ea typeface="ＭＳ Ｐゴシック"/>
                <a:cs typeface="ＭＳ Ｐゴシック"/>
              </a:rPr>
              <a:t>For each, discuss:</a:t>
            </a:r>
          </a:p>
          <a:p>
            <a:pPr marL="454025" indent="-454025" defTabSz="914400">
              <a:spcBef>
                <a:spcPts val="2000"/>
              </a:spcBef>
              <a:buClr>
                <a:srgbClr val="083763"/>
              </a:buClr>
              <a:buSzPct val="75000"/>
              <a:buFont typeface="Wingdings" pitchFamily="2" charset="2"/>
              <a:buChar char="n"/>
            </a:pPr>
            <a:r>
              <a:rPr lang="en-US" sz="2400" i="1" kern="0" dirty="0" smtClean="0">
                <a:solidFill>
                  <a:srgbClr val="0B5395"/>
                </a:solidFill>
                <a:latin typeface="Calibri" pitchFamily="34" charset="0"/>
                <a:ea typeface="ＭＳ Ｐゴシック"/>
                <a:cs typeface="ＭＳ Ｐゴシック"/>
              </a:rPr>
              <a:t>Did </a:t>
            </a:r>
            <a:r>
              <a:rPr lang="en-US" sz="2400" i="1" kern="0" dirty="0">
                <a:solidFill>
                  <a:srgbClr val="0B5395"/>
                </a:solidFill>
                <a:latin typeface="Calibri" pitchFamily="34" charset="0"/>
                <a:ea typeface="ＭＳ Ｐゴシック"/>
                <a:cs typeface="ＭＳ Ｐゴシック"/>
              </a:rPr>
              <a:t>we meet this learning objective during the training?</a:t>
            </a:r>
          </a:p>
          <a:p>
            <a:pPr marL="454025" indent="-454025" defTabSz="914400">
              <a:spcBef>
                <a:spcPts val="2000"/>
              </a:spcBef>
              <a:buClr>
                <a:srgbClr val="083763"/>
              </a:buClr>
              <a:buSzPct val="75000"/>
              <a:buFont typeface="Wingdings" pitchFamily="2" charset="2"/>
              <a:buChar char="n"/>
            </a:pPr>
            <a:r>
              <a:rPr lang="en-US" sz="2400" i="1" kern="0" dirty="0" smtClean="0">
                <a:solidFill>
                  <a:srgbClr val="0B5395"/>
                </a:solidFill>
                <a:latin typeface="Calibri" pitchFamily="34" charset="0"/>
                <a:ea typeface="ＭＳ Ｐゴシック"/>
                <a:cs typeface="ＭＳ Ｐゴシック"/>
              </a:rPr>
              <a:t>How </a:t>
            </a:r>
            <a:r>
              <a:rPr lang="en-US" sz="2400" i="1" kern="0" dirty="0">
                <a:solidFill>
                  <a:srgbClr val="0B5395"/>
                </a:solidFill>
                <a:latin typeface="Calibri" pitchFamily="34" charset="0"/>
                <a:ea typeface="ＭＳ Ｐゴシック"/>
                <a:cs typeface="ＭＳ Ｐゴシック"/>
              </a:rPr>
              <a:t>confident do you feel that you will be able to do this when you return to your health facility? </a:t>
            </a:r>
          </a:p>
          <a:p>
            <a:pPr marL="454025" indent="-454025" defTabSz="914400">
              <a:spcBef>
                <a:spcPts val="2000"/>
              </a:spcBef>
              <a:buClr>
                <a:srgbClr val="083763"/>
              </a:buClr>
              <a:buSzPct val="75000"/>
              <a:buFont typeface="Wingdings" pitchFamily="2" charset="2"/>
              <a:buChar char="n"/>
            </a:pPr>
            <a:r>
              <a:rPr lang="en-US" sz="2400" i="1" kern="0" dirty="0" smtClean="0">
                <a:solidFill>
                  <a:srgbClr val="0B5395"/>
                </a:solidFill>
                <a:latin typeface="Calibri" pitchFamily="34" charset="0"/>
                <a:ea typeface="ＭＳ Ｐゴシック"/>
                <a:cs typeface="ＭＳ Ｐゴシック"/>
              </a:rPr>
              <a:t>What </a:t>
            </a:r>
            <a:r>
              <a:rPr lang="en-US" sz="2400" i="1" kern="0" dirty="0">
                <a:solidFill>
                  <a:srgbClr val="0B5395"/>
                </a:solidFill>
                <a:latin typeface="Calibri" pitchFamily="34" charset="0"/>
                <a:ea typeface="ＭＳ Ｐゴシック"/>
                <a:cs typeface="ＭＳ Ｐゴシック"/>
              </a:rPr>
              <a:t>extra support would you like in this area? </a:t>
            </a:r>
          </a:p>
          <a:p>
            <a:pPr marL="454025" lvl="0" indent="-454025" defTabSz="914400">
              <a:spcBef>
                <a:spcPts val="2000"/>
              </a:spcBef>
              <a:buClr>
                <a:srgbClr val="083763"/>
              </a:buClr>
              <a:buSzPct val="75000"/>
              <a:buFont typeface="Wingdings" pitchFamily="2" charset="2"/>
              <a:buChar char="n"/>
            </a:pPr>
            <a:endParaRPr lang="en-US" sz="2400" kern="0" dirty="0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white">
          <a:xfrm>
            <a:off x="498475" y="484188"/>
            <a:ext cx="826452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(Headings)"/>
                <a:ea typeface="Calibri (Headings)"/>
                <a:cs typeface="Calibri (Headings)"/>
              </a:rPr>
              <a:t>Congratulations on a Job Well Done!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98475" y="146050"/>
            <a:ext cx="8264525" cy="145415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+mj-lt"/>
                <a:ea typeface="ＭＳ Ｐゴシック" charset="0"/>
                <a:cs typeface="ＭＳ Ｐゴシック" charset="0"/>
              </a:rPr>
              <a:t>Adolescent HIV Care and Treatment Training Objectives</a:t>
            </a:r>
            <a:endParaRPr lang="en-US" dirty="0">
              <a:latin typeface="+mj-lt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80030"/>
            <a:ext cx="8229600" cy="414496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Describe the stages and characteristics of adolescence and the unique needs and challenges of adolescent </a:t>
            </a:r>
            <a:r>
              <a:rPr lang="en-US" dirty="0" smtClean="0"/>
              <a:t>clients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Implement strategies to make HIV-related services </a:t>
            </a:r>
            <a:r>
              <a:rPr lang="en-US" dirty="0" smtClean="0"/>
              <a:t>youth-friendly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Define and implement the package of HIV-related care and </a:t>
            </a:r>
            <a:r>
              <a:rPr lang="en-US" dirty="0" smtClean="0"/>
              <a:t>treatment services </a:t>
            </a:r>
            <a:r>
              <a:rPr lang="en-US" dirty="0"/>
              <a:t>for </a:t>
            </a:r>
            <a:r>
              <a:rPr lang="en-US" dirty="0" smtClean="0"/>
              <a:t>adolescents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Demonstrate </a:t>
            </a:r>
            <a:r>
              <a:rPr lang="en-US" dirty="0"/>
              <a:t>effective communication and counseling skills with adolescent </a:t>
            </a:r>
            <a:r>
              <a:rPr lang="en-US" dirty="0" smtClean="0"/>
              <a:t>clients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Conduct a psychosocial assessment and provide ongoing psychosocial support services to adolescent </a:t>
            </a:r>
            <a:r>
              <a:rPr lang="en-US" dirty="0" smtClean="0"/>
              <a:t>clients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F546EC-6D9A-40DF-B7DD-0612EB670AB9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98475" y="146050"/>
            <a:ext cx="8264525" cy="145415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+mj-lt"/>
                <a:ea typeface="ＭＳ Ｐゴシック" charset="0"/>
                <a:cs typeface="ＭＳ Ｐゴシック" charset="0"/>
              </a:rPr>
              <a:t>Adolescent HIV Care and Treatment Training </a:t>
            </a:r>
            <a:r>
              <a:rPr lang="en-GB" dirty="0" smtClean="0">
                <a:latin typeface="+mj-lt"/>
                <a:ea typeface="ＭＳ Ｐゴシック" charset="0"/>
                <a:cs typeface="ＭＳ Ｐゴシック" charset="0"/>
              </a:rPr>
              <a:t>Objectives </a:t>
            </a:r>
            <a:r>
              <a:rPr lang="en-GB" sz="1800" dirty="0" smtClean="0">
                <a:latin typeface="+mj-lt"/>
                <a:ea typeface="ＭＳ Ｐゴシック" charset="0"/>
                <a:cs typeface="ＭＳ Ｐゴシック" charset="0"/>
              </a:rPr>
              <a:t>(Continued)</a:t>
            </a:r>
            <a:endParaRPr lang="en-US" sz="1800" dirty="0">
              <a:latin typeface="+mj-lt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6"/>
            </a:pPr>
            <a:r>
              <a:rPr lang="en-US" dirty="0"/>
              <a:t>Describe the importance of mental health services for adolescent </a:t>
            </a:r>
            <a:r>
              <a:rPr lang="en-US" dirty="0" smtClean="0"/>
              <a:t>clients, </a:t>
            </a:r>
            <a:r>
              <a:rPr lang="en-US" dirty="0"/>
              <a:t>recognize when a mental health problem may </a:t>
            </a:r>
            <a:r>
              <a:rPr lang="en-US" dirty="0" smtClean="0"/>
              <a:t>exist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and provide appropriate referrals and </a:t>
            </a:r>
            <a:r>
              <a:rPr lang="en-US" dirty="0" smtClean="0"/>
              <a:t>support</a:t>
            </a:r>
            <a:endParaRPr lang="en-US" dirty="0"/>
          </a:p>
          <a:p>
            <a:pPr marL="457200" lvl="0" indent="-457200">
              <a:buFont typeface="+mj-lt"/>
              <a:buAutoNum type="arabicPeriod" startAt="6"/>
            </a:pPr>
            <a:r>
              <a:rPr lang="en-US" dirty="0"/>
              <a:t>Recognize the signs of and screen for alcohol and substance use disorders among </a:t>
            </a:r>
            <a:r>
              <a:rPr lang="en-US" dirty="0" smtClean="0"/>
              <a:t>adolescents, </a:t>
            </a:r>
            <a:r>
              <a:rPr lang="en-US" dirty="0"/>
              <a:t>and provide support and </a:t>
            </a:r>
            <a:r>
              <a:rPr lang="en-US" dirty="0" smtClean="0"/>
              <a:t>referrals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Provide developmentally appropriate disclosure counseling and support to adolescents and, </a:t>
            </a:r>
            <a:r>
              <a:rPr lang="en-US" dirty="0" smtClean="0"/>
              <a:t>where </a:t>
            </a:r>
            <a:r>
              <a:rPr lang="en-US" dirty="0"/>
              <a:t>appropriate, their </a:t>
            </a:r>
            <a:r>
              <a:rPr lang="en-US" dirty="0" smtClean="0"/>
              <a:t>caregivers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8A2828-D0A2-4631-9E96-652A7E95E895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98475" y="146050"/>
            <a:ext cx="8264525" cy="145415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+mj-lt"/>
                <a:ea typeface="ＭＳ Ｐゴシック" charset="0"/>
                <a:cs typeface="ＭＳ Ｐゴシック" charset="0"/>
              </a:rPr>
              <a:t>Adolescent HIV Care and Treatment Training </a:t>
            </a:r>
            <a:r>
              <a:rPr lang="en-GB" dirty="0" smtClean="0">
                <a:latin typeface="+mj-lt"/>
                <a:ea typeface="ＭＳ Ｐゴシック" charset="0"/>
                <a:cs typeface="ＭＳ Ｐゴシック" charset="0"/>
              </a:rPr>
              <a:t>Objectives </a:t>
            </a:r>
            <a:r>
              <a:rPr lang="en-GB" sz="1800" dirty="0" smtClean="0">
                <a:latin typeface="+mj-lt"/>
                <a:ea typeface="ＭＳ Ｐゴシック" charset="0"/>
                <a:cs typeface="ＭＳ Ｐゴシック" charset="0"/>
              </a:rPr>
              <a:t>(Continued)</a:t>
            </a:r>
            <a:endParaRPr lang="en-US" sz="1800" dirty="0">
              <a:latin typeface="+mj-lt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/>
              <a:t>Provide </a:t>
            </a:r>
            <a:r>
              <a:rPr lang="en-US" dirty="0" smtClean="0"/>
              <a:t>developmentally-appropriate </a:t>
            </a:r>
            <a:r>
              <a:rPr lang="en-US" dirty="0"/>
              <a:t>adherence preparation and ongoing adherence support to adolescent clients and </a:t>
            </a:r>
            <a:r>
              <a:rPr lang="en-US" dirty="0" smtClean="0"/>
              <a:t>caregivers</a:t>
            </a:r>
            <a:endParaRPr lang="en-US" dirty="0"/>
          </a:p>
          <a:p>
            <a:pPr marL="457200" lvl="0" indent="-457200">
              <a:buFont typeface="+mj-lt"/>
              <a:buAutoNum type="arabicPeriod" startAt="9"/>
            </a:pPr>
            <a:r>
              <a:rPr lang="en-US" dirty="0"/>
              <a:t>Support adolescents to live positively with </a:t>
            </a:r>
            <a:r>
              <a:rPr lang="en-US" dirty="0" smtClean="0"/>
              <a:t>HIV</a:t>
            </a:r>
          </a:p>
          <a:p>
            <a:pPr marL="457200" lvl="0" indent="-457200">
              <a:spcBef>
                <a:spcPts val="1000"/>
              </a:spcBef>
              <a:buFont typeface="+mj-lt"/>
              <a:buAutoNum type="arabicPeriod" startAt="11"/>
            </a:pPr>
            <a:r>
              <a:rPr lang="en-US" dirty="0">
                <a:latin typeface="Calibri" pitchFamily="34" charset="0"/>
                <a:cs typeface="Calibri" pitchFamily="34" charset="0"/>
              </a:rPr>
              <a:t>Conduct sexual risk screening and provide non-judgmental, comprehensive counseling on sexual and reproductive health to adolescent clients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Provide </a:t>
            </a:r>
            <a:r>
              <a:rPr lang="en-US" dirty="0"/>
              <a:t>basic, non-judgmental contraceptive counseling and services to adolescent </a:t>
            </a:r>
            <a:r>
              <a:rPr lang="en-US" dirty="0" smtClean="0"/>
              <a:t>clients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E5C903-0A80-472A-A870-88B66F816C55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Module 16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b="1" dirty="0" smtClean="0">
                <a:solidFill>
                  <a:srgbClr val="0B5395"/>
                </a:solidFill>
                <a:latin typeface="Calibri" pitchFamily="34" charset="0"/>
                <a:ea typeface="ＭＳ Ｐゴシック"/>
                <a:cs typeface="ＭＳ Ｐゴシック"/>
              </a:rPr>
              <a:t>After completing this module, participants will:</a:t>
            </a:r>
            <a:r>
              <a:rPr lang="en-GB" dirty="0" smtClean="0">
                <a:solidFill>
                  <a:srgbClr val="0B5395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</a:p>
          <a:p>
            <a:r>
              <a:rPr lang="en-US" dirty="0" smtClean="0">
                <a:latin typeface="Calibri" pitchFamily="34" charset="0"/>
              </a:rPr>
              <a:t>Have reviewed the key steps and considerations of initiating or scaling up adolescent HIV care and treatment services</a:t>
            </a:r>
          </a:p>
          <a:p>
            <a:r>
              <a:rPr lang="en-US" dirty="0" smtClean="0">
                <a:latin typeface="Calibri" pitchFamily="34" charset="0"/>
              </a:rPr>
              <a:t>Have identified the potential challenges to implementing adolescent HIV care and treatment services at their site, and potential solutions to those challenges</a:t>
            </a:r>
          </a:p>
          <a:p>
            <a:r>
              <a:rPr lang="en-US" dirty="0" smtClean="0">
                <a:latin typeface="Calibri" pitchFamily="34" charset="0"/>
              </a:rPr>
              <a:t>Have started developing a site-specific action plan to initiate or improve adolescent HIV care and treatment services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1A6F45-8F4E-424D-A6B2-830FAE0BE90E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98475" y="146050"/>
            <a:ext cx="8264525" cy="145415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+mj-lt"/>
                <a:ea typeface="ＭＳ Ｐゴシック" charset="0"/>
                <a:cs typeface="ＭＳ Ｐゴシック" charset="0"/>
              </a:rPr>
              <a:t>Adolescent HIV Care and Treatment Training </a:t>
            </a:r>
            <a:r>
              <a:rPr lang="en-GB" dirty="0" smtClean="0">
                <a:latin typeface="+mj-lt"/>
                <a:ea typeface="ＭＳ Ｐゴシック" charset="0"/>
                <a:cs typeface="ＭＳ Ｐゴシック" charset="0"/>
              </a:rPr>
              <a:t>Objectives </a:t>
            </a:r>
            <a:r>
              <a:rPr lang="en-GB" sz="1800" dirty="0" smtClean="0">
                <a:latin typeface="+mj-lt"/>
                <a:ea typeface="ＭＳ Ｐゴシック" charset="0"/>
                <a:cs typeface="ＭＳ Ｐゴシック" charset="0"/>
              </a:rPr>
              <a:t>(Continued)</a:t>
            </a:r>
            <a:endParaRPr lang="en-US" sz="1800" dirty="0">
              <a:latin typeface="+mj-lt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13"/>
            </a:pPr>
            <a:r>
              <a:rPr lang="en-US" dirty="0"/>
              <a:t>Describe the key components of PMTCT services for adolescents and provide referrals and support along the continuum of PMTCT </a:t>
            </a:r>
            <a:r>
              <a:rPr lang="en-US" dirty="0" smtClean="0"/>
              <a:t>care</a:t>
            </a:r>
            <a:endParaRPr lang="en-US" dirty="0"/>
          </a:p>
          <a:p>
            <a:pPr marL="457200" lvl="0" indent="-457200">
              <a:buFont typeface="+mj-lt"/>
              <a:buAutoNum type="arabicPeriod" startAt="13"/>
            </a:pPr>
            <a:r>
              <a:rPr lang="en-US" dirty="0"/>
              <a:t>Describe ways to link adolescents with needed facility and community-based support </a:t>
            </a:r>
            <a:r>
              <a:rPr lang="en-US" dirty="0" smtClean="0"/>
              <a:t>services</a:t>
            </a:r>
            <a:endParaRPr lang="en-US" dirty="0"/>
          </a:p>
          <a:p>
            <a:pPr marL="457200" lvl="0" indent="-457200">
              <a:buFont typeface="+mj-lt"/>
              <a:buAutoNum type="arabicPeriod" startAt="13"/>
            </a:pPr>
            <a:r>
              <a:rPr lang="en-US" dirty="0"/>
              <a:t>Describe and implement activities to meaningfully involve adolescent clients in clinical services, such as through adolescent peer education </a:t>
            </a:r>
            <a:r>
              <a:rPr lang="en-US" dirty="0" smtClean="0"/>
              <a:t>programs</a:t>
            </a:r>
            <a:endParaRPr lang="en-US" dirty="0"/>
          </a:p>
          <a:p>
            <a:pPr marL="457200" lvl="0" indent="-457200">
              <a:buFont typeface="+mj-lt"/>
              <a:buAutoNum type="arabicPeriod" startAt="13"/>
            </a:pPr>
            <a:r>
              <a:rPr lang="en-US" dirty="0"/>
              <a:t>Prepare and support adolescent clients </a:t>
            </a:r>
            <a:r>
              <a:rPr lang="en-US" dirty="0" smtClean="0"/>
              <a:t>throughout </a:t>
            </a:r>
            <a:r>
              <a:rPr lang="en-US" dirty="0"/>
              <a:t>the transition to adult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endParaRPr lang="en-GB" dirty="0" smtClean="0">
              <a:latin typeface="Calibri" pitchFamily="34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562EDF-B5CB-44DA-B402-B7C5E604F4D5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white">
          <a:xfrm>
            <a:off x="498475" y="146050"/>
            <a:ext cx="8264525" cy="145415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+mj-lt"/>
                <a:ea typeface="ＭＳ Ｐゴシック" charset="0"/>
                <a:cs typeface="ＭＳ Ｐゴシック" charset="0"/>
              </a:rPr>
              <a:t>Adolescent HIV Care and Treatment Training </a:t>
            </a:r>
            <a:r>
              <a:rPr lang="en-GB" dirty="0" smtClean="0">
                <a:latin typeface="+mj-lt"/>
                <a:ea typeface="ＭＳ Ｐゴシック" charset="0"/>
                <a:cs typeface="ＭＳ Ｐゴシック" charset="0"/>
              </a:rPr>
              <a:t>Objectives </a:t>
            </a:r>
            <a:r>
              <a:rPr lang="en-GB" sz="1800" dirty="0" smtClean="0">
                <a:latin typeface="+mj-lt"/>
                <a:ea typeface="ＭＳ Ｐゴシック" charset="0"/>
                <a:cs typeface="ＭＳ Ｐゴシック" charset="0"/>
              </a:rPr>
              <a:t>(Continued)</a:t>
            </a:r>
            <a:endParaRPr lang="en-US" sz="1800" dirty="0">
              <a:latin typeface="+mj-lt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17"/>
            </a:pPr>
            <a:r>
              <a:rPr lang="en-US" dirty="0"/>
              <a:t>Describe how monitoring and evaluation can be used to support adolescent HIV program </a:t>
            </a:r>
            <a:r>
              <a:rPr lang="en-US" dirty="0" smtClean="0"/>
              <a:t>improvements</a:t>
            </a:r>
            <a:endParaRPr lang="en-US" dirty="0"/>
          </a:p>
          <a:p>
            <a:pPr marL="457200" lvl="0" indent="-457200">
              <a:buFont typeface="+mj-lt"/>
              <a:buAutoNum type="arabicPeriod" startAt="17"/>
            </a:pPr>
            <a:r>
              <a:rPr lang="en-US" dirty="0"/>
              <a:t>Demonstrate core competencies in adolescent HIV care and treatment services in a clinical </a:t>
            </a:r>
            <a:r>
              <a:rPr lang="en-US" dirty="0" smtClean="0"/>
              <a:t>setting</a:t>
            </a:r>
            <a:endParaRPr lang="en-US" dirty="0"/>
          </a:p>
          <a:p>
            <a:pPr marL="457200" lvl="0" indent="-457200">
              <a:buFont typeface="+mj-lt"/>
              <a:buAutoNum type="arabicPeriod" startAt="17"/>
            </a:pPr>
            <a:r>
              <a:rPr lang="en-US" dirty="0"/>
              <a:t>Develop a site-specific action plan for implementing adolescent HIV care and treatment </a:t>
            </a:r>
            <a:r>
              <a:rPr lang="en-US" dirty="0" smtClean="0"/>
              <a:t>services</a:t>
            </a:r>
            <a:endParaRPr lang="en-US" dirty="0"/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8305800" y="6423025"/>
            <a:ext cx="5540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295E218-1D7B-47D4-AFC0-36D815026C3F}" type="slidenum">
              <a:rPr lang="en-US" sz="1100">
                <a:latin typeface="Garamond" pitchFamily="18" charset="0"/>
              </a:rPr>
              <a:pPr algn="r"/>
              <a:t>21</a:t>
            </a:fld>
            <a:endParaRPr lang="en-US" sz="1100">
              <a:latin typeface="Garamond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0288" y="4969332"/>
            <a:ext cx="8511494" cy="1200329"/>
          </a:xfrm>
          <a:prstGeom prst="rect">
            <a:avLst/>
          </a:prstGeom>
          <a:solidFill>
            <a:srgbClr val="F0EB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indent="-350838" algn="ctr">
              <a:spcBef>
                <a:spcPct val="50000"/>
              </a:spcBef>
              <a:buClr>
                <a:srgbClr val="104375"/>
              </a:buClr>
            </a:pPr>
            <a:r>
              <a:rPr lang="en-US" sz="2400" b="1" dirty="0" smtClean="0">
                <a:latin typeface="Calibri" pitchFamily="34" charset="0"/>
              </a:rPr>
              <a:t>Remember: </a:t>
            </a:r>
            <a:r>
              <a:rPr lang="en-US" sz="2400" dirty="0" smtClean="0">
                <a:latin typeface="Calibri" pitchFamily="34" charset="0"/>
              </a:rPr>
              <a:t>Ongoing support, mentoring, and technical assistance will be provided to help you and your team implement the skills, knowledge, and action plans developed during this training.</a:t>
            </a:r>
            <a:endParaRPr lang="en-US" sz="2400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98475" y="146050"/>
            <a:ext cx="8456613" cy="1454150"/>
          </a:xfrm>
        </p:spPr>
        <p:txBody>
          <a:bodyPr/>
          <a:lstStyle/>
          <a:p>
            <a:pPr>
              <a:defRPr/>
            </a:pPr>
            <a:r>
              <a:rPr lang="en-GB" kern="1200" spc="-40" dirty="0" smtClean="0">
                <a:latin typeface="Calibri heading"/>
                <a:ea typeface="ＭＳ Ｐゴシック" charset="0"/>
                <a:cs typeface="ＭＳ Ｐゴシック" charset="0"/>
              </a:rPr>
              <a:t>Concerns, Expectations, </a:t>
            </a:r>
            <a:r>
              <a:rPr lang="en-GB" kern="1200" spc="-40" dirty="0">
                <a:latin typeface="Calibri heading"/>
                <a:ea typeface="ＭＳ Ｐゴシック" charset="0"/>
                <a:cs typeface="ＭＳ Ｐゴシック" charset="0"/>
              </a:rPr>
              <a:t>and </a:t>
            </a:r>
            <a:r>
              <a:rPr lang="en-GB" kern="1200" spc="-40" dirty="0" smtClean="0">
                <a:latin typeface="Calibri heading"/>
                <a:ea typeface="ＭＳ Ｐゴシック" charset="0"/>
                <a:cs typeface="ＭＳ Ｐゴシック" charset="0"/>
              </a:rPr>
              <a:t>Strengths</a:t>
            </a:r>
            <a:endParaRPr lang="en-US" kern="1200" spc="-40" dirty="0">
              <a:latin typeface="Calibri heading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51002"/>
            <a:ext cx="8229600" cy="4144963"/>
          </a:xfrm>
        </p:spPr>
        <p:txBody>
          <a:bodyPr/>
          <a:lstStyle/>
          <a:p>
            <a:pPr marL="457200" indent="-457200">
              <a:buFont typeface="Wingdings" charset="0"/>
              <a:buChar char="n"/>
              <a:defRPr/>
            </a:pPr>
            <a:r>
              <a:rPr lang="en-GB" dirty="0" smtClean="0">
                <a:latin typeface="+mn-lt"/>
                <a:ea typeface="ＭＳ Ｐゴシック" charset="0"/>
                <a:cs typeface="ＭＳ Ｐゴシック" charset="0"/>
              </a:rPr>
              <a:t>Let’s reflect on the concerns, expectations, and strengths we discussed at the start of the training.</a:t>
            </a:r>
          </a:p>
          <a:p>
            <a:pPr marL="457200" indent="-457200">
              <a:spcBef>
                <a:spcPts val="1500"/>
              </a:spcBef>
              <a:buFont typeface="Wingdings" charset="0"/>
              <a:buChar char="n"/>
              <a:defRPr/>
            </a:pPr>
            <a:r>
              <a:rPr lang="en-GB" b="1" dirty="0">
                <a:ea typeface="ＭＳ Ｐゴシック" charset="0"/>
                <a:cs typeface="ＭＳ Ｐゴシック" charset="0"/>
              </a:rPr>
              <a:t>Strengths </a:t>
            </a:r>
          </a:p>
          <a:p>
            <a:pPr marL="798513" lvl="1" indent="-333375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GB" sz="2200" i="1" dirty="0">
                <a:solidFill>
                  <a:srgbClr val="0B5395"/>
                </a:solidFill>
                <a:ea typeface="ＭＳ Ｐゴシック" charset="0"/>
              </a:rPr>
              <a:t>Would anyone like to add to the </a:t>
            </a:r>
            <a:r>
              <a:rPr lang="en-GB" sz="2200" i="1" dirty="0" smtClean="0">
                <a:solidFill>
                  <a:srgbClr val="0B5395"/>
                </a:solidFill>
                <a:ea typeface="ＭＳ Ｐゴシック" charset="0"/>
              </a:rPr>
              <a:t>strengths </a:t>
            </a:r>
            <a:r>
              <a:rPr lang="en-GB" sz="2200" i="1" dirty="0">
                <a:solidFill>
                  <a:srgbClr val="0B5395"/>
                </a:solidFill>
                <a:ea typeface="ＭＳ Ｐゴシック" charset="0"/>
              </a:rPr>
              <a:t>list?</a:t>
            </a:r>
          </a:p>
          <a:p>
            <a:pPr marL="457200" indent="-457200">
              <a:spcBef>
                <a:spcPts val="1500"/>
              </a:spcBef>
              <a:buFont typeface="Wingdings" charset="0"/>
              <a:buChar char="n"/>
              <a:defRPr/>
            </a:pPr>
            <a:r>
              <a:rPr lang="en-GB" b="1" dirty="0" smtClean="0">
                <a:latin typeface="+mn-lt"/>
                <a:ea typeface="ＭＳ Ｐゴシック" charset="0"/>
                <a:cs typeface="ＭＳ Ｐゴシック" charset="0"/>
              </a:rPr>
              <a:t>Concerns</a:t>
            </a:r>
            <a:endParaRPr lang="en-GB" b="1" dirty="0">
              <a:latin typeface="+mn-lt"/>
              <a:ea typeface="ＭＳ Ｐゴシック" charset="0"/>
              <a:cs typeface="ＭＳ Ｐゴシック" charset="0"/>
            </a:endParaRPr>
          </a:p>
          <a:p>
            <a:pPr marL="798513" lvl="1" indent="-333375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GB" sz="2200" i="1" dirty="0">
                <a:solidFill>
                  <a:srgbClr val="0B5395"/>
                </a:solidFill>
                <a:latin typeface="+mn-lt"/>
                <a:ea typeface="ＭＳ Ｐゴシック" charset="0"/>
              </a:rPr>
              <a:t>Would anyone like to discuss </a:t>
            </a:r>
            <a:r>
              <a:rPr lang="en-GB" sz="2200" i="1" dirty="0" smtClean="0">
                <a:solidFill>
                  <a:srgbClr val="0B5395"/>
                </a:solidFill>
                <a:latin typeface="+mn-lt"/>
                <a:ea typeface="ＭＳ Ｐゴシック" charset="0"/>
              </a:rPr>
              <a:t>their </a:t>
            </a:r>
            <a:r>
              <a:rPr lang="en-GB" sz="2200" i="1" dirty="0">
                <a:solidFill>
                  <a:srgbClr val="0B5395"/>
                </a:solidFill>
                <a:latin typeface="+mn-lt"/>
                <a:ea typeface="ＭＳ Ｐゴシック" charset="0"/>
              </a:rPr>
              <a:t>current perspective on the </a:t>
            </a:r>
            <a:r>
              <a:rPr lang="en-GB" sz="2200" i="1" dirty="0" smtClean="0">
                <a:solidFill>
                  <a:srgbClr val="0B5395"/>
                </a:solidFill>
                <a:latin typeface="+mn-lt"/>
                <a:ea typeface="ＭＳ Ｐゴシック" charset="0"/>
              </a:rPr>
              <a:t>concerns listed </a:t>
            </a:r>
            <a:r>
              <a:rPr lang="en-GB" sz="2200" i="1" dirty="0">
                <a:solidFill>
                  <a:srgbClr val="0B5395"/>
                </a:solidFill>
                <a:latin typeface="+mn-lt"/>
                <a:ea typeface="ＭＳ Ｐゴシック" charset="0"/>
              </a:rPr>
              <a:t>during the “Getting to know each other” exercise?</a:t>
            </a:r>
          </a:p>
          <a:p>
            <a:pPr marL="457200" indent="-457200">
              <a:spcBef>
                <a:spcPts val="1500"/>
              </a:spcBef>
              <a:buFont typeface="Wingdings" charset="0"/>
              <a:buChar char="n"/>
              <a:defRPr/>
            </a:pPr>
            <a:r>
              <a:rPr lang="en-GB" b="1" dirty="0" smtClean="0">
                <a:latin typeface="+mn-lt"/>
                <a:ea typeface="ＭＳ Ｐゴシック" charset="0"/>
                <a:cs typeface="ＭＳ Ｐゴシック" charset="0"/>
              </a:rPr>
              <a:t>Expectations</a:t>
            </a:r>
          </a:p>
          <a:p>
            <a:pPr marL="798513" lvl="2" indent="-341313">
              <a:spcBef>
                <a:spcPts val="1000"/>
              </a:spcBef>
              <a:buClr>
                <a:schemeClr val="tx1"/>
              </a:buClr>
              <a:defRPr/>
            </a:pPr>
            <a:r>
              <a:rPr lang="en-GB" sz="2200" i="1" dirty="0" smtClean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Were your expectations met? Are there expectations that were not met during the training?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0EF050-8ABE-497F-8EA2-DD159929913F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73365"/>
            <a:ext cx="8229600" cy="3598863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GB" i="1" dirty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What was the most valuable </a:t>
            </a:r>
            <a:r>
              <a:rPr lang="en-GB" i="1" dirty="0" smtClean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information </a:t>
            </a:r>
            <a:r>
              <a:rPr lang="en-GB" i="1" dirty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or skill you learned </a:t>
            </a:r>
            <a:r>
              <a:rPr lang="en-GB" i="1" dirty="0" smtClean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                                                              during this </a:t>
            </a:r>
            <a:r>
              <a:rPr lang="en-GB" i="1" dirty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training?</a:t>
            </a:r>
          </a:p>
          <a:p>
            <a:pPr>
              <a:buFont typeface="Wingdings" charset="0"/>
              <a:buChar char="n"/>
              <a:defRPr/>
            </a:pPr>
            <a:r>
              <a:rPr lang="en-GB" i="1" dirty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What is 1</a:t>
            </a:r>
            <a:r>
              <a:rPr lang="en-GB" i="1" dirty="0" smtClean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i="1" dirty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action that you will </a:t>
            </a:r>
            <a:r>
              <a:rPr lang="en-GB" i="1" dirty="0" smtClean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prioritize </a:t>
            </a:r>
            <a:r>
              <a:rPr lang="en-GB" i="1" dirty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in your work with </a:t>
            </a:r>
            <a:r>
              <a:rPr lang="en-GB" i="1" dirty="0" smtClean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                                                              adolescents </a:t>
            </a:r>
            <a:r>
              <a:rPr lang="en-GB" i="1" dirty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living with HIV</a:t>
            </a:r>
            <a:r>
              <a:rPr lang="en-GB" i="1" dirty="0" smtClean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?</a:t>
            </a:r>
            <a:endParaRPr lang="en-GB" i="1" dirty="0">
              <a:solidFill>
                <a:srgbClr val="0B5395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4D3E3D-51F4-4913-A101-290C2D43F713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Garamond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14" y="3719535"/>
            <a:ext cx="3523344" cy="268897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305800" y="6423025"/>
            <a:ext cx="554038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9FFF3975-38EF-44FF-B1DE-D48BBD62FD8A}" type="slidenum">
              <a:rPr lang="en-US" sz="1100">
                <a:latin typeface="Calibri" pitchFamily="34" charset="0"/>
                <a:ea typeface="ＭＳ Ｐゴシック" charset="-128"/>
              </a:rPr>
              <a:pPr algn="r" defTabSz="914400" eaLnBrk="0" hangingPunct="0">
                <a:defRPr/>
              </a:pPr>
              <a:t>24</a:t>
            </a:fld>
            <a:endParaRPr lang="en-US" sz="110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68611" name="Content Placeholder 5"/>
          <p:cNvSpPr>
            <a:spLocks noGrp="1"/>
          </p:cNvSpPr>
          <p:nvPr>
            <p:ph idx="4294967295"/>
          </p:nvPr>
        </p:nvSpPr>
        <p:spPr>
          <a:xfrm>
            <a:off x="525463" y="1593850"/>
            <a:ext cx="7966075" cy="4373563"/>
          </a:xfrm>
        </p:spPr>
        <p:txBody>
          <a:bodyPr/>
          <a:lstStyle/>
          <a:p>
            <a:pPr marL="228600" indent="-228600" algn="ctr">
              <a:buFont typeface="Wingdings" pitchFamily="2" charset="2"/>
              <a:buNone/>
            </a:pPr>
            <a:endParaRPr lang="en-US" sz="3600" b="1" smtClean="0">
              <a:latin typeface="Calibri" pitchFamily="34" charset="0"/>
            </a:endParaRPr>
          </a:p>
          <a:p>
            <a:pPr marL="228600" indent="-228600" algn="ctr">
              <a:spcBef>
                <a:spcPts val="3600"/>
              </a:spcBef>
              <a:buFont typeface="Wingdings" pitchFamily="2" charset="2"/>
              <a:buNone/>
            </a:pPr>
            <a:r>
              <a:rPr lang="en-US" sz="4800" b="1" smtClean="0">
                <a:latin typeface="Calibri" pitchFamily="34" charset="0"/>
              </a:rPr>
              <a:t>Questions or comments on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470477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Session 16.3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Font typeface="Wingdings" charset="0"/>
              <a:buNone/>
              <a:defRPr/>
            </a:pPr>
            <a:r>
              <a:rPr lang="en-GB" sz="3600" b="1" dirty="0">
                <a:solidFill>
                  <a:srgbClr val="0B5395"/>
                </a:solidFill>
                <a:latin typeface="+mn-lt"/>
              </a:rPr>
              <a:t>Post-test, Training Evaluation, and Closing </a:t>
            </a:r>
            <a:endParaRPr lang="en-ZA" sz="3600" b="1" dirty="0">
              <a:solidFill>
                <a:srgbClr val="0B5395"/>
              </a:solidFill>
              <a:latin typeface="+mn-lt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8136C9-721A-42A8-88A6-697C9580529B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Session 16.3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359275"/>
          </a:xfrm>
        </p:spPr>
        <p:txBody>
          <a:bodyPr/>
          <a:lstStyle/>
          <a:p>
            <a:pPr marL="225425" indent="-225425">
              <a:buFont typeface="Wingdings" pitchFamily="2" charset="2"/>
              <a:buNone/>
            </a:pPr>
            <a:r>
              <a:rPr lang="en-GB" b="1" dirty="0" smtClean="0">
                <a:solidFill>
                  <a:srgbClr val="0B5395"/>
                </a:solidFill>
                <a:latin typeface="Calibri" pitchFamily="34" charset="0"/>
                <a:ea typeface="ＭＳ Ｐゴシック"/>
                <a:cs typeface="ＭＳ Ｐゴシック"/>
              </a:rPr>
              <a:t>After completing this session, participants will:</a:t>
            </a:r>
            <a:endParaRPr lang="en-GB" dirty="0" smtClean="0">
              <a:solidFill>
                <a:srgbClr val="0B5395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465138" indent="-465138"/>
            <a:r>
              <a:rPr lang="en-GB" dirty="0" smtClean="0">
                <a:latin typeface="Calibri" pitchFamily="34" charset="0"/>
                <a:ea typeface="ＭＳ Ｐゴシック"/>
                <a:cs typeface="ＭＳ Ｐゴシック"/>
              </a:rPr>
              <a:t>Have completed the training post-test</a:t>
            </a:r>
          </a:p>
          <a:p>
            <a:pPr marL="465138" indent="-465138"/>
            <a:r>
              <a:rPr lang="en-GB" dirty="0" smtClean="0">
                <a:latin typeface="Calibri" pitchFamily="34" charset="0"/>
                <a:ea typeface="ＭＳ Ｐゴシック"/>
                <a:cs typeface="ＭＳ Ｐゴシック"/>
              </a:rPr>
              <a:t>Have evaluated the training and given suggestions for improvement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0F9C7C-CF81-4B04-A284-49DA30193786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Training Post-Test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21974"/>
            <a:ext cx="8229600" cy="4144963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GB" dirty="0" smtClean="0">
                <a:latin typeface="+mn-lt"/>
                <a:ea typeface="ＭＳ Ｐゴシック" charset="0"/>
                <a:cs typeface="ＭＳ Ｐゴシック" charset="0"/>
              </a:rPr>
              <a:t>The objective of this post-test 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is to find out what the group as a whole knows about adolescent HIV care and treatment and how much the group’s knowledge has improved </a:t>
            </a:r>
            <a:r>
              <a:rPr lang="en-GB" dirty="0" smtClean="0">
                <a:latin typeface="+mn-lt"/>
                <a:ea typeface="ＭＳ Ｐゴシック" charset="0"/>
                <a:cs typeface="ＭＳ Ｐゴシック" charset="0"/>
              </a:rPr>
              <a:t>since 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the pre-test.  </a:t>
            </a:r>
          </a:p>
          <a:p>
            <a:pPr>
              <a:buFont typeface="Wingdings" charset="0"/>
              <a:buChar char="n"/>
              <a:defRPr/>
            </a:pP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Results of the pre- and post-tests will help improve future trainings and </a:t>
            </a:r>
            <a:r>
              <a:rPr lang="en-GB" dirty="0" smtClean="0">
                <a:latin typeface="+mn-lt"/>
                <a:ea typeface="ＭＳ Ｐゴシック" charset="0"/>
                <a:cs typeface="ＭＳ Ｐゴシック" charset="0"/>
              </a:rPr>
              <a:t>will provide 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information on</a:t>
            </a:r>
            <a:r>
              <a:rPr lang="en-GB" dirty="0" smtClean="0">
                <a:latin typeface="+mn-lt"/>
                <a:ea typeface="ＭＳ Ｐゴシック" charset="0"/>
                <a:cs typeface="ＭＳ Ｐゴシック" charset="0"/>
              </a:rPr>
              <a:t> ongoing 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mentoring and </a:t>
            </a:r>
            <a:r>
              <a:rPr lang="en-GB" dirty="0" smtClean="0">
                <a:latin typeface="+mn-lt"/>
                <a:ea typeface="ＭＳ Ｐゴシック" charset="0"/>
                <a:cs typeface="ＭＳ Ｐゴシック" charset="0"/>
              </a:rPr>
              <a:t>supervision needs. </a:t>
            </a:r>
            <a:endParaRPr lang="en-GB" dirty="0">
              <a:latin typeface="+mn-lt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n"/>
              <a:defRPr/>
            </a:pPr>
            <a:r>
              <a:rPr lang="en-GB" b="1" dirty="0">
                <a:latin typeface="+mn-lt"/>
                <a:ea typeface="ＭＳ Ｐゴシック" charset="0"/>
                <a:cs typeface="ＭＳ Ｐゴシック" charset="0"/>
              </a:rPr>
              <a:t>Remember to record the same </a:t>
            </a:r>
            <a:r>
              <a:rPr lang="en-GB" b="1" dirty="0" smtClean="0">
                <a:latin typeface="+mn-lt"/>
                <a:ea typeface="ＭＳ Ｐゴシック" charset="0"/>
                <a:cs typeface="ＭＳ Ｐゴシック" charset="0"/>
              </a:rPr>
              <a:t>number </a:t>
            </a:r>
            <a:r>
              <a:rPr lang="en-GB" b="1" dirty="0">
                <a:latin typeface="+mn-lt"/>
                <a:ea typeface="ＭＳ Ｐゴシック" charset="0"/>
                <a:cs typeface="ＭＳ Ｐゴシック" charset="0"/>
              </a:rPr>
              <a:t>on your post-test </a:t>
            </a:r>
            <a:r>
              <a:rPr lang="en-GB" b="1" dirty="0" smtClean="0">
                <a:latin typeface="+mn-lt"/>
                <a:ea typeface="ＭＳ Ｐゴシック" charset="0"/>
                <a:cs typeface="ＭＳ Ｐゴシック" charset="0"/>
              </a:rPr>
              <a:t>as the one you recorded </a:t>
            </a:r>
            <a:r>
              <a:rPr lang="en-GB" b="1" dirty="0">
                <a:latin typeface="+mn-lt"/>
                <a:ea typeface="ＭＳ Ｐゴシック" charset="0"/>
                <a:cs typeface="ＭＳ Ｐゴシック" charset="0"/>
              </a:rPr>
              <a:t>on your pre-test</a:t>
            </a:r>
            <a:r>
              <a:rPr lang="en-GB" b="1" dirty="0" smtClean="0">
                <a:latin typeface="+mn-lt"/>
                <a:ea typeface="ＭＳ Ｐゴシック" charset="0"/>
                <a:cs typeface="ＭＳ Ｐゴシック" charset="0"/>
              </a:rPr>
              <a:t>!</a:t>
            </a:r>
            <a:endParaRPr lang="en-GB" sz="1200" b="1" dirty="0">
              <a:latin typeface="+mn-lt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See</a:t>
            </a:r>
            <a:r>
              <a:rPr lang="en-GB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i="1" dirty="0" smtClean="0">
                <a:latin typeface="+mn-lt"/>
                <a:ea typeface="ＭＳ Ｐゴシック" charset="0"/>
                <a:cs typeface="ＭＳ Ｐゴシック" charset="0"/>
              </a:rPr>
              <a:t>Appendix 16B</a:t>
            </a:r>
            <a:r>
              <a:rPr lang="en-GB" i="1" dirty="0">
                <a:latin typeface="+mn-lt"/>
                <a:ea typeface="ＭＳ Ｐゴシック" charset="0"/>
                <a:cs typeface="ＭＳ Ｐゴシック" charset="0"/>
              </a:rPr>
              <a:t>:</a:t>
            </a:r>
            <a:r>
              <a:rPr lang="en-GB" i="1" dirty="0" smtClean="0">
                <a:latin typeface="+mn-lt"/>
                <a:ea typeface="ＭＳ Ｐゴシック" charset="0"/>
                <a:cs typeface="ＭＳ Ｐゴシック" charset="0"/>
              </a:rPr>
              <a:t> Post-Test — </a:t>
            </a:r>
            <a:r>
              <a:rPr lang="en-GB" dirty="0" smtClean="0">
                <a:latin typeface="+mn-lt"/>
                <a:ea typeface="ＭＳ Ｐゴシック" charset="0"/>
                <a:cs typeface="ＭＳ Ｐゴシック" charset="0"/>
              </a:rPr>
              <a:t>you have 20 minutes to complete the post-test.</a:t>
            </a:r>
            <a:endParaRPr lang="en-GB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A8F31E-5E4C-466C-B545-87B95F821BFD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Post-test 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1628"/>
            <a:ext cx="8229600" cy="4144963"/>
          </a:xfrm>
        </p:spPr>
        <p:txBody>
          <a:bodyPr/>
          <a:lstStyle/>
          <a:p>
            <a:r>
              <a:rPr lang="en-US" i="1" dirty="0" smtClean="0">
                <a:solidFill>
                  <a:srgbClr val="0B5395"/>
                </a:solidFill>
              </a:rPr>
              <a:t>How did you feel answering the questions today, compared with on the first day of training? </a:t>
            </a:r>
            <a:endParaRPr lang="en-US" dirty="0" smtClean="0"/>
          </a:p>
          <a:p>
            <a:r>
              <a:rPr lang="en-US" dirty="0" smtClean="0"/>
              <a:t>Now we will review the correct answers as a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356B4-8098-4BB0-92F2-DD14F7A015F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2884487"/>
            <a:ext cx="8229600" cy="3538538"/>
          </a:xfrm>
        </p:spPr>
        <p:txBody>
          <a:bodyPr/>
          <a:lstStyle/>
          <a:p>
            <a:pPr marL="914400" lvl="2" indent="-342900">
              <a:spcBef>
                <a:spcPts val="1500"/>
              </a:spcBef>
              <a:buClr>
                <a:srgbClr val="0D0D0D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Young people are no more vulnerable to HIV than adults.</a:t>
            </a:r>
          </a:p>
          <a:p>
            <a:pPr marL="914400" lvl="2" indent="-342900">
              <a:spcBef>
                <a:spcPts val="1500"/>
              </a:spcBef>
              <a:buClr>
                <a:srgbClr val="0D0D0D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Youth living with HIV face unique health, adherence, and psychosocial issues and challenges. </a:t>
            </a:r>
          </a:p>
          <a:p>
            <a:pPr marL="914400" lvl="2" indent="-342900">
              <a:spcBef>
                <a:spcPts val="1500"/>
              </a:spcBef>
              <a:buClr>
                <a:srgbClr val="0D0D0D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Health workers need specific knowledge and skills to meet the needs of adolescent clients.</a:t>
            </a:r>
          </a:p>
          <a:p>
            <a:pPr marL="914400" lvl="2" indent="-342900">
              <a:spcBef>
                <a:spcPts val="1500"/>
              </a:spcBef>
              <a:buClr>
                <a:srgbClr val="0D0D0D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Programs and clinical services need to be youth-friendly to attract and retain adolescent clients.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C786F6-2BED-4136-AD3E-9BB664352EDA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571500" indent="-5715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Q.1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Which </a:t>
            </a:r>
            <a:r>
              <a:rPr lang="en-US" sz="2400" b="1" dirty="0">
                <a:solidFill>
                  <a:srgbClr val="0B5395"/>
                </a:solidFill>
                <a:latin typeface="+mj-lt"/>
              </a:rPr>
              <a:t>of the following statements are factors to be considered in the scale up of adolescent HIV care and treatment services? 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(select all that apply)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645525" cy="1116012"/>
          </a:xfrm>
        </p:spPr>
        <p:txBody>
          <a:bodyPr/>
          <a:lstStyle/>
          <a:p>
            <a:r>
              <a:rPr lang="en-US" dirty="0" smtClean="0"/>
              <a:t>Module 16 Learning Objectives </a:t>
            </a:r>
            <a:r>
              <a:rPr lang="en-US" sz="1800" dirty="0" smtClean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Have discussed whether or not the training objectives were achieved</a:t>
            </a:r>
          </a:p>
          <a:p>
            <a:r>
              <a:rPr lang="en-US" dirty="0" smtClean="0">
                <a:latin typeface="Calibri" pitchFamily="34" charset="0"/>
              </a:rPr>
              <a:t>Have reflected on the concerns, expectations, and strengths discussed on the first training day</a:t>
            </a:r>
          </a:p>
          <a:p>
            <a:r>
              <a:rPr lang="en-US" dirty="0" smtClean="0">
                <a:latin typeface="Calibri" pitchFamily="34" charset="0"/>
              </a:rPr>
              <a:t>Have listed next steps, including training follow-up and supportive supervision</a:t>
            </a:r>
          </a:p>
          <a:p>
            <a:r>
              <a:rPr lang="en-US" dirty="0" smtClean="0">
                <a:latin typeface="Calibri" pitchFamily="34" charset="0"/>
              </a:rPr>
              <a:t>Have completed the training post-test</a:t>
            </a:r>
          </a:p>
          <a:p>
            <a:r>
              <a:rPr lang="en-US" dirty="0" smtClean="0">
                <a:latin typeface="Calibri" pitchFamily="34" charset="0"/>
              </a:rPr>
              <a:t>Have evaluated the training and given suggestions for improvement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F573D5-F530-460C-9194-C951F7CD9451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356B4-8098-4BB0-92F2-DD14F7A015F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571500" indent="-5715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Q.2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Adolescence is a unique stage of life that is characterized by: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4813" y="2158787"/>
            <a:ext cx="8229600" cy="3538538"/>
          </a:xfrm>
        </p:spPr>
        <p:txBody>
          <a:bodyPr/>
          <a:lstStyle/>
          <a:p>
            <a:pPr marL="914400" lvl="2" indent="-342900">
              <a:spcBef>
                <a:spcPts val="1500"/>
              </a:spcBef>
              <a:buClr>
                <a:srgbClr val="0D0D0D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Challenging caregivers or elders</a:t>
            </a:r>
          </a:p>
          <a:p>
            <a:pPr marL="914400" lvl="2" indent="-342900">
              <a:spcBef>
                <a:spcPts val="1500"/>
              </a:spcBef>
              <a:buClr>
                <a:srgbClr val="0D0D0D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A focus on body image</a:t>
            </a:r>
          </a:p>
          <a:p>
            <a:pPr marL="914400" lvl="2" indent="-342900">
              <a:spcBef>
                <a:spcPts val="1500"/>
              </a:spcBef>
              <a:buClr>
                <a:srgbClr val="0D0D0D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A sense of immortality</a:t>
            </a:r>
          </a:p>
          <a:p>
            <a:pPr marL="914400" lvl="2" indent="-342900">
              <a:spcBef>
                <a:spcPts val="1500"/>
              </a:spcBef>
              <a:buClr>
                <a:srgbClr val="0D0D0D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Significant physical, emotional, and mental challenges</a:t>
            </a:r>
          </a:p>
          <a:p>
            <a:pPr marL="914400" lvl="2" indent="-342900">
              <a:spcBef>
                <a:spcPts val="1500"/>
              </a:spcBef>
              <a:buClr>
                <a:srgbClr val="0D0D0D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473440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1" y="2517777"/>
            <a:ext cx="9065079" cy="3916363"/>
          </a:xfrm>
        </p:spPr>
        <p:txBody>
          <a:bodyPr/>
          <a:lstStyle/>
          <a:p>
            <a:pPr marL="1371600" lvl="3" indent="-342900"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There are special days/times set aside for young people to receive services.</a:t>
            </a:r>
          </a:p>
          <a:p>
            <a:pPr marL="1371600" lvl="3" indent="-342900"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>
                <a:latin typeface="Calibri" pitchFamily="34" charset="0"/>
              </a:rPr>
              <a:t>Young clients can only come to the clinic when they have a scheduled appointment. </a:t>
            </a:r>
          </a:p>
          <a:p>
            <a:pPr marL="1371600" lvl="3" indent="-342900"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Young people are involved in designing and monitoring programs.</a:t>
            </a:r>
          </a:p>
          <a:p>
            <a:pPr marL="1371600" lvl="3" indent="-342900"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Multiple services are available in one clinic, known as “one-stop shopping.”</a:t>
            </a:r>
          </a:p>
          <a:p>
            <a:pPr marL="1371600" lvl="3" indent="-342900"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Health workers mainly use group counseling in order to save time.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D6FF5D-EA79-430D-BCD1-D22CDA057DE4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latin typeface="Garamond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571500" indent="-5715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Q.3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Which of the following are characteristics of “youth-friendly” services? </a:t>
            </a:r>
            <a:r>
              <a:rPr lang="en-US" sz="2400" b="1" dirty="0" smtClean="0">
                <a:latin typeface="+mj-lt"/>
              </a:rPr>
              <a:t>(select all that apply)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1013" y="2517777"/>
            <a:ext cx="9015413" cy="3916363"/>
          </a:xfrm>
        </p:spPr>
        <p:txBody>
          <a:bodyPr/>
          <a:lstStyle/>
          <a:p>
            <a:pPr marL="1828800" lvl="4" indent="-457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The integration of services</a:t>
            </a:r>
          </a:p>
          <a:p>
            <a:pPr marL="1828800" lvl="4" indent="-457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That services are age- and developmentally-appropriate </a:t>
            </a:r>
          </a:p>
          <a:p>
            <a:pPr marL="1828800" lvl="4" indent="-457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That the needs of both </a:t>
            </a:r>
            <a:r>
              <a:rPr lang="en-US" sz="2200" dirty="0" err="1" smtClean="0">
                <a:latin typeface="Calibri" pitchFamily="34" charset="0"/>
              </a:rPr>
              <a:t>perinatally</a:t>
            </a:r>
            <a:r>
              <a:rPr lang="en-US" sz="2200" dirty="0" smtClean="0">
                <a:latin typeface="Calibri" pitchFamily="34" charset="0"/>
              </a:rPr>
              <a:t> infected adolescents and those infected later in childhood or adolescence are met</a:t>
            </a:r>
          </a:p>
          <a:p>
            <a:pPr marL="1828800" lvl="4" indent="-457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That services encourage adolescents to take responsibility for their own health</a:t>
            </a:r>
          </a:p>
          <a:p>
            <a:pPr marL="1828800" lvl="4" indent="-457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That adolescent clients receive care in the pediatric clinic for life </a:t>
            </a: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9A3FE4-9069-4A2D-8968-BD1BE6DC593E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latin typeface="Garamond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571500" indent="-5715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Q.4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To be effective, the adolescent package of care must ensure: </a:t>
            </a:r>
            <a:r>
              <a:rPr lang="en-US" sz="2400" b="1" dirty="0" smtClean="0">
                <a:latin typeface="+mj-lt"/>
              </a:rPr>
              <a:t>(select all that apply)</a:t>
            </a:r>
            <a:r>
              <a:rPr lang="en-U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27803"/>
            <a:ext cx="8229600" cy="3916363"/>
          </a:xfrm>
        </p:spPr>
        <p:txBody>
          <a:bodyPr/>
          <a:lstStyle/>
          <a:p>
            <a:pPr marL="914400" lvl="3" indent="-508000">
              <a:spcBef>
                <a:spcPts val="1200"/>
              </a:spcBef>
              <a:buClr>
                <a:schemeClr val="tx1"/>
              </a:buClr>
              <a:buFont typeface="Wingdings" charset="0"/>
              <a:buAutoNum type="alphaLcParenR"/>
              <a:defRPr/>
            </a:pPr>
            <a:r>
              <a:rPr lang="en-GB" sz="2200" dirty="0" smtClean="0">
                <a:latin typeface="+mn-lt"/>
                <a:ea typeface="ＭＳ Ｐゴシック" charset="0"/>
              </a:rPr>
              <a:t>True</a:t>
            </a:r>
            <a:endParaRPr lang="en-GB" sz="2200" dirty="0">
              <a:latin typeface="+mn-lt"/>
              <a:ea typeface="ＭＳ Ｐゴシック" charset="0"/>
            </a:endParaRPr>
          </a:p>
          <a:p>
            <a:pPr marL="914400" lvl="3" indent="-508000">
              <a:spcBef>
                <a:spcPts val="1200"/>
              </a:spcBef>
              <a:buClr>
                <a:schemeClr val="tx1"/>
              </a:buClr>
              <a:buFont typeface="Wingdings" charset="0"/>
              <a:buAutoNum type="alphaLcParenR"/>
              <a:defRPr/>
            </a:pPr>
            <a:r>
              <a:rPr lang="en-GB" sz="2200" dirty="0" smtClean="0">
                <a:latin typeface="+mn-lt"/>
                <a:ea typeface="ＭＳ Ｐゴシック" charset="0"/>
              </a:rPr>
              <a:t>False</a:t>
            </a:r>
            <a:endParaRPr lang="en-GB" sz="2200" dirty="0">
              <a:latin typeface="+mn-lt"/>
              <a:ea typeface="ＭＳ Ｐゴシック" charset="0"/>
            </a:endParaRP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EC6AAC-CB07-4644-B61F-DC1C7079746C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533400" y="41910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685800" indent="-685800"/>
            <a:endParaRPr lang="en-US" sz="2400" b="1" dirty="0">
              <a:solidFill>
                <a:srgbClr val="0B5395"/>
              </a:solidFill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571500" indent="-5715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Q.5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The </a:t>
            </a:r>
            <a:r>
              <a:rPr lang="en-US" sz="2400" b="1" dirty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adolescent package of HIV care closely resembles the package of HIV care for adults; however, the way services are delivered can impact their success among adolescents.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546805"/>
            <a:ext cx="8229600" cy="3916363"/>
          </a:xfrm>
        </p:spPr>
        <p:txBody>
          <a:bodyPr/>
          <a:lstStyle/>
          <a:p>
            <a:pPr marL="9144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200 or less</a:t>
            </a:r>
          </a:p>
          <a:p>
            <a:pPr marL="9144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250 or less</a:t>
            </a:r>
          </a:p>
          <a:p>
            <a:pPr marL="9144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300 or less</a:t>
            </a:r>
          </a:p>
          <a:p>
            <a:pPr marL="9144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350 or less</a:t>
            </a:r>
          </a:p>
          <a:p>
            <a:pPr marL="9144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None of the above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3CF881-18FB-40D7-A67D-FAA6417E4C14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346075" y="43307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685800" indent="-685800"/>
            <a:endParaRPr lang="en-US" sz="2400" b="1" dirty="0">
              <a:solidFill>
                <a:srgbClr val="0B5395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571500" indent="-5715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Q.6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Adolescent clients should be started on ART when their CD4 cell count is: </a:t>
            </a:r>
            <a:endParaRPr lang="en-US" sz="2400" b="1" dirty="0">
              <a:solidFill>
                <a:srgbClr val="0B539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2442251"/>
            <a:ext cx="8229600" cy="4511675"/>
          </a:xfrm>
        </p:spPr>
        <p:txBody>
          <a:bodyPr/>
          <a:lstStyle/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Every 12 months; but 6 monthly as CD4 count approaches threshold (to initiate ART)</a:t>
            </a:r>
          </a:p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Every 9 months; but 4 monthly as CD4 count approaches threshold</a:t>
            </a:r>
          </a:p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Every 6 months; but 3 monthly as CD4 count approaches threshold</a:t>
            </a:r>
          </a:p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Every 4 months; but 2 monthly as CD4 count approaches threshold</a:t>
            </a:r>
          </a:p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Every 2 months; but monthly as CD4 count approaches threshold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69E3AF-BE73-4190-A4EA-E5A97F15491A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346075" y="4241800"/>
            <a:ext cx="8416925" cy="635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685800" indent="-685800"/>
            <a:endParaRPr lang="en-US" sz="2400" b="1" dirty="0">
              <a:solidFill>
                <a:srgbClr val="0B5395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685800" indent="-6858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Q.7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How frequently should CD4 cell count be monitored in adolescent clients?</a:t>
            </a:r>
            <a:endParaRPr lang="en-US" sz="2400" b="1" dirty="0">
              <a:solidFill>
                <a:srgbClr val="0B5395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2549533"/>
            <a:ext cx="8229600" cy="3479800"/>
          </a:xfrm>
        </p:spPr>
        <p:txBody>
          <a:bodyPr/>
          <a:lstStyle/>
          <a:p>
            <a:pPr marL="9144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Solving another person’s problems</a:t>
            </a:r>
          </a:p>
          <a:p>
            <a:pPr marL="9144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Helping another person make informed decisions</a:t>
            </a:r>
          </a:p>
          <a:p>
            <a:pPr marL="9144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Telling another person what to do</a:t>
            </a:r>
          </a:p>
          <a:p>
            <a:pPr marL="9144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Respecting everyone’s needs, values, culture, religion, and lifestyle</a:t>
            </a:r>
          </a:p>
          <a:p>
            <a:pPr marL="9144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Recording key points of the counseling session in the client’s clinic file</a:t>
            </a:r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4719B6-8CBF-471C-86FD-59B95633AFE6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latin typeface="Garamond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571500" indent="-5715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Q.8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Counseling includes which of the following? </a:t>
            </a:r>
            <a:r>
              <a:rPr lang="en-US" sz="2400" b="1" dirty="0" smtClean="0">
                <a:latin typeface="+mj-lt"/>
              </a:rPr>
              <a:t>(select all that apply)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2516188"/>
            <a:ext cx="8229600" cy="4048125"/>
          </a:xfrm>
        </p:spPr>
        <p:txBody>
          <a:bodyPr/>
          <a:lstStyle/>
          <a:p>
            <a:pPr marL="973138" lvl="4" indent="-401638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Solving another person’s problems</a:t>
            </a:r>
          </a:p>
          <a:p>
            <a:pPr marL="973138" lvl="4" indent="-401638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Helping another person make informed decisions </a:t>
            </a:r>
          </a:p>
          <a:p>
            <a:pPr marL="973138" lvl="4" indent="-401638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Telling another person what to do</a:t>
            </a:r>
          </a:p>
          <a:p>
            <a:pPr marL="973138" lvl="4" indent="-401638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Respecting everyone’s needs, values, culture, religion, and lifestyle</a:t>
            </a:r>
          </a:p>
          <a:p>
            <a:pPr marL="973138" lvl="4" indent="-401638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Keeping good records</a:t>
            </a: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87B54D-EB9B-4977-95F8-97AE196D2916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42913" y="39624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685800" indent="-685800"/>
            <a:endParaRPr lang="en-US" sz="2400" b="1" dirty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571500" indent="-5715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Q.9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Counseling includes which of the following? </a:t>
            </a:r>
            <a:r>
              <a:rPr lang="en-US" sz="2400" b="1" dirty="0" smtClean="0">
                <a:latin typeface="+mj-lt"/>
              </a:rPr>
              <a:t>(select all that apply)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3215137"/>
            <a:ext cx="8229600" cy="3095625"/>
          </a:xfrm>
        </p:spPr>
        <p:txBody>
          <a:bodyPr/>
          <a:lstStyle/>
          <a:p>
            <a:pPr marL="1146175" lvl="4" indent="-406400">
              <a:spcBef>
                <a:spcPts val="1500"/>
              </a:spcBef>
              <a:buClr>
                <a:schemeClr val="tx1"/>
              </a:buClr>
              <a:buSzTx/>
              <a:buFont typeface="Wingdings" charset="0"/>
              <a:buAutoNum type="alphaLcParenR"/>
              <a:defRPr/>
            </a:pPr>
            <a:r>
              <a:rPr lang="en-GB" sz="2200" dirty="0" smtClean="0">
                <a:latin typeface="+mn-lt"/>
                <a:ea typeface="ＭＳ Ｐゴシック" charset="0"/>
              </a:rPr>
              <a:t>Talking with a Peer Educator</a:t>
            </a:r>
            <a:endParaRPr lang="en-GB" sz="2200" dirty="0">
              <a:latin typeface="+mn-lt"/>
              <a:ea typeface="ＭＳ Ｐゴシック" charset="0"/>
            </a:endParaRPr>
          </a:p>
          <a:p>
            <a:pPr marL="1146175" lvl="4" indent="-406400">
              <a:spcBef>
                <a:spcPts val="1500"/>
              </a:spcBef>
              <a:buClr>
                <a:schemeClr val="tx1"/>
              </a:buClr>
              <a:buSzTx/>
              <a:buFont typeface="Wingdings" charset="0"/>
              <a:buAutoNum type="alphaLcParenR"/>
              <a:defRPr/>
            </a:pPr>
            <a:r>
              <a:rPr lang="en-GB" sz="2200" dirty="0" smtClean="0">
                <a:latin typeface="+mn-lt"/>
                <a:ea typeface="ＭＳ Ｐゴシック" charset="0"/>
              </a:rPr>
              <a:t>Joining a support group</a:t>
            </a:r>
          </a:p>
          <a:p>
            <a:pPr marL="1146175" lvl="4" indent="-406400">
              <a:spcBef>
                <a:spcPts val="1500"/>
              </a:spcBef>
              <a:buClr>
                <a:schemeClr val="tx1"/>
              </a:buClr>
              <a:buSzTx/>
              <a:buFont typeface="Wingdings" charset="0"/>
              <a:buAutoNum type="alphaLcParenR"/>
              <a:defRPr/>
            </a:pPr>
            <a:r>
              <a:rPr lang="en-GB" sz="2200" dirty="0" smtClean="0">
                <a:latin typeface="+mn-lt"/>
                <a:ea typeface="ＭＳ Ｐゴシック" charset="0"/>
              </a:rPr>
              <a:t>Exercising</a:t>
            </a:r>
          </a:p>
          <a:p>
            <a:pPr marL="1146175" lvl="4" indent="-406400">
              <a:spcBef>
                <a:spcPts val="1500"/>
              </a:spcBef>
              <a:buClr>
                <a:schemeClr val="tx1"/>
              </a:buClr>
              <a:buSzTx/>
              <a:buFont typeface="Wingdings" charset="0"/>
              <a:buAutoNum type="alphaLcParenR"/>
              <a:defRPr/>
            </a:pPr>
            <a:r>
              <a:rPr lang="en-GB" sz="2200" dirty="0" smtClean="0">
                <a:latin typeface="+mn-lt"/>
                <a:ea typeface="ＭＳ Ｐゴシック" charset="0"/>
              </a:rPr>
              <a:t>Disclosing their HIV-status to all of their friends</a:t>
            </a:r>
          </a:p>
          <a:p>
            <a:pPr marL="1146175" lvl="4" indent="-406400">
              <a:spcBef>
                <a:spcPts val="1500"/>
              </a:spcBef>
              <a:buClr>
                <a:schemeClr val="tx1"/>
              </a:buClr>
              <a:buSzTx/>
              <a:buFont typeface="Wingdings" charset="0"/>
              <a:buAutoNum type="alphaLcParenR"/>
              <a:defRPr/>
            </a:pPr>
            <a:r>
              <a:rPr lang="en-GB" sz="2200" dirty="0" smtClean="0">
                <a:latin typeface="+mn-lt"/>
                <a:ea typeface="ＭＳ Ｐゴシック" charset="0"/>
              </a:rPr>
              <a:t>Participating in recreational activities, like sports or youth clubs</a:t>
            </a:r>
            <a:endParaRPr lang="en-US" sz="2200" dirty="0">
              <a:latin typeface="+mn-lt"/>
              <a:ea typeface="ＭＳ Ｐゴシック" charset="0"/>
            </a:endParaRP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4390B-746F-46B8-8F51-FCDA4AC17C25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98475" y="4227513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685800" indent="-685800"/>
            <a:endParaRPr lang="en-US" sz="2400" b="1" dirty="0">
              <a:solidFill>
                <a:srgbClr val="0B5395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39775" indent="-739775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Q.10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Which of the following are coping strategies that health workers should suggest to adolescent clients to help them reduce stress and promote their psychosocial well being? </a:t>
            </a:r>
            <a:r>
              <a:rPr lang="en-US" sz="2400" b="1" dirty="0" smtClean="0">
                <a:latin typeface="+mj-lt"/>
              </a:rPr>
              <a:t>(select all that apply)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2442046"/>
            <a:ext cx="8229600" cy="2908300"/>
          </a:xfrm>
        </p:spPr>
        <p:txBody>
          <a:bodyPr/>
          <a:lstStyle/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  <a:tabLst>
                <a:tab pos="1028700" algn="l"/>
              </a:tabLst>
            </a:pPr>
            <a:r>
              <a:rPr lang="en-US" sz="2100" dirty="0" smtClean="0">
                <a:latin typeface="Calibri" pitchFamily="34" charset="0"/>
              </a:rPr>
              <a:t>Mental health problems are very rare among adolescents living with HIV.</a:t>
            </a:r>
          </a:p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  <a:tabLst>
                <a:tab pos="1028700" algn="l"/>
              </a:tabLst>
            </a:pPr>
            <a:r>
              <a:rPr lang="en-US" sz="2100" dirty="0" smtClean="0">
                <a:latin typeface="Calibri" pitchFamily="34" charset="0"/>
              </a:rPr>
              <a:t>Mental illness and substance abuse are closely related.</a:t>
            </a:r>
          </a:p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  <a:tabLst>
                <a:tab pos="1028700" algn="l"/>
              </a:tabLst>
            </a:pPr>
            <a:r>
              <a:rPr lang="en-US" sz="2100" dirty="0" smtClean="0">
                <a:latin typeface="Calibri" pitchFamily="34" charset="0"/>
              </a:rPr>
              <a:t>Only trained psychologists and psychiatrists can recognize the signs of possible mental illness in adolescents.</a:t>
            </a:r>
          </a:p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  <a:tabLst>
                <a:tab pos="1028700" algn="l"/>
              </a:tabLst>
            </a:pPr>
            <a:r>
              <a:rPr lang="en-US" sz="2100" dirty="0" smtClean="0">
                <a:latin typeface="Calibri" pitchFamily="34" charset="0"/>
              </a:rPr>
              <a:t>Adolescents are susceptible to depression, anxiety disorders, behavioral disorders, and alcohol/substance use disorders.</a:t>
            </a:r>
          </a:p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  <a:tabLst>
                <a:tab pos="1028700" algn="l"/>
              </a:tabLst>
            </a:pPr>
            <a:r>
              <a:rPr lang="en-US" sz="2100" dirty="0" smtClean="0">
                <a:latin typeface="Calibri" pitchFamily="34" charset="0"/>
              </a:rPr>
              <a:t>All clinics should have standard procedures on how to manage adolescent clients with possible or confirmed mental illness.</a:t>
            </a:r>
            <a:endParaRPr lang="en-GB" sz="2100" dirty="0" smtClean="0">
              <a:latin typeface="Calibri" pitchFamily="34" charset="0"/>
            </a:endParaRP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088118-18C4-4F59-9A9C-E83152761042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latin typeface="Garamond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9300" indent="-7493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Q.11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Which of the following statements about mental illness are correct? </a:t>
            </a:r>
            <a:r>
              <a:rPr lang="en-US" sz="2400" b="1" dirty="0" smtClean="0">
                <a:latin typeface="+mj-lt"/>
              </a:rPr>
              <a:t>(select all that apply)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Session 16.1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Font typeface="Wingdings" charset="0"/>
              <a:buNone/>
              <a:defRPr/>
            </a:pPr>
            <a:r>
              <a:rPr lang="en-GB" sz="3600" b="1" dirty="0">
                <a:solidFill>
                  <a:srgbClr val="0B5395"/>
                </a:solidFill>
                <a:latin typeface="+mj-lt"/>
              </a:rPr>
              <a:t>Site-Specific Adolescent HIV Care and Treatment Implementation and Action Planning </a:t>
            </a:r>
            <a:endParaRPr lang="en-ZA" sz="3600" b="1" dirty="0">
              <a:solidFill>
                <a:srgbClr val="0B5395"/>
              </a:solidFill>
              <a:latin typeface="+mj-lt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EE5366-E734-47AD-A945-8EB159CB2921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FCD2DB-EA7E-4612-88F6-CC381BC7C6B4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98475" y="4267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93750" indent="-793750"/>
            <a:endParaRPr lang="en-US" sz="2400" b="1" dirty="0">
              <a:solidFill>
                <a:srgbClr val="0B5395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9300" indent="-7493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Q.12  Disclosure to a child or adolescent is a one-time event for which the caregiver must be well-prepared.</a:t>
            </a:r>
            <a:endParaRPr lang="en-US" sz="2400" b="1" dirty="0">
              <a:solidFill>
                <a:srgbClr val="0B5395"/>
              </a:solidFill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4998" y="2574924"/>
            <a:ext cx="8229600" cy="3859005"/>
          </a:xfrm>
          <a:extLst/>
        </p:spPr>
        <p:txBody>
          <a:bodyPr numCol="2"/>
          <a:lstStyle/>
          <a:p>
            <a:pPr marL="863600" lvl="4" indent="-406400">
              <a:spcBef>
                <a:spcPts val="900"/>
              </a:spcBef>
              <a:buClr>
                <a:schemeClr val="tx1"/>
              </a:buClr>
              <a:buSzTx/>
              <a:buFont typeface="Wingdings" charset="0"/>
              <a:buAutoNum type="alphaLcParenR"/>
              <a:defRPr/>
            </a:pPr>
            <a:r>
              <a:rPr lang="en-GB" sz="2200" dirty="0" smtClean="0">
                <a:latin typeface="+mn-lt"/>
                <a:ea typeface="ＭＳ Ｐゴシック" charset="0"/>
              </a:rPr>
              <a:t>True</a:t>
            </a:r>
            <a:endParaRPr lang="en-GB" sz="2200" dirty="0">
              <a:latin typeface="+mn-lt"/>
              <a:ea typeface="ＭＳ Ｐゴシック" charset="0"/>
            </a:endParaRPr>
          </a:p>
          <a:p>
            <a:pPr marL="863600" lvl="4" indent="-406400">
              <a:spcBef>
                <a:spcPts val="900"/>
              </a:spcBef>
              <a:buClr>
                <a:schemeClr val="tx1"/>
              </a:buClr>
              <a:buSzTx/>
              <a:buFont typeface="Wingdings" charset="0"/>
              <a:buAutoNum type="alphaLcParenR"/>
              <a:defRPr/>
            </a:pPr>
            <a:r>
              <a:rPr lang="en-GB" sz="2200" dirty="0" smtClean="0">
                <a:latin typeface="+mn-lt"/>
                <a:ea typeface="ＭＳ Ｐゴシック" charset="0"/>
              </a:rPr>
              <a:t>False</a:t>
            </a:r>
            <a:endParaRPr lang="en-GB" sz="2200" dirty="0">
              <a:latin typeface="+mn-lt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0AAF1A-15F4-4DF6-8890-EB0F1BE38FF1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346075" y="44323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93750" indent="-793750"/>
            <a:endParaRPr lang="en-US" sz="2400" b="1" dirty="0">
              <a:latin typeface="+mj-lt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90500" y="2327733"/>
            <a:ext cx="82296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95400" lvl="4" indent="-381000" defTabSz="914400">
              <a:spcBef>
                <a:spcPts val="8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1900" dirty="0" smtClean="0">
                <a:latin typeface="Calibri" pitchFamily="34" charset="0"/>
              </a:rPr>
              <a:t>Health workers can work with caregivers to develop and implement a disclosure plan; they can also play a supportive role throughout the disclosure process.</a:t>
            </a:r>
            <a:endParaRPr lang="en-US" sz="1900" dirty="0">
              <a:latin typeface="Calibri" pitchFamily="34" charset="0"/>
            </a:endParaRPr>
          </a:p>
          <a:p>
            <a:pPr marL="1295400" lvl="4" indent="-381000" defTabSz="914400">
              <a:spcBef>
                <a:spcPts val="8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1900" dirty="0" smtClean="0">
                <a:latin typeface="Calibri" pitchFamily="34" charset="0"/>
              </a:rPr>
              <a:t>Research shows that disclosing a child/young adolescent’s HIV-status often results in psychological problems, emotional harm, and difficulties with adherence.</a:t>
            </a:r>
            <a:endParaRPr lang="en-US" sz="1900" dirty="0">
              <a:latin typeface="Calibri" pitchFamily="34" charset="0"/>
            </a:endParaRPr>
          </a:p>
          <a:p>
            <a:pPr marL="1295400" lvl="4" indent="-381000" defTabSz="914400">
              <a:spcBef>
                <a:spcPts val="8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1900" dirty="0" smtClean="0">
                <a:latin typeface="Calibri" pitchFamily="34" charset="0"/>
              </a:rPr>
              <a:t>There are times when health workers may need to facilitate disclosure discussions with children/young adolescents.</a:t>
            </a:r>
            <a:endParaRPr lang="en-US" sz="1900" dirty="0">
              <a:latin typeface="Calibri" pitchFamily="34" charset="0"/>
            </a:endParaRPr>
          </a:p>
          <a:p>
            <a:pPr marL="1295400" lvl="4" indent="-381000" defTabSz="914400">
              <a:spcBef>
                <a:spcPts val="8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1900" dirty="0" smtClean="0">
                <a:latin typeface="Calibri" pitchFamily="34" charset="0"/>
              </a:rPr>
              <a:t>It is recommended that children/young adolescents be fully disclosed to when they are developmentally ready — typically by the time they are 10-12 years old.</a:t>
            </a:r>
            <a:endParaRPr lang="en-US" sz="1900" dirty="0">
              <a:latin typeface="Calibri" pitchFamily="34" charset="0"/>
            </a:endParaRPr>
          </a:p>
          <a:p>
            <a:pPr marL="1295400" lvl="4" indent="-381000" defTabSz="914400">
              <a:spcBef>
                <a:spcPts val="8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1900" dirty="0" smtClean="0">
                <a:latin typeface="Calibri" pitchFamily="34" charset="0"/>
              </a:rPr>
              <a:t>Health workers should encourage older adolescents not to disclose to their friends because they may face stigma and discrimination.</a:t>
            </a:r>
            <a:endParaRPr lang="en-US" sz="1900" dirty="0">
              <a:latin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513116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9300" indent="-7493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Q.13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Which of the following statements about disclosure are true? </a:t>
            </a:r>
            <a:r>
              <a:rPr lang="en-US" sz="2400" b="1" dirty="0" smtClean="0">
                <a:latin typeface="+mj-lt"/>
              </a:rPr>
              <a:t>(select all that apply)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A7B4EA-1891-40E7-9AA3-91A2F247D54F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98475" y="45847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93750" indent="-793750"/>
            <a:endParaRPr lang="en-US" sz="2400" b="1" dirty="0">
              <a:solidFill>
                <a:srgbClr val="0B5395"/>
              </a:solidFill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9300" indent="-7493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Q.14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Adherence preparation and ART initiation can usually be completed in 1 visit.</a:t>
            </a:r>
          </a:p>
          <a:p>
            <a:pPr marL="571500" indent="-571500"/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2571072"/>
            <a:ext cx="8229600" cy="2466976"/>
          </a:xfrm>
        </p:spPr>
        <p:txBody>
          <a:bodyPr/>
          <a:lstStyle/>
          <a:p>
            <a:pPr marL="1028700" lvl="4" indent="-393700">
              <a:lnSpc>
                <a:spcPts val="2600"/>
              </a:lnSpc>
              <a:spcBef>
                <a:spcPts val="900"/>
              </a:spcBef>
              <a:buClr>
                <a:schemeClr val="tx1"/>
              </a:buClr>
              <a:buSzTx/>
              <a:buFont typeface="Wingdings" charset="0"/>
              <a:buAutoNum type="alphaLcParenR"/>
              <a:defRPr/>
            </a:pPr>
            <a:r>
              <a:rPr lang="en-GB" sz="2200" dirty="0" smtClean="0">
                <a:latin typeface="+mn-lt"/>
                <a:ea typeface="ＭＳ Ｐゴシック" charset="0"/>
              </a:rPr>
              <a:t>True</a:t>
            </a:r>
            <a:endParaRPr lang="en-GB" sz="2200" dirty="0">
              <a:latin typeface="+mn-lt"/>
              <a:ea typeface="ＭＳ Ｐゴシック" charset="0"/>
            </a:endParaRPr>
          </a:p>
          <a:p>
            <a:pPr marL="1028700" lvl="4" indent="-393700">
              <a:lnSpc>
                <a:spcPts val="2600"/>
              </a:lnSpc>
              <a:spcBef>
                <a:spcPts val="900"/>
              </a:spcBef>
              <a:buClr>
                <a:schemeClr val="tx1"/>
              </a:buClr>
              <a:buSzTx/>
              <a:buFont typeface="Wingdings" charset="0"/>
              <a:buAutoNum type="alphaLcParenR"/>
              <a:defRPr/>
            </a:pPr>
            <a:r>
              <a:rPr lang="en-GB" sz="2200" dirty="0" smtClean="0">
                <a:latin typeface="+mn-lt"/>
                <a:ea typeface="ＭＳ Ｐゴシック" charset="0"/>
              </a:rPr>
              <a:t>False</a:t>
            </a:r>
            <a:endParaRPr lang="en-GB" sz="2200" dirty="0">
              <a:latin typeface="+mn-lt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77647"/>
            <a:ext cx="8229600" cy="4048125"/>
          </a:xfrm>
        </p:spPr>
        <p:txBody>
          <a:bodyPr/>
          <a:lstStyle/>
          <a:p>
            <a:pPr marL="914400" lvl="4" indent="-393700">
              <a:lnSpc>
                <a:spcPts val="2600"/>
              </a:lnSpc>
              <a:spcBef>
                <a:spcPts val="900"/>
              </a:spcBef>
              <a:buClr>
                <a:schemeClr val="tx1"/>
              </a:buClr>
              <a:buSzTx/>
              <a:buFont typeface="Wingdings" charset="0"/>
              <a:buAutoNum type="alphaLcParenR"/>
              <a:defRPr/>
            </a:pPr>
            <a:r>
              <a:rPr lang="en-GB" sz="2200" dirty="0" smtClean="0">
                <a:latin typeface="+mn-lt"/>
                <a:ea typeface="ＭＳ Ｐゴシック" charset="0"/>
              </a:rPr>
              <a:t>True</a:t>
            </a:r>
            <a:endParaRPr lang="en-GB" sz="2200" dirty="0">
              <a:latin typeface="+mn-lt"/>
              <a:ea typeface="ＭＳ Ｐゴシック" charset="0"/>
            </a:endParaRPr>
          </a:p>
          <a:p>
            <a:pPr marL="914400" lvl="4" indent="-393700">
              <a:lnSpc>
                <a:spcPts val="2600"/>
              </a:lnSpc>
              <a:spcBef>
                <a:spcPts val="900"/>
              </a:spcBef>
              <a:buClr>
                <a:schemeClr val="tx1"/>
              </a:buClr>
              <a:buSzTx/>
              <a:buFont typeface="Wingdings" charset="0"/>
              <a:buAutoNum type="alphaLcParenR"/>
              <a:defRPr/>
            </a:pPr>
            <a:r>
              <a:rPr lang="en-GB" sz="2200" dirty="0" smtClean="0">
                <a:latin typeface="+mn-lt"/>
                <a:ea typeface="ＭＳ Ｐゴシック" charset="0"/>
              </a:rPr>
              <a:t>False</a:t>
            </a:r>
            <a:endParaRPr lang="en-GB" sz="2200" dirty="0">
              <a:latin typeface="+mn-lt"/>
              <a:ea typeface="ＭＳ Ｐゴシック" charset="0"/>
            </a:endParaRP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A44AED-803D-4929-B564-ACD2F8BBF52B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0" y="4584700"/>
            <a:ext cx="8416925" cy="1046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93750" indent="-793750"/>
            <a:endParaRPr lang="en-US" sz="2400" b="1" dirty="0">
              <a:solidFill>
                <a:srgbClr val="0B5395"/>
              </a:solidFill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9300" indent="-7493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Q.15  The only reliable way to assess client adherence is with pill counts.</a:t>
            </a:r>
            <a:endParaRPr lang="en-US" sz="2400" b="1" dirty="0">
              <a:solidFill>
                <a:srgbClr val="0B5395"/>
              </a:solidFill>
              <a:latin typeface="+mj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99D0F0-D6CB-4175-B12B-BA686FFB6654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346075" y="4064000"/>
            <a:ext cx="8416925" cy="1046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93750" indent="-793750"/>
            <a:endParaRPr lang="en-US" sz="2400" b="1" dirty="0">
              <a:latin typeface="+mj-lt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90500" y="2489196"/>
            <a:ext cx="8229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95400" lvl="4" indent="-381000" defTabSz="914400">
              <a:lnSpc>
                <a:spcPts val="2600"/>
              </a:lnSpc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>
                <a:latin typeface="Calibri" pitchFamily="34" charset="0"/>
              </a:rPr>
              <a:t>Partner disclosure and testing</a:t>
            </a:r>
          </a:p>
          <a:p>
            <a:pPr marL="1295400" lvl="4" indent="-381000" defTabSz="914400">
              <a:lnSpc>
                <a:spcPts val="2600"/>
              </a:lnSpc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>
                <a:latin typeface="Calibri" pitchFamily="34" charset="0"/>
              </a:rPr>
              <a:t>Sleeping and resting under an insecticide-treated mosquito net if in a malarial area </a:t>
            </a:r>
          </a:p>
          <a:p>
            <a:pPr marL="1295400" lvl="4" indent="-381000" defTabSz="914400">
              <a:lnSpc>
                <a:spcPts val="2600"/>
              </a:lnSpc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>
                <a:latin typeface="Calibri" pitchFamily="34" charset="0"/>
              </a:rPr>
              <a:t>Sexual risk reduction  </a:t>
            </a:r>
          </a:p>
          <a:p>
            <a:pPr marL="1295400" lvl="4" indent="-381000" defTabSz="914400">
              <a:lnSpc>
                <a:spcPts val="2600"/>
              </a:lnSpc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>
                <a:latin typeface="Calibri" pitchFamily="34" charset="0"/>
              </a:rPr>
              <a:t>Prevention and treatment of STIs </a:t>
            </a:r>
          </a:p>
          <a:p>
            <a:pPr marL="1295400" lvl="4" indent="-381000" defTabSz="914400">
              <a:lnSpc>
                <a:spcPts val="2600"/>
              </a:lnSpc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Washing hands and bathing regularly</a:t>
            </a:r>
            <a:endParaRPr lang="en-US" sz="2200" dirty="0">
              <a:latin typeface="Calibri" pitchFamily="34" charset="0"/>
            </a:endParaRPr>
          </a:p>
          <a:p>
            <a:pPr marL="1295400" lvl="4" indent="-381000" defTabSz="914400">
              <a:lnSpc>
                <a:spcPts val="2600"/>
              </a:lnSpc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Preventing mother-to-child transmission (PMTCT)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93750" indent="-79375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Q.16  P</a:t>
            </a:r>
            <a:r>
              <a:rPr lang="en-US" sz="2400" b="1" dirty="0" err="1" smtClean="0">
                <a:solidFill>
                  <a:srgbClr val="0B5395"/>
                </a:solidFill>
                <a:latin typeface="+mj-lt"/>
              </a:rPr>
              <a:t>ositive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 prevention includes which of the following? </a:t>
            </a:r>
            <a:r>
              <a:rPr lang="en-US" sz="2400" b="1" dirty="0" smtClean="0">
                <a:latin typeface="+mj-lt"/>
              </a:rPr>
              <a:t>(select all that apply)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2208668"/>
            <a:ext cx="8229600" cy="4459287"/>
          </a:xfrm>
        </p:spPr>
        <p:txBody>
          <a:bodyPr/>
          <a:lstStyle/>
          <a:p>
            <a:pPr marL="1089025" lvl="1" indent="-406400">
              <a:buSzPct val="100000"/>
              <a:buFont typeface="+mj-lt"/>
              <a:buAutoNum type="alphaLcParenR"/>
            </a:pPr>
            <a:r>
              <a:rPr lang="en-US" sz="2200" dirty="0" smtClean="0">
                <a:latin typeface="Calibri" pitchFamily="34" charset="0"/>
              </a:rPr>
              <a:t>Health </a:t>
            </a:r>
            <a:r>
              <a:rPr lang="en-US" sz="2200" dirty="0">
                <a:latin typeface="Calibri" pitchFamily="34" charset="0"/>
              </a:rPr>
              <a:t>workers need to stress that ONLY heterosexual behavior is normal.</a:t>
            </a:r>
          </a:p>
          <a:p>
            <a:pPr marL="1143000" lvl="4" indent="-457200">
              <a:spcBef>
                <a:spcPts val="1500"/>
              </a:spcBef>
              <a:buClr>
                <a:schemeClr val="tx1"/>
              </a:buClr>
              <a:buSzTx/>
              <a:buFont typeface="+mj-lt"/>
              <a:buAutoNum type="alphaLcParenR" startAt="2"/>
            </a:pPr>
            <a:r>
              <a:rPr lang="en-US" sz="2200" dirty="0" smtClean="0">
                <a:latin typeface="Calibri" pitchFamily="34" charset="0"/>
              </a:rPr>
              <a:t>Health </a:t>
            </a:r>
            <a:r>
              <a:rPr lang="en-US" sz="2200" dirty="0">
                <a:latin typeface="Calibri" pitchFamily="34" charset="0"/>
              </a:rPr>
              <a:t>workers should understand different sexual behaviors and sexual orientations and talk openly and non-judgmentally about them with clients. </a:t>
            </a:r>
          </a:p>
          <a:p>
            <a:pPr marL="1146175" lvl="1" indent="-463550">
              <a:buSzPct val="100000"/>
              <a:buFont typeface="+mj-lt"/>
              <a:buAutoNum type="alphaLcParenR" startAt="3"/>
            </a:pPr>
            <a:r>
              <a:rPr lang="en-US" sz="2200" dirty="0">
                <a:latin typeface="Calibri" pitchFamily="34" charset="0"/>
              </a:rPr>
              <a:t>Health workers need to stress that homosexual and bisexual behavior is abnormal.</a:t>
            </a:r>
          </a:p>
          <a:p>
            <a:pPr marL="1092200" lvl="4" indent="-4064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 startAt="2"/>
            </a:pPr>
            <a:r>
              <a:rPr lang="en-US" sz="2200" dirty="0" smtClean="0">
                <a:latin typeface="Calibri" pitchFamily="34" charset="0"/>
              </a:rPr>
              <a:t>Health workers need to stress that transsexual/ transgendered behavior should not be tolerated.</a:t>
            </a: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CCC285-E3BD-4F35-AC0D-D7AFCFB3CF6E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latin typeface="Garamond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93750" indent="-79375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Q.17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Which of the following statements is correct?</a:t>
            </a:r>
            <a:endParaRPr lang="en-US" sz="2400" b="1" dirty="0">
              <a:solidFill>
                <a:srgbClr val="0B5395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36E39-0B79-4885-9131-24623E03B9ED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0" y="4432300"/>
            <a:ext cx="8416925" cy="635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93750" indent="-793750"/>
            <a:endParaRPr lang="en-US" sz="2400" b="1" dirty="0">
              <a:latin typeface="+mj-lt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19063" y="2524125"/>
            <a:ext cx="822960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95400" lvl="4" indent="-381000" defTabSz="914400"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>
                <a:latin typeface="Calibri" pitchFamily="34" charset="0"/>
              </a:rPr>
              <a:t>Unprotected (no male or female condom) anal or vaginal intercourse </a:t>
            </a:r>
          </a:p>
          <a:p>
            <a:pPr marL="1295400" lvl="4" indent="-381000" defTabSz="914400"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Using </a:t>
            </a:r>
            <a:r>
              <a:rPr lang="en-US" sz="2200" dirty="0">
                <a:latin typeface="Calibri" pitchFamily="34" charset="0"/>
              </a:rPr>
              <a:t>a </a:t>
            </a:r>
            <a:r>
              <a:rPr lang="en-US" sz="2200" dirty="0" smtClean="0">
                <a:latin typeface="Calibri" pitchFamily="34" charset="0"/>
              </a:rPr>
              <a:t>latex </a:t>
            </a:r>
            <a:r>
              <a:rPr lang="en-US" sz="2200" dirty="0">
                <a:latin typeface="Calibri" pitchFamily="34" charset="0"/>
              </a:rPr>
              <a:t>condom for every act of </a:t>
            </a:r>
            <a:r>
              <a:rPr lang="en-US" sz="2200" dirty="0" smtClean="0">
                <a:latin typeface="Calibri" pitchFamily="34" charset="0"/>
              </a:rPr>
              <a:t>vaginal or anal intercourse</a:t>
            </a:r>
            <a:endParaRPr lang="en-US" sz="2200" dirty="0">
              <a:latin typeface="Calibri" pitchFamily="34" charset="0"/>
            </a:endParaRPr>
          </a:p>
          <a:p>
            <a:pPr marL="1295400" lvl="4" indent="-381000" defTabSz="914400"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>
                <a:latin typeface="Calibri" pitchFamily="34" charset="0"/>
              </a:rPr>
              <a:t>Mutual masturbation</a:t>
            </a:r>
          </a:p>
          <a:p>
            <a:pPr marL="1295400" lvl="4" indent="-381000" defTabSz="914400"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>
                <a:latin typeface="Calibri" pitchFamily="34" charset="0"/>
              </a:rPr>
              <a:t>Oral sex without a latex barrier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9300" indent="-7493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Q.18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The following sexual activities are considered HIGH risk for transmitting HIV: </a:t>
            </a:r>
            <a:r>
              <a:rPr lang="en-US" sz="2400" b="1" dirty="0" smtClean="0">
                <a:latin typeface="+mj-lt"/>
              </a:rPr>
              <a:t>(select all that apply)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EF1688-F72D-4793-8C85-BAB1CD08C1A0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88913" y="4564063"/>
            <a:ext cx="8416925" cy="635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93750" indent="-793750"/>
            <a:endParaRPr lang="en-US" sz="2400" b="1" dirty="0">
              <a:solidFill>
                <a:srgbClr val="0B5395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376238" y="2585586"/>
            <a:ext cx="8229600" cy="216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2200" lvl="4" indent="-406400" defTabSz="914400"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>
                <a:latin typeface="Calibri" pitchFamily="34" charset="0"/>
              </a:rPr>
              <a:t>True</a:t>
            </a:r>
          </a:p>
          <a:p>
            <a:pPr marL="1092200" lvl="4" indent="-406400" defTabSz="914400">
              <a:spcBef>
                <a:spcPts val="15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200" dirty="0">
                <a:latin typeface="Calibri" pitchFamily="34" charset="0"/>
              </a:rPr>
              <a:t>False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9300" indent="-7493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Q.19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The adolescent female genital tract is less susceptible to STIs than that of adult women.</a:t>
            </a:r>
            <a:endParaRPr lang="en-US" sz="2400" b="1" dirty="0">
              <a:solidFill>
                <a:srgbClr val="0B5395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0AB36E-32AD-4760-90A6-6941B9816B5C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346075" y="4775200"/>
            <a:ext cx="8416925" cy="635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93750" indent="-793750"/>
            <a:endParaRPr lang="en-US" sz="2400" b="1" dirty="0">
              <a:latin typeface="+mj-lt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04788" y="2364930"/>
            <a:ext cx="82296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95400" lvl="4" indent="-381000" defTabSz="914400">
              <a:spcBef>
                <a:spcPts val="8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000" dirty="0">
                <a:latin typeface="Calibri" pitchFamily="34" charset="0"/>
              </a:rPr>
              <a:t>It is safest to wait until adulthood to become </a:t>
            </a:r>
            <a:r>
              <a:rPr lang="en-US" sz="2000" dirty="0" smtClean="0">
                <a:latin typeface="Calibri" pitchFamily="34" charset="0"/>
              </a:rPr>
              <a:t>pregnant. </a:t>
            </a:r>
            <a:endParaRPr lang="en-US" sz="2000" dirty="0">
              <a:latin typeface="Calibri" pitchFamily="34" charset="0"/>
            </a:endParaRPr>
          </a:p>
          <a:p>
            <a:pPr marL="1295400" lvl="4" indent="-381000" defTabSz="914400">
              <a:spcBef>
                <a:spcPts val="8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000" dirty="0" smtClean="0">
                <a:latin typeface="Calibri" pitchFamily="34" charset="0"/>
              </a:rPr>
              <a:t>There are many health, psychological, social, and economical risks of adolescent pregnancy.</a:t>
            </a:r>
          </a:p>
          <a:p>
            <a:pPr marL="1295400" lvl="4" indent="-381000" defTabSz="914400">
              <a:spcBef>
                <a:spcPts val="8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000" dirty="0" smtClean="0">
                <a:latin typeface="Calibri" pitchFamily="34" charset="0"/>
              </a:rPr>
              <a:t>Stop having sex because it is dangerous for you and your partner.</a:t>
            </a:r>
            <a:endParaRPr lang="en-US" sz="2000" dirty="0">
              <a:latin typeface="Calibri" pitchFamily="34" charset="0"/>
            </a:endParaRPr>
          </a:p>
          <a:p>
            <a:pPr marL="1295400" lvl="4" indent="-381000" defTabSz="914400">
              <a:spcBef>
                <a:spcPts val="8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000" dirty="0" smtClean="0">
                <a:latin typeface="Calibri" pitchFamily="34" charset="0"/>
              </a:rPr>
              <a:t>It is important to continue to talk with health workers to know the facts and risks about getting pregnant and to understand the facts about PMTCT services.</a:t>
            </a:r>
            <a:endParaRPr lang="en-US" sz="2000" dirty="0">
              <a:latin typeface="Calibri" pitchFamily="34" charset="0"/>
            </a:endParaRPr>
          </a:p>
          <a:p>
            <a:pPr marL="1295400" lvl="4" indent="-381000" defTabSz="914400">
              <a:spcBef>
                <a:spcPts val="8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000" dirty="0" smtClean="0">
                <a:latin typeface="Calibri" pitchFamily="34" charset="0"/>
              </a:rPr>
              <a:t>Switch to or start taking </a:t>
            </a:r>
            <a:r>
              <a:rPr lang="en-US" sz="2000" dirty="0" err="1" smtClean="0">
                <a:latin typeface="Calibri" pitchFamily="34" charset="0"/>
              </a:rPr>
              <a:t>efavirenz</a:t>
            </a:r>
            <a:r>
              <a:rPr lang="en-US" sz="2000" dirty="0" smtClean="0">
                <a:latin typeface="Calibri" pitchFamily="34" charset="0"/>
              </a:rPr>
              <a:t> before trying to become pregnant.</a:t>
            </a:r>
            <a:endParaRPr lang="en-US" sz="2000" dirty="0">
              <a:latin typeface="Calibri" pitchFamily="34" charset="0"/>
            </a:endParaRPr>
          </a:p>
          <a:p>
            <a:pPr marL="1295400" lvl="4" indent="-381000" defTabSz="914400">
              <a:spcBef>
                <a:spcPts val="800"/>
              </a:spcBef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en-US" sz="2000" dirty="0">
                <a:latin typeface="Calibri" pitchFamily="34" charset="0"/>
              </a:rPr>
              <a:t>Make sure you </a:t>
            </a:r>
            <a:r>
              <a:rPr lang="en-US" sz="2000" dirty="0" smtClean="0">
                <a:latin typeface="Calibri" pitchFamily="34" charset="0"/>
              </a:rPr>
              <a:t>(and your partner, if HIV-infected) are </a:t>
            </a:r>
            <a:r>
              <a:rPr lang="en-US" sz="2000" dirty="0">
                <a:latin typeface="Calibri" pitchFamily="34" charset="0"/>
              </a:rPr>
              <a:t>adhering to your ART </a:t>
            </a:r>
            <a:r>
              <a:rPr lang="en-US" sz="2000" dirty="0" smtClean="0">
                <a:latin typeface="Calibri" pitchFamily="34" charset="0"/>
              </a:rPr>
              <a:t>regimen and have a CD4 count over 500 before trying to get pregnant.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498602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9300" indent="-7493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Q.20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What advice would you give an adolescent client living with HIV who wants to get pregnant? </a:t>
            </a:r>
            <a:r>
              <a:rPr lang="en-US" sz="2400" b="1" dirty="0" smtClean="0">
                <a:latin typeface="+mj-lt"/>
              </a:rPr>
              <a:t>(select all that apply)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2856590"/>
            <a:ext cx="8229600" cy="3519488"/>
          </a:xfrm>
        </p:spPr>
        <p:txBody>
          <a:bodyPr/>
          <a:lstStyle/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Male and female condoms</a:t>
            </a:r>
          </a:p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Oral contraceptive pills </a:t>
            </a:r>
            <a:endParaRPr lang="en-US" sz="2200" dirty="0">
              <a:latin typeface="Calibri" pitchFamily="34" charset="0"/>
            </a:endParaRPr>
          </a:p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Spermicides and diaphragms with spermicides</a:t>
            </a:r>
          </a:p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Male and female sterilization </a:t>
            </a:r>
          </a:p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Injectable contraceptives</a:t>
            </a:r>
          </a:p>
          <a:p>
            <a:pPr marL="1028700" lvl="4" indent="-393700">
              <a:spcBef>
                <a:spcPts val="15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Hormonal implants </a:t>
            </a:r>
          </a:p>
        </p:txBody>
      </p:sp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A82D68-3109-44F7-BA15-D2DC0B44852B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0" y="4635500"/>
            <a:ext cx="8416925" cy="635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93750" indent="-793750"/>
            <a:endParaRPr lang="en-US" sz="2400" b="1" dirty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9300" indent="-7493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Q.21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Which of the following are usually good contraceptive options for adolescents living with HIV? </a:t>
            </a:r>
            <a:r>
              <a:rPr lang="en-US" sz="2400" b="1" dirty="0" smtClean="0">
                <a:latin typeface="+mj-lt"/>
              </a:rPr>
              <a:t>(select all that apply)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Session 16.1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b="1" dirty="0" smtClean="0">
                <a:solidFill>
                  <a:srgbClr val="0B5395"/>
                </a:solidFill>
                <a:latin typeface="Calibri" pitchFamily="34" charset="0"/>
                <a:ea typeface="ＭＳ Ｐゴシック"/>
                <a:cs typeface="ＭＳ Ｐゴシック"/>
              </a:rPr>
              <a:t>After completing this session, participants will:</a:t>
            </a:r>
            <a:endParaRPr lang="en-GB" dirty="0" smtClean="0">
              <a:solidFill>
                <a:srgbClr val="0B5395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r>
              <a:rPr lang="en-US" dirty="0" smtClean="0">
                <a:latin typeface="Calibri" pitchFamily="34" charset="0"/>
              </a:rPr>
              <a:t>Have reviewed the key steps and considerations of initiating or scaling up adolescent HIV care and treatment services</a:t>
            </a:r>
          </a:p>
          <a:p>
            <a:r>
              <a:rPr lang="en-US" dirty="0" smtClean="0">
                <a:latin typeface="Calibri" pitchFamily="34" charset="0"/>
              </a:rPr>
              <a:t>Have identified the potential challenges to implementing adolescent HIV care and treatment services at their site, and potential solutions to those challenges</a:t>
            </a:r>
          </a:p>
          <a:p>
            <a:r>
              <a:rPr lang="en-US" dirty="0" smtClean="0">
                <a:latin typeface="Calibri" pitchFamily="34" charset="0"/>
              </a:rPr>
              <a:t>Have started developing a site-specific action plan to initiate or improve adolescent HIV care and treatment services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143848-05DC-4727-94CA-42AEFBBFB535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2537282"/>
            <a:ext cx="8358187" cy="3930650"/>
          </a:xfrm>
        </p:spPr>
        <p:txBody>
          <a:bodyPr/>
          <a:lstStyle/>
          <a:p>
            <a:pPr marL="1092200" lvl="4" indent="-406400">
              <a:spcBef>
                <a:spcPts val="9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Dual protection and dual method use mean the same thing.</a:t>
            </a:r>
          </a:p>
          <a:p>
            <a:pPr marL="1092200" lvl="4" indent="-406400">
              <a:spcBef>
                <a:spcPts val="9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Condoms provide dual protection.</a:t>
            </a:r>
          </a:p>
          <a:p>
            <a:pPr marL="1092200" lvl="4" indent="-406400">
              <a:spcBef>
                <a:spcPts val="9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Dual protection refers to the practice of taking ART </a:t>
            </a:r>
            <a:r>
              <a:rPr lang="en-US" sz="2200" b="1" u="sng" dirty="0" smtClean="0">
                <a:latin typeface="Calibri" pitchFamily="34" charset="0"/>
              </a:rPr>
              <a:t>and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cotrimoxazole</a:t>
            </a:r>
            <a:r>
              <a:rPr lang="en-US" sz="2200" dirty="0" smtClean="0">
                <a:latin typeface="Calibri" pitchFamily="34" charset="0"/>
              </a:rPr>
              <a:t>.</a:t>
            </a:r>
          </a:p>
          <a:p>
            <a:pPr marL="1092200" lvl="4" indent="-406400">
              <a:spcBef>
                <a:spcPts val="9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Dual method use should be recommended for sexually active adolescents. This means they use condoms and another method of contraception (such as oral and injectable contraceptives).</a:t>
            </a:r>
          </a:p>
        </p:txBody>
      </p:sp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17AE8A-C9FB-4887-9F8A-8B1F0E15BE02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latin typeface="Garamond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9300" indent="-7493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Q.22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Which of the following statements are true? </a:t>
            </a:r>
            <a:r>
              <a:rPr lang="en-US" sz="2400" b="1" dirty="0" smtClean="0">
                <a:latin typeface="+mj-lt"/>
              </a:rPr>
              <a:t>(select all that apply)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2450198"/>
            <a:ext cx="8475662" cy="3930650"/>
          </a:xfrm>
        </p:spPr>
        <p:txBody>
          <a:bodyPr/>
          <a:lstStyle/>
          <a:p>
            <a:pPr marL="1028700" lvl="4" indent="-393700">
              <a:spcBef>
                <a:spcPts val="18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>
                <a:latin typeface="Calibri" pitchFamily="34" charset="0"/>
              </a:rPr>
              <a:t>All adolescent clients should be ready to transition to adult care by age 16.</a:t>
            </a:r>
          </a:p>
          <a:p>
            <a:pPr marL="1028700" lvl="4" indent="-393700">
              <a:spcBef>
                <a:spcPts val="18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In helping prepare an adolescent to transition, the health worker should support him or her to develop self-care and self-advocacy skills.</a:t>
            </a:r>
          </a:p>
          <a:p>
            <a:pPr marL="1028700" lvl="4" indent="-393700">
              <a:spcBef>
                <a:spcPts val="18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In preparation for transition, adolescents should visit and tour the adult HIV clinic.</a:t>
            </a:r>
          </a:p>
          <a:p>
            <a:pPr marL="1028700" lvl="4" indent="-393700">
              <a:spcBef>
                <a:spcPts val="18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Adolescent clients should be encouraged to rely more and more on their caregivers to ensure that they adhere to their ART regimen.</a:t>
            </a: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1E8379-F085-4EFC-B39A-E2DB0F5473D9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latin typeface="Garamond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9300" indent="-7493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Q.23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In reference to transitioning to adult care, which of the following statements is true? </a:t>
            </a:r>
            <a:r>
              <a:rPr lang="en-US" sz="2400" b="1" dirty="0" smtClean="0">
                <a:latin typeface="+mj-lt"/>
              </a:rPr>
              <a:t>(select all that apply)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318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356B4-8098-4BB0-92F2-DD14F7A015F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9300" indent="-7493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Q.24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Which of the following statements about adolescent involvement are true? </a:t>
            </a:r>
            <a:r>
              <a:rPr lang="en-US" sz="2400" b="1" dirty="0" smtClean="0">
                <a:latin typeface="+mj-lt"/>
              </a:rPr>
              <a:t>(select all that apply)</a:t>
            </a:r>
            <a:endParaRPr lang="en-US" sz="2400" b="1" dirty="0"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1963" y="2479226"/>
            <a:ext cx="8475662" cy="3930650"/>
          </a:xfrm>
        </p:spPr>
        <p:txBody>
          <a:bodyPr/>
          <a:lstStyle/>
          <a:p>
            <a:pPr marL="1028700" lvl="4" indent="-393700">
              <a:spcBef>
                <a:spcPts val="10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dirty="0" smtClean="0">
                <a:latin typeface="Calibri" pitchFamily="34" charset="0"/>
              </a:rPr>
              <a:t>Adolescent peer education programs and community advisory boards are useful mechanisms to involve adolescents in services.</a:t>
            </a:r>
          </a:p>
          <a:p>
            <a:pPr marL="1028700" lvl="4" indent="-393700">
              <a:spcBef>
                <a:spcPts val="10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dirty="0" smtClean="0">
                <a:latin typeface="Calibri" pitchFamily="34" charset="0"/>
              </a:rPr>
              <a:t>Adolescent peer educators can take on the same responsibilities as adult peer educators.</a:t>
            </a:r>
          </a:p>
          <a:p>
            <a:pPr marL="1028700" lvl="4" indent="-393700">
              <a:spcBef>
                <a:spcPts val="10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dirty="0" smtClean="0">
                <a:latin typeface="Calibri" pitchFamily="34" charset="0"/>
              </a:rPr>
              <a:t>Adolescent peer educators can help create a safe clinic environment, improve adherence and positive living among clients, and improve service quality.</a:t>
            </a:r>
          </a:p>
          <a:p>
            <a:pPr marL="1028700" lvl="4" indent="-393700">
              <a:spcBef>
                <a:spcPts val="10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dirty="0" smtClean="0">
                <a:latin typeface="Calibri" pitchFamily="34" charset="0"/>
              </a:rPr>
              <a:t>Asking adolescents to help with clinic filing and cleaning are examples of meaningful involvement.</a:t>
            </a:r>
          </a:p>
          <a:p>
            <a:pPr marL="1028700" lvl="4" indent="-393700">
              <a:spcBef>
                <a:spcPts val="10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dirty="0" smtClean="0">
                <a:latin typeface="Calibri" pitchFamily="34" charset="0"/>
              </a:rPr>
              <a:t>It is important to have a clear training and supervision plan in adolescent peer educator programs.</a:t>
            </a:r>
          </a:p>
        </p:txBody>
      </p:sp>
    </p:spTree>
    <p:extLst>
      <p:ext uri="{BB962C8B-B14F-4D97-AF65-F5344CB8AC3E}">
        <p14:creationId xmlns:p14="http://schemas.microsoft.com/office/powerpoint/2010/main" val="2110277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2595338"/>
            <a:ext cx="8475662" cy="3930650"/>
          </a:xfrm>
        </p:spPr>
        <p:txBody>
          <a:bodyPr/>
          <a:lstStyle/>
          <a:p>
            <a:pPr marL="1028700" lvl="4" indent="-393700">
              <a:spcBef>
                <a:spcPts val="18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Number of adolescents who initiated ART in the quarter</a:t>
            </a:r>
          </a:p>
          <a:p>
            <a:pPr marL="1028700" lvl="4" indent="-393700">
              <a:spcBef>
                <a:spcPts val="18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Number of adolescent clients lost to follow-up in the year</a:t>
            </a:r>
          </a:p>
          <a:p>
            <a:pPr marL="1028700" lvl="4" indent="-393700">
              <a:spcBef>
                <a:spcPts val="18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To ensure that 95% of eligible adolescent clients initiate ART this year</a:t>
            </a:r>
          </a:p>
          <a:p>
            <a:pPr marL="1028700" lvl="4" indent="-393700">
              <a:spcBef>
                <a:spcPts val="18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All adolescent clients should be screened for TB at enrollment</a:t>
            </a:r>
          </a:p>
          <a:p>
            <a:pPr marL="1028700" lvl="4" indent="-393700">
              <a:spcBef>
                <a:spcPts val="1800"/>
              </a:spcBef>
              <a:buClr>
                <a:schemeClr val="tx1"/>
              </a:buClr>
              <a:buSzTx/>
              <a:buFont typeface="Wingdings" pitchFamily="2" charset="2"/>
              <a:buAutoNum type="alphaLcParenR"/>
            </a:pPr>
            <a:r>
              <a:rPr lang="en-US" sz="2200" dirty="0" smtClean="0">
                <a:latin typeface="Calibri" pitchFamily="34" charset="0"/>
              </a:rPr>
              <a:t>% of adolescent clients screened for TB at enrollment in the quarter</a:t>
            </a: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1E8379-F085-4EFC-B39A-E2DB0F5473D9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0" y="4419600"/>
            <a:ext cx="8416925" cy="635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93750" indent="-793750"/>
            <a:endParaRPr lang="en-US" sz="2400" b="1" dirty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498475" y="136072"/>
            <a:ext cx="8264525" cy="1435100"/>
          </a:xfrm>
        </p:spPr>
        <p:txBody>
          <a:bodyPr/>
          <a:lstStyle/>
          <a:p>
            <a:r>
              <a:rPr lang="en-US" dirty="0" smtClean="0"/>
              <a:t>Review of Post-Test Questions     and Answers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6075" y="1600200"/>
            <a:ext cx="8416925" cy="1116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9300" indent="-749300"/>
            <a:r>
              <a:rPr lang="en-GB" sz="2400" b="1" dirty="0" smtClean="0">
                <a:solidFill>
                  <a:srgbClr val="0B5395"/>
                </a:solidFill>
                <a:latin typeface="+mj-lt"/>
                <a:ea typeface="ＭＳ Ｐゴシック"/>
                <a:cs typeface="ＭＳ Ｐゴシック"/>
              </a:rPr>
              <a:t>Q.25  </a:t>
            </a:r>
            <a:r>
              <a:rPr lang="en-US" sz="2400" b="1" dirty="0" smtClean="0">
                <a:solidFill>
                  <a:srgbClr val="0B5395"/>
                </a:solidFill>
                <a:latin typeface="+mj-lt"/>
              </a:rPr>
              <a:t>Which of the following are examples of indicators?</a:t>
            </a:r>
            <a:r>
              <a:rPr lang="en-US" sz="2400" b="1" dirty="0" smtClean="0">
                <a:solidFill>
                  <a:srgbClr val="173157"/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rgbClr val="173157"/>
                </a:solidFill>
                <a:latin typeface="+mj-lt"/>
              </a:rPr>
            </a:br>
            <a:r>
              <a:rPr lang="en-US" sz="2400" b="1" dirty="0" smtClean="0">
                <a:latin typeface="+mj-lt"/>
              </a:rPr>
              <a:t> (select all that apply)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Exercise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GB" sz="3600" b="1" dirty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Training Evaluation: </a:t>
            </a:r>
            <a:r>
              <a:rPr lang="en-GB" sz="3600" b="1" dirty="0">
                <a:latin typeface="+mn-lt"/>
                <a:ea typeface="ＭＳ Ｐゴシック" charset="0"/>
                <a:cs typeface="ＭＳ Ｐゴシック" charset="0"/>
              </a:rPr>
              <a:t>Individual work </a:t>
            </a:r>
            <a:r>
              <a:rPr lang="en-US" sz="3600" b="1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endParaRPr lang="en-US" sz="3600" b="1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(See </a:t>
            </a:r>
            <a:r>
              <a:rPr lang="en-US" i="1" dirty="0" smtClean="0">
                <a:latin typeface="+mn-lt"/>
                <a:ea typeface="ＭＳ Ｐゴシック" charset="0"/>
                <a:cs typeface="ＭＳ Ｐゴシック" charset="0"/>
              </a:rPr>
              <a:t>Appendix 16C: Training Evaluation Form.)</a:t>
            </a:r>
          </a:p>
          <a:p>
            <a:pPr marL="457200" indent="-457200">
              <a:defRPr/>
            </a:pP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We welcome your honest feedback to improve future trainings.</a:t>
            </a:r>
          </a:p>
          <a:p>
            <a:pPr marL="457200" indent="-457200">
              <a:defRPr/>
            </a:pP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Your evaluations are confidential — you do not have to include your name. </a:t>
            </a:r>
            <a:endParaRPr lang="en-ZA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05308-0854-4BA5-AFA2-EA5206C5F15C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305800" y="6423025"/>
            <a:ext cx="554038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9FFF3975-38EF-44FF-B1DE-D48BBD62FD8A}" type="slidenum">
              <a:rPr lang="en-US" sz="1100">
                <a:latin typeface="Calibri" pitchFamily="34" charset="0"/>
                <a:ea typeface="ＭＳ Ｐゴシック" charset="-128"/>
              </a:rPr>
              <a:pPr algn="r" defTabSz="914400" eaLnBrk="0" hangingPunct="0">
                <a:defRPr/>
              </a:pPr>
              <a:t>55</a:t>
            </a:fld>
            <a:endParaRPr lang="en-US" sz="110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68611" name="Content Placeholder 5"/>
          <p:cNvSpPr>
            <a:spLocks noGrp="1"/>
          </p:cNvSpPr>
          <p:nvPr>
            <p:ph idx="4294967295"/>
          </p:nvPr>
        </p:nvSpPr>
        <p:spPr>
          <a:xfrm>
            <a:off x="525463" y="1593850"/>
            <a:ext cx="7966075" cy="4373563"/>
          </a:xfrm>
        </p:spPr>
        <p:txBody>
          <a:bodyPr/>
          <a:lstStyle/>
          <a:p>
            <a:pPr marL="228600" indent="-228600" algn="ctr">
              <a:buFont typeface="Wingdings" pitchFamily="2" charset="2"/>
              <a:buNone/>
            </a:pPr>
            <a:endParaRPr lang="en-US" sz="3600" b="1" smtClean="0">
              <a:latin typeface="Calibri" pitchFamily="34" charset="0"/>
            </a:endParaRPr>
          </a:p>
          <a:p>
            <a:pPr marL="228600" indent="-228600" algn="ctr">
              <a:spcBef>
                <a:spcPts val="3600"/>
              </a:spcBef>
              <a:buFont typeface="Wingdings" pitchFamily="2" charset="2"/>
              <a:buNone/>
            </a:pPr>
            <a:r>
              <a:rPr lang="en-US" sz="4800" b="1" smtClean="0">
                <a:latin typeface="Calibri" pitchFamily="34" charset="0"/>
              </a:rPr>
              <a:t>Questions or comments on this session?</a:t>
            </a:r>
          </a:p>
        </p:txBody>
      </p:sp>
    </p:spTree>
    <p:extLst>
      <p:ext uri="{BB962C8B-B14F-4D97-AF65-F5344CB8AC3E}">
        <p14:creationId xmlns:p14="http://schemas.microsoft.com/office/powerpoint/2010/main" val="37326275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EB4353-21D9-4AAE-A7ED-FB57A7F70A67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>
              <a:latin typeface="Garamond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72" y="1959430"/>
            <a:ext cx="5363028" cy="410323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498475" y="484188"/>
            <a:ext cx="8264525" cy="1116012"/>
          </a:xfrm>
        </p:spPr>
        <p:txBody>
          <a:bodyPr/>
          <a:lstStyle/>
          <a:p>
            <a:r>
              <a:rPr lang="en-US" dirty="0" smtClean="0"/>
              <a:t>Congratulations!!!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3DA32-62A0-44F7-859D-3F39DE67ED65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Garamon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929188"/>
          </a:xfrm>
        </p:spPr>
        <p:txBody>
          <a:bodyPr spcCol="182880"/>
          <a:lstStyle/>
          <a:p>
            <a:pPr>
              <a:buFont typeface="Wingdings" charset="0"/>
              <a:buChar char="n"/>
              <a:defRPr/>
            </a:pPr>
            <a:r>
              <a:rPr lang="en-GB" i="1" dirty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What do you think are the key steps to improving or expanding services for ALHIV at your health facility</a:t>
            </a:r>
            <a:r>
              <a:rPr lang="en-GB" i="1" dirty="0" smtClean="0">
                <a:solidFill>
                  <a:srgbClr val="0B5395"/>
                </a:solidFill>
                <a:latin typeface="+mn-lt"/>
                <a:ea typeface="ＭＳ Ｐゴシック" charset="0"/>
                <a:cs typeface="ＭＳ Ｐゴシック" charset="0"/>
              </a:rPr>
              <a:t>?</a:t>
            </a:r>
            <a:r>
              <a:rPr lang="en-GB" sz="3200" i="1" dirty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GB" sz="3200" i="1" dirty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</a:br>
            <a:endParaRPr lang="en-GB" sz="3200" i="1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Title 6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Discussion Question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30" y="2964633"/>
            <a:ext cx="3904342" cy="326199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98475" y="209097"/>
            <a:ext cx="8523288" cy="1343025"/>
          </a:xfrm>
        </p:spPr>
        <p:txBody>
          <a:bodyPr/>
          <a:lstStyle/>
          <a:p>
            <a:r>
              <a:rPr lang="en-US" sz="3200" dirty="0" smtClean="0"/>
              <a:t>Key Steps to Initiate or Scale-up Adolescent HIV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752600"/>
            <a:ext cx="8488363" cy="36322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/>
                <a:cs typeface="ＭＳ Ｐゴシック"/>
              </a:rPr>
              <a:t>Conduct a needs assessment </a:t>
            </a:r>
          </a:p>
          <a:p>
            <a:r>
              <a:rPr lang="en-GB" dirty="0" smtClean="0">
                <a:latin typeface="Calibri" pitchFamily="34" charset="0"/>
                <a:ea typeface="ＭＳ Ｐゴシック"/>
                <a:cs typeface="ＭＳ Ｐゴシック"/>
              </a:rPr>
              <a:t>Develop an action plan </a:t>
            </a:r>
          </a:p>
          <a:p>
            <a:r>
              <a:rPr lang="en-GB" dirty="0" smtClean="0">
                <a:latin typeface="Calibri" pitchFamily="34" charset="0"/>
                <a:ea typeface="ＭＳ Ｐゴシック"/>
                <a:cs typeface="ＭＳ Ｐゴシック"/>
              </a:rPr>
              <a:t>Present the action plan to managers, health workers, and youth</a:t>
            </a:r>
          </a:p>
          <a:p>
            <a:r>
              <a:rPr lang="en-GB" dirty="0" smtClean="0">
                <a:latin typeface="Calibri" pitchFamily="34" charset="0"/>
                <a:ea typeface="ＭＳ Ｐゴシック"/>
                <a:cs typeface="ＭＳ Ｐゴシック"/>
              </a:rPr>
              <a:t>Regularly revisit the action plan to assess progress</a:t>
            </a:r>
            <a:r>
              <a:rPr lang="en-US" dirty="0" smtClean="0">
                <a:latin typeface="Calibri" pitchFamily="34" charset="0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F387F1-3332-4938-8411-1CBB37AD91B5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Garamond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7657" y="4730596"/>
            <a:ext cx="7638143" cy="1569660"/>
          </a:xfrm>
          <a:prstGeom prst="rect">
            <a:avLst/>
          </a:prstGeom>
          <a:solidFill>
            <a:srgbClr val="F0EB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indent="-3175" algn="ctr">
              <a:spcBef>
                <a:spcPts val="2000"/>
              </a:spcBef>
              <a:buClr>
                <a:srgbClr val="083763"/>
              </a:buClr>
              <a:buSzPct val="75000"/>
              <a:buFont typeface="Wingdings" pitchFamily="2" charset="2"/>
              <a:buNone/>
            </a:pPr>
            <a:r>
              <a:rPr lang="en-GB" sz="2400" dirty="0" smtClean="0">
                <a:latin typeface="Calibri" pitchFamily="34" charset="0"/>
              </a:rPr>
              <a:t>Setting up youth-friendly services is a</a:t>
            </a:r>
            <a:br>
              <a:rPr lang="en-GB" sz="2400" dirty="0" smtClean="0">
                <a:latin typeface="Calibri" pitchFamily="34" charset="0"/>
              </a:rPr>
            </a:br>
            <a:r>
              <a:rPr lang="en-GB" sz="2400" dirty="0" smtClean="0">
                <a:latin typeface="Calibri" pitchFamily="34" charset="0"/>
              </a:rPr>
              <a:t>start, but in order to really meet the needs of ALHIV,</a:t>
            </a:r>
            <a:r>
              <a:rPr lang="en-GB" sz="2400" b="1" dirty="0" smtClean="0">
                <a:latin typeface="Calibri" pitchFamily="34" charset="0"/>
              </a:rPr>
              <a:t> quality, evidence-based HIV care</a:t>
            </a:r>
            <a:r>
              <a:rPr lang="en-GB" sz="2400" dirty="0" smtClean="0">
                <a:latin typeface="Calibri" pitchFamily="34" charset="0"/>
              </a:rPr>
              <a:t> must be provided within the context of youth-friendly services.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white">
          <a:xfrm>
            <a:off x="498475" y="142196"/>
            <a:ext cx="8264525" cy="1414462"/>
          </a:xfrm>
        </p:spPr>
        <p:txBody>
          <a:bodyPr/>
          <a:lstStyle/>
          <a:p>
            <a:r>
              <a:rPr lang="en-US" dirty="0" smtClean="0"/>
              <a:t>Characteristics of Youth-          Friendly Services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FD88B9-91AE-46E2-8838-EBD6241C2142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Garamond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767114"/>
            <a:ext cx="8229600" cy="36322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/>
                <a:cs typeface="ＭＳ Ｐゴシック"/>
              </a:rPr>
              <a:t>See Table 16.1: “Characteristics of Youth-Friendly Services.“</a:t>
            </a:r>
          </a:p>
          <a:p>
            <a:pPr marL="798513" lvl="1" indent="-333375">
              <a:spcBef>
                <a:spcPts val="2000"/>
              </a:spcBef>
            </a:pPr>
            <a:r>
              <a:rPr lang="en-US" sz="2400" b="1" dirty="0" smtClean="0">
                <a:latin typeface="Calibri" pitchFamily="34" charset="0"/>
                <a:ea typeface="ＭＳ Ｐゴシック"/>
                <a:cs typeface="ＭＳ Ｐゴシック"/>
              </a:rPr>
              <a:t>Health worker </a:t>
            </a:r>
            <a:r>
              <a:rPr lang="en-US" sz="2400" dirty="0" smtClean="0">
                <a:latin typeface="Calibri" pitchFamily="34" charset="0"/>
                <a:ea typeface="ＭＳ Ｐゴシック"/>
                <a:cs typeface="ＭＳ Ｐゴシック"/>
              </a:rPr>
              <a:t>characteristics</a:t>
            </a:r>
          </a:p>
          <a:p>
            <a:pPr marL="798513" lvl="1" indent="-333375">
              <a:spcBef>
                <a:spcPts val="2000"/>
              </a:spcBef>
            </a:pPr>
            <a:r>
              <a:rPr lang="en-US" sz="2400" b="1" dirty="0" smtClean="0">
                <a:latin typeface="Calibri" pitchFamily="34" charset="0"/>
                <a:ea typeface="ＭＳ Ｐゴシック"/>
                <a:cs typeface="ＭＳ Ｐゴシック"/>
              </a:rPr>
              <a:t>Health facility </a:t>
            </a:r>
            <a:r>
              <a:rPr lang="en-US" sz="2400" dirty="0" smtClean="0">
                <a:latin typeface="Calibri" pitchFamily="34" charset="0"/>
                <a:ea typeface="ＭＳ Ｐゴシック"/>
                <a:cs typeface="ＭＳ Ｐゴシック"/>
              </a:rPr>
              <a:t>characteristics</a:t>
            </a:r>
          </a:p>
          <a:p>
            <a:pPr marL="798513" lvl="1" indent="-333375">
              <a:spcBef>
                <a:spcPts val="2000"/>
              </a:spcBef>
            </a:pPr>
            <a:r>
              <a:rPr lang="en-US" sz="2400" b="1" dirty="0" smtClean="0">
                <a:latin typeface="Calibri" pitchFamily="34" charset="0"/>
                <a:ea typeface="ＭＳ Ｐゴシック"/>
                <a:cs typeface="ＭＳ Ｐゴシック"/>
              </a:rPr>
              <a:t>Program design </a:t>
            </a:r>
            <a:r>
              <a:rPr lang="en-US" sz="2400" dirty="0" smtClean="0">
                <a:latin typeface="Calibri" pitchFamily="34" charset="0"/>
                <a:ea typeface="ＭＳ Ｐゴシック"/>
                <a:cs typeface="ＭＳ Ｐゴシック"/>
              </a:rPr>
              <a:t>characteristics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" y="4687054"/>
            <a:ext cx="7942943" cy="1200329"/>
          </a:xfrm>
          <a:prstGeom prst="rect">
            <a:avLst/>
          </a:prstGeom>
          <a:solidFill>
            <a:srgbClr val="F0EB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indent="-3175" algn="ctr">
              <a:spcBef>
                <a:spcPts val="2000"/>
              </a:spcBef>
              <a:buClr>
                <a:srgbClr val="083763"/>
              </a:buClr>
              <a:buSzPct val="75000"/>
              <a:buFont typeface="Wingdings" pitchFamily="2" charset="2"/>
              <a:buNone/>
            </a:pPr>
            <a:r>
              <a:rPr lang="en-GB" sz="2400" dirty="0" smtClean="0">
                <a:latin typeface="Calibri" pitchFamily="34" charset="0"/>
              </a:rPr>
              <a:t>There are many ways to improve the youth-friendliness of services. Additional resources and staff are often not required, and </a:t>
            </a:r>
            <a:r>
              <a:rPr lang="en-GB" sz="2400" b="1" dirty="0" smtClean="0">
                <a:latin typeface="Calibri" pitchFamily="34" charset="0"/>
              </a:rPr>
              <a:t>sometimes even small changes can have a big impact.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 smtClean="0"/>
              <a:t>Exercise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-3175">
              <a:buFont typeface="Wingdings" charset="0"/>
              <a:buNone/>
              <a:defRPr/>
            </a:pPr>
            <a:r>
              <a:rPr lang="en-GB" sz="3600" b="1" dirty="0">
                <a:solidFill>
                  <a:srgbClr val="0B5395"/>
                </a:solidFill>
                <a:latin typeface="+mn-lt"/>
              </a:rPr>
              <a:t>Action Planning: </a:t>
            </a:r>
            <a:r>
              <a:rPr lang="en-GB" sz="3600" b="1" dirty="0">
                <a:latin typeface="+mn-lt"/>
              </a:rPr>
              <a:t>Small group work and large group discussion</a:t>
            </a:r>
            <a:r>
              <a:rPr lang="en-US" sz="3600" b="1" dirty="0">
                <a:latin typeface="+mn-lt"/>
              </a:rPr>
              <a:t> </a:t>
            </a:r>
            <a:endParaRPr lang="en-US" sz="3600" b="1" dirty="0" smtClean="0">
              <a:latin typeface="+mn-lt"/>
            </a:endParaRPr>
          </a:p>
          <a:p>
            <a:pPr marL="3175" indent="-3175">
              <a:spcBef>
                <a:spcPts val="3000"/>
              </a:spcBef>
              <a:buFont typeface="Wingdings" charset="0"/>
              <a:buNone/>
              <a:defRPr/>
            </a:pPr>
            <a:r>
              <a:rPr lang="en-US" dirty="0" smtClean="0">
                <a:latin typeface="+mn-lt"/>
              </a:rPr>
              <a:t>(See </a:t>
            </a:r>
            <a:r>
              <a:rPr lang="en-US" i="1" dirty="0" smtClean="0">
                <a:latin typeface="+mn-lt"/>
              </a:rPr>
              <a:t>Appendix 16A: Adolescent HIV Care and Treatment Action Planning and Implementation Template.</a:t>
            </a:r>
            <a:r>
              <a:rPr lang="en-US" dirty="0" smtClean="0">
                <a:latin typeface="+mn-lt"/>
              </a:rPr>
              <a:t>)</a:t>
            </a:r>
            <a:endParaRPr lang="en-ZA" dirty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96DFF7-2C6B-4202-AF79-4BFCC02CDFC7}" type="slidenum">
              <a:rPr lang="en-US"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olescent_HIV_Mod1-1as-calibri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2_Advantage 1">
        <a:dk1>
          <a:srgbClr val="000000"/>
        </a:dk1>
        <a:lt1>
          <a:srgbClr val="FFFFFF"/>
        </a:lt1>
        <a:dk2>
          <a:srgbClr val="59564B"/>
        </a:dk2>
        <a:lt2>
          <a:srgbClr val="DFDAC7"/>
        </a:lt2>
        <a:accent1>
          <a:srgbClr val="990000"/>
        </a:accent1>
        <a:accent2>
          <a:srgbClr val="EFAB1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D99B13"/>
        </a:accent6>
        <a:hlink>
          <a:srgbClr val="EF8E1C"/>
        </a:hlink>
        <a:folHlink>
          <a:srgbClr val="FEC6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Adolescent_HIV_Mod1-1as-calibri.potx</Template>
  <TotalTime>5390</TotalTime>
  <Words>3401</Words>
  <Application>Microsoft Macintosh PowerPoint</Application>
  <PresentationFormat>On-screen Show (4:3)</PresentationFormat>
  <Paragraphs>342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Adolescent_HIV_Mod1-1as-calibri</vt:lpstr>
      <vt:lpstr>Adolescent HIV Care and Treatment</vt:lpstr>
      <vt:lpstr>Module 16 Learning Objectives</vt:lpstr>
      <vt:lpstr>Module 16 Learning Objectives (Continued)</vt:lpstr>
      <vt:lpstr>Session 16.1</vt:lpstr>
      <vt:lpstr>Session 16.1 Objectives</vt:lpstr>
      <vt:lpstr>Discussion Question</vt:lpstr>
      <vt:lpstr>Key Steps to Initiate or Scale-up Adolescent HIV Services</vt:lpstr>
      <vt:lpstr>Characteristics of Youth-          Friendly Services</vt:lpstr>
      <vt:lpstr>Exercise 1</vt:lpstr>
      <vt:lpstr>Exercise 1: Small Group Work</vt:lpstr>
      <vt:lpstr>Exercise 1: Report Back and Large Group Discussion</vt:lpstr>
      <vt:lpstr>Exercise 1: Debriefing</vt:lpstr>
      <vt:lpstr>PowerPoint Presentation</vt:lpstr>
      <vt:lpstr>Session 16.2</vt:lpstr>
      <vt:lpstr>Session 16.2 Objectives</vt:lpstr>
      <vt:lpstr>PowerPoint Presentation</vt:lpstr>
      <vt:lpstr>Adolescent HIV Care and Treatment Training Objectives</vt:lpstr>
      <vt:lpstr>Adolescent HIV Care and Treatment Training Objectives (Continued)</vt:lpstr>
      <vt:lpstr>Adolescent HIV Care and Treatment Training Objectives (Continued)</vt:lpstr>
      <vt:lpstr>Adolescent HIV Care and Treatment Training Objectives (Continued)</vt:lpstr>
      <vt:lpstr>Adolescent HIV Care and Treatment Training Objectives (Continued)</vt:lpstr>
      <vt:lpstr>Concerns, Expectations, and Strengths</vt:lpstr>
      <vt:lpstr>Discussion Questions</vt:lpstr>
      <vt:lpstr>PowerPoint Presentation</vt:lpstr>
      <vt:lpstr>Session 16.3</vt:lpstr>
      <vt:lpstr>Session 16.3 Objectives</vt:lpstr>
      <vt:lpstr>Training Post-Test</vt:lpstr>
      <vt:lpstr>Post-test Debriefing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Review of Post-Test Questions     and Answers (Continued)</vt:lpstr>
      <vt:lpstr>Exercise 2</vt:lpstr>
      <vt:lpstr>PowerPoint Presentation</vt:lpstr>
      <vt:lpstr>Congratulations!!!</vt:lpstr>
    </vt:vector>
  </TitlesOfParts>
  <Company>UMDNJ François Xavier Bagnoud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Adolescent HIV Care and Treatment</dc:title>
  <dc:creator>Karen Forgash</dc:creator>
  <cp:lastModifiedBy>Guest ICAP</cp:lastModifiedBy>
  <cp:revision>481</cp:revision>
  <cp:lastPrinted>2012-06-10T18:37:30Z</cp:lastPrinted>
  <dcterms:created xsi:type="dcterms:W3CDTF">2012-03-16T13:44:46Z</dcterms:created>
  <dcterms:modified xsi:type="dcterms:W3CDTF">2013-04-11T17:04:26Z</dcterms:modified>
</cp:coreProperties>
</file>