
<file path=[Content_Types].xml><?xml version="1.0" encoding="utf-8"?>
<Types xmlns="http://schemas.openxmlformats.org/package/2006/content-types">
  <Default Extension="xml" ContentType="application/xml"/>
  <Default Extension="jpeg" ContentType="image/jpeg"/>
  <Default Extension="png" ContentType="image/pn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handoutMasterIdLst>
    <p:handoutMasterId r:id="rId44"/>
  </p:handoutMasterIdLst>
  <p:sldIdLst>
    <p:sldId id="256" r:id="rId2"/>
    <p:sldId id="287" r:id="rId3"/>
    <p:sldId id="258" r:id="rId4"/>
    <p:sldId id="298" r:id="rId5"/>
    <p:sldId id="259" r:id="rId6"/>
    <p:sldId id="261" r:id="rId7"/>
    <p:sldId id="262" r:id="rId8"/>
    <p:sldId id="263" r:id="rId9"/>
    <p:sldId id="303" r:id="rId10"/>
    <p:sldId id="308" r:id="rId11"/>
    <p:sldId id="264" r:id="rId12"/>
    <p:sldId id="265" r:id="rId13"/>
    <p:sldId id="300" r:id="rId14"/>
    <p:sldId id="266" r:id="rId15"/>
    <p:sldId id="285" r:id="rId16"/>
    <p:sldId id="304" r:id="rId17"/>
    <p:sldId id="267" r:id="rId18"/>
    <p:sldId id="286" r:id="rId19"/>
    <p:sldId id="268" r:id="rId20"/>
    <p:sldId id="269" r:id="rId21"/>
    <p:sldId id="270" r:id="rId22"/>
    <p:sldId id="290" r:id="rId23"/>
    <p:sldId id="291" r:id="rId24"/>
    <p:sldId id="292" r:id="rId25"/>
    <p:sldId id="293" r:id="rId26"/>
    <p:sldId id="307" r:id="rId27"/>
    <p:sldId id="294" r:id="rId28"/>
    <p:sldId id="295" r:id="rId29"/>
    <p:sldId id="276" r:id="rId30"/>
    <p:sldId id="305" r:id="rId31"/>
    <p:sldId id="296" r:id="rId32"/>
    <p:sldId id="278" r:id="rId33"/>
    <p:sldId id="279" r:id="rId34"/>
    <p:sldId id="301" r:id="rId35"/>
    <p:sldId id="302" r:id="rId36"/>
    <p:sldId id="309" r:id="rId37"/>
    <p:sldId id="284" r:id="rId38"/>
    <p:sldId id="280" r:id="rId39"/>
    <p:sldId id="281" r:id="rId40"/>
    <p:sldId id="306" r:id="rId41"/>
    <p:sldId id="310" r:id="rId42"/>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ayla Colton" initials="TC" lastIdx="2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529" autoAdjust="0"/>
    <p:restoredTop sz="94664" autoAdjust="0"/>
  </p:normalViewPr>
  <p:slideViewPr>
    <p:cSldViewPr snapToGrid="0" snapToObjects="1">
      <p:cViewPr>
        <p:scale>
          <a:sx n="75" d="100"/>
          <a:sy n="75" d="100"/>
        </p:scale>
        <p:origin x="-2120" y="-17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49" d="100"/>
          <a:sy n="49" d="100"/>
        </p:scale>
        <p:origin x="-142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39" Type="http://schemas.openxmlformats.org/officeDocument/2006/relationships/slide" Target="slides/slide38.xml"/><Relationship Id="rId7" Type="http://schemas.openxmlformats.org/officeDocument/2006/relationships/slide" Target="slides/slide6.xml"/><Relationship Id="rId43" Type="http://schemas.openxmlformats.org/officeDocument/2006/relationships/notesMaster" Target="notesMasters/notesMaster1.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tableStyles" Target="tableStyles.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printerSettings" Target="printerSettings/printerSettings1.bin"/><Relationship Id="rId42" Type="http://schemas.openxmlformats.org/officeDocument/2006/relationships/slide" Target="slides/slide41.xml"/><Relationship Id="rId6" Type="http://schemas.openxmlformats.org/officeDocument/2006/relationships/slide" Target="slides/slide5.xml"/><Relationship Id="rId49" Type="http://schemas.openxmlformats.org/officeDocument/2006/relationships/theme" Target="theme/theme1.xml"/><Relationship Id="rId44" Type="http://schemas.openxmlformats.org/officeDocument/2006/relationships/handoutMaster" Target="handoutMasters/handoutMaster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commentAuthors" Target="commentAuthor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36" Type="http://schemas.openxmlformats.org/officeDocument/2006/relationships/slide" Target="slides/slide35.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presProps" Target="presProps.xml"/><Relationship Id="rId48" Type="http://schemas.openxmlformats.org/officeDocument/2006/relationships/viewProps" Target="viewProps.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481664" y="881128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r>
              <a:rPr lang="en-US" dirty="0" smtClean="0">
                <a:solidFill>
                  <a:schemeClr val="bg1">
                    <a:lumMod val="50000"/>
                  </a:schemeClr>
                </a:solidFill>
              </a:rPr>
              <a:t>MODULE 1</a:t>
            </a:r>
            <a:endParaRPr lang="en-US" dirty="0">
              <a:solidFill>
                <a:schemeClr val="bg1">
                  <a:lumMod val="50000"/>
                </a:schemeClr>
              </a:solidFill>
            </a:endParaRPr>
          </a:p>
        </p:txBody>
      </p:sp>
      <p:sp>
        <p:nvSpPr>
          <p:cNvPr id="5" name="Slide Number Placeholder 4"/>
          <p:cNvSpPr>
            <a:spLocks noGrp="1"/>
          </p:cNvSpPr>
          <p:nvPr>
            <p:ph type="sldNum" sz="quarter" idx="3"/>
          </p:nvPr>
        </p:nvSpPr>
        <p:spPr>
          <a:xfrm>
            <a:off x="3722131" y="881128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7ADBA27F-65BE-4E2F-8650-5FF211773D9A}" type="slidenum">
              <a:rPr lang="en-US">
                <a:solidFill>
                  <a:schemeClr val="bg1">
                    <a:lumMod val="50000"/>
                  </a:schemeClr>
                </a:solidFill>
              </a:rPr>
              <a:pPr>
                <a:defRPr/>
              </a:pPr>
              <a:t>‹#›</a:t>
            </a:fld>
            <a:endParaRPr lang="en-US" dirty="0">
              <a:solidFill>
                <a:schemeClr val="bg1">
                  <a:lumMod val="50000"/>
                </a:schemeClr>
              </a:solidFill>
            </a:endParaRPr>
          </a:p>
        </p:txBody>
      </p:sp>
    </p:spTree>
    <p:extLst>
      <p:ext uri="{BB962C8B-B14F-4D97-AF65-F5344CB8AC3E}">
        <p14:creationId xmlns:p14="http://schemas.microsoft.com/office/powerpoint/2010/main" val="16255241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ea typeface="+mn-ea"/>
                <a:cs typeface="+mn-cs"/>
              </a:defRPr>
            </a:lvl1pPr>
          </a:lstStyle>
          <a:p>
            <a:pPr>
              <a:defRPr/>
            </a:pPr>
            <a:fld id="{B162C918-6E02-4A67-8B99-516FBACE3224}" type="datetimeFigureOut">
              <a:rPr lang="en-US"/>
              <a:pPr>
                <a:defRPr/>
              </a:pPr>
              <a:t>4/11/13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ea typeface="+mn-ea"/>
                <a:cs typeface="+mn-cs"/>
              </a:defRPr>
            </a:lvl1pPr>
          </a:lstStyle>
          <a:p>
            <a:pPr>
              <a:defRPr/>
            </a:pPr>
            <a:fld id="{5D9814F4-4B5E-4508-B06A-084FFB954312}" type="slidenum">
              <a:rPr lang="en-US"/>
              <a:pPr>
                <a:defRPr/>
              </a:pPr>
              <a:t>‹#›</a:t>
            </a:fld>
            <a:endParaRPr lang="en-US"/>
          </a:p>
        </p:txBody>
      </p:sp>
    </p:spTree>
    <p:extLst>
      <p:ext uri="{BB962C8B-B14F-4D97-AF65-F5344CB8AC3E}">
        <p14:creationId xmlns:p14="http://schemas.microsoft.com/office/powerpoint/2010/main" val="419474253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9"/>
          <p:cNvSpPr/>
          <p:nvPr/>
        </p:nvSpPr>
        <p:spPr bwMode="auto">
          <a:xfrm>
            <a:off x="3048000" y="2590800"/>
            <a:ext cx="5943600" cy="3581400"/>
          </a:xfrm>
          <a:prstGeom prst="ellipse">
            <a:avLst/>
          </a:prstGeom>
          <a:solidFill>
            <a:schemeClr val="bg1"/>
          </a:solidFill>
          <a:ln w="9525" cap="flat" cmpd="sng" algn="ctr">
            <a:noFill/>
            <a:prstDash val="solid"/>
            <a:round/>
            <a:headEnd type="none" w="med" len="med"/>
            <a:tailEnd type="none" w="med" len="med"/>
          </a:ln>
          <a:effectLst/>
        </p:spPr>
        <p:txBody>
          <a:bodyPr/>
          <a:lstStyle/>
          <a:p>
            <a:pPr defTabSz="914400" eaLnBrk="0" hangingPunct="0">
              <a:defRPr/>
            </a:pPr>
            <a:endParaRPr lang="en-US">
              <a:ea typeface="ＭＳ Ｐゴシック" pitchFamily="34" charset="-128"/>
              <a:cs typeface="+mn-cs"/>
            </a:endParaRPr>
          </a:p>
        </p:txBody>
      </p:sp>
      <p:pic>
        <p:nvPicPr>
          <p:cNvPr id="6" name="Picture 3" descr="ICAP_LOGO.png"/>
          <p:cNvPicPr>
            <a:picLocks noChangeAspect="1"/>
          </p:cNvPicPr>
          <p:nvPr userDrawn="1"/>
        </p:nvPicPr>
        <p:blipFill>
          <a:blip r:embed="rId2"/>
          <a:srcRect/>
          <a:stretch>
            <a:fillRect/>
          </a:stretch>
        </p:blipFill>
        <p:spPr bwMode="auto">
          <a:xfrm>
            <a:off x="685800" y="5681663"/>
            <a:ext cx="1495425" cy="673100"/>
          </a:xfrm>
          <a:prstGeom prst="rect">
            <a:avLst/>
          </a:prstGeom>
          <a:noFill/>
          <a:ln w="9525">
            <a:noFill/>
            <a:miter lim="800000"/>
            <a:headEnd/>
            <a:tailEnd/>
          </a:ln>
        </p:spPr>
      </p:pic>
      <p:sp>
        <p:nvSpPr>
          <p:cNvPr id="2" name="Title 1"/>
          <p:cNvSpPr>
            <a:spLocks noGrp="1"/>
          </p:cNvSpPr>
          <p:nvPr>
            <p:ph type="ctrTitle"/>
          </p:nvPr>
        </p:nvSpPr>
        <p:spPr>
          <a:xfrm>
            <a:off x="685800" y="348213"/>
            <a:ext cx="8077200" cy="829566"/>
          </a:xfrm>
        </p:spPr>
        <p:txBody>
          <a:bodyPr/>
          <a:lstStyle>
            <a:lvl1pPr>
              <a:defRPr sz="4000">
                <a:solidFill>
                  <a:schemeClr val="bg1"/>
                </a:solidFill>
                <a:effectLst>
                  <a:outerShdw blurRad="50800" dist="38100" dir="2700000">
                    <a:srgbClr val="000000">
                      <a:alpha val="43000"/>
                    </a:srgb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1714500"/>
            <a:ext cx="4191000" cy="1752600"/>
          </a:xfrm>
        </p:spPr>
        <p:txBody>
          <a:bodyPr/>
          <a:lstStyle>
            <a:lvl1pPr marL="0" indent="0" algn="l">
              <a:buNone/>
              <a:defRPr sz="3000" b="1" cap="none">
                <a:latin typeface="Calibri"/>
                <a:cs typeface="Calibri"/>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A411776E-17E3-42F5-AED2-6D239C1DFD25}" type="datetime1">
              <a:rPr lang="en-US" smtClean="0"/>
              <a:pPr>
                <a:defRPr/>
              </a:pPr>
              <a:t>4/11/13</a:t>
            </a:fld>
            <a:endParaRPr lang="en-US"/>
          </a:p>
        </p:txBody>
      </p:sp>
      <p:sp>
        <p:nvSpPr>
          <p:cNvPr id="8" name="Footer Placeholder 4"/>
          <p:cNvSpPr>
            <a:spLocks noGrp="1"/>
          </p:cNvSpPr>
          <p:nvPr>
            <p:ph type="ftr" sz="quarter" idx="11"/>
          </p:nvPr>
        </p:nvSpPr>
        <p:spPr>
          <a:xfrm>
            <a:off x="685800" y="6423025"/>
            <a:ext cx="5638800"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088CE4F-F563-497A-B016-839938D1483D}" type="slidenum">
              <a:rPr lang="en-US"/>
              <a:pPr>
                <a:defRPr/>
              </a:pPr>
              <a:t>‹#›</a:t>
            </a:fld>
            <a:endParaRPr lang="en-US"/>
          </a:p>
        </p:txBody>
      </p:sp>
      <p:pic>
        <p:nvPicPr>
          <p:cNvPr id="10" name="Picture 9" descr="C:\Users\ICAP\Pictures\12.jpg"/>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58717" y="3004457"/>
            <a:ext cx="3419339" cy="281577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D7A72EB-D23A-4DDB-A3F5-F72599F42C78}" type="datetime1">
              <a:rPr lang="en-US" smtClean="0"/>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01E798-306C-499E-8E92-C89779BC1F2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2838" y="1447800"/>
            <a:ext cx="1897062" cy="4449763"/>
          </a:xfrm>
        </p:spPr>
        <p:txBody>
          <a:bodyPr vert="eaVert"/>
          <a:lstStyle>
            <a:lvl1pPr>
              <a:defRPr>
                <a:solidFill>
                  <a:srgbClr val="173157"/>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98475" y="1524000"/>
            <a:ext cx="5541963" cy="4373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C581E84-9898-4D28-84EE-8921870A34D3}" type="datetime1">
              <a:rPr lang="en-US" smtClean="0"/>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D0B31A-00D7-4116-AD5D-047C47731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484188"/>
            <a:ext cx="7556500" cy="11160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752600"/>
            <a:ext cx="370205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387850" y="1752600"/>
            <a:ext cx="3702050" cy="1995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387850" y="3900488"/>
            <a:ext cx="3702050" cy="1997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EC2723A9-9496-4C07-AA5F-382E38DE8105}" type="datetime1">
              <a:rPr lang="en-US" smtClean="0"/>
              <a:pPr>
                <a:defRPr/>
              </a:pPr>
              <a:t>4/11/13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4B1683E-1D10-42A4-8233-A0E5427D080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173157"/>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3886200"/>
            <a:ext cx="6400800"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83434A2-EDAC-4080-B258-B1EC6CC5F8AA}" type="datetime1">
              <a:rPr lang="en-US" smtClean="0"/>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74A82F-678D-47E2-B9E3-9D72DB7D37A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F2CFFF-D84D-4CEA-B78D-B10C23A5FBE4}" type="datetime1">
              <a:rPr lang="en-US" smtClean="0"/>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F83872-B184-4BDC-BA2E-C6A59934A55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solidFill>
                  <a:schemeClr val="accent1">
                    <a:lumMod val="50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5E0880-F8C2-4B2F-A649-C36AC3243965}" type="datetime1">
              <a:rPr lang="en-US" smtClean="0"/>
              <a:pPr>
                <a:defRPr/>
              </a:pPr>
              <a:t>4/11/13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D3A094-1EAD-47E6-949F-F32E7A47946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752600"/>
            <a:ext cx="370205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87850" y="1752600"/>
            <a:ext cx="370205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07DEE2A-A996-4E5D-A273-1EFB136C1713}" type="datetime1">
              <a:rPr lang="en-US" smtClean="0"/>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EB5471-F792-4B96-9190-F207E4C4677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3" descr="Coat_of_arms_of_Zambia.png"/>
          <p:cNvPicPr>
            <a:picLocks noChangeAspect="1"/>
          </p:cNvPicPr>
          <p:nvPr/>
        </p:nvPicPr>
        <p:blipFill>
          <a:blip r:embed="rId2"/>
          <a:srcRect/>
          <a:stretch>
            <a:fillRect/>
          </a:stretch>
        </p:blipFill>
        <p:spPr bwMode="auto">
          <a:xfrm>
            <a:off x="304800" y="5867400"/>
            <a:ext cx="657225" cy="762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b="1"/>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1039C317-0A69-45A2-8C26-DBE59AFD098F}" type="datetime1">
              <a:rPr lang="en-US" smtClean="0"/>
              <a:pPr>
                <a:defRPr/>
              </a:pPr>
              <a:t>4/11/13</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E3D13109-3B40-4F27-962B-19C6901272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8187E2D-B4D6-4626-8E89-3DA91D5EC6AC}" type="datetime1">
              <a:rPr lang="en-US" smtClean="0"/>
              <a:pPr>
                <a:defRPr/>
              </a:pPr>
              <a:t>4/11/13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BC416AE-4D3D-4ED6-A359-327A049AF79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464BE68-92D5-4F12-A9FE-AF9667A76718}" type="datetime1">
              <a:rPr lang="en-US" smtClean="0"/>
              <a:pPr>
                <a:defRPr/>
              </a:pPr>
              <a:t>4/11/13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795B4A2-2F8F-4756-91DE-735E07396F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1524000"/>
            <a:ext cx="5111750" cy="4602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AD4EDF-841E-4B7C-81AB-A665B49E987A}" type="datetime1">
              <a:rPr lang="en-US" smtClean="0"/>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97F905-B304-4B5D-B940-A0042DE163F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73157"/>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E92A0D-A037-4F52-98EB-075707C73EB5}" type="datetime1">
              <a:rPr lang="en-US" smtClean="0"/>
              <a:pPr>
                <a:defRPr/>
              </a:pPr>
              <a:t>4/11/13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53217A2-611A-4DAF-A528-AB45F3F3C9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theme" Target="../theme/theme1.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slideLayout" Target="../slideLayouts/slideLayout12.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5F0F7"/>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1371600"/>
          </a:xfrm>
          <a:prstGeom prst="rect">
            <a:avLst/>
          </a:prstGeom>
          <a:solidFill>
            <a:srgbClr val="173157"/>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a:ea typeface="ＭＳ Ｐゴシック" pitchFamily="34" charset="-128"/>
              <a:cs typeface="+mn-cs"/>
            </a:endParaRPr>
          </a:p>
        </p:txBody>
      </p:sp>
      <p:sp>
        <p:nvSpPr>
          <p:cNvPr id="1027" name="Title Placeholder 1"/>
          <p:cNvSpPr>
            <a:spLocks noGrp="1"/>
          </p:cNvSpPr>
          <p:nvPr>
            <p:ph type="title"/>
          </p:nvPr>
        </p:nvSpPr>
        <p:spPr bwMode="auto">
          <a:xfrm>
            <a:off x="498475" y="484188"/>
            <a:ext cx="8264525" cy="11160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533400" y="1752600"/>
            <a:ext cx="8229600" cy="4144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3"/>
          <p:cNvSpPr>
            <a:spLocks noGrp="1"/>
          </p:cNvSpPr>
          <p:nvPr>
            <p:ph type="dt" sz="half" idx="2"/>
          </p:nvPr>
        </p:nvSpPr>
        <p:spPr>
          <a:xfrm>
            <a:off x="6794500" y="6423025"/>
            <a:ext cx="749300"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100">
                <a:solidFill>
                  <a:srgbClr val="000000"/>
                </a:solidFill>
                <a:latin typeface="Garamond"/>
                <a:ea typeface="+mn-ea"/>
                <a:cs typeface="Garamond"/>
              </a:defRPr>
            </a:lvl1pPr>
          </a:lstStyle>
          <a:p>
            <a:pPr>
              <a:defRPr/>
            </a:pPr>
            <a:fld id="{7EA1F54E-0D5D-4099-8E61-4E7AAA9E6A5D}" type="datetime1">
              <a:rPr lang="en-US" smtClean="0"/>
              <a:pPr>
                <a:defRPr/>
              </a:pPr>
              <a:t>4/11/13</a:t>
            </a:fld>
            <a:endParaRPr lang="en-US"/>
          </a:p>
        </p:txBody>
      </p:sp>
      <p:sp>
        <p:nvSpPr>
          <p:cNvPr id="12" name="Footer Placeholder 4"/>
          <p:cNvSpPr>
            <a:spLocks noGrp="1"/>
          </p:cNvSpPr>
          <p:nvPr>
            <p:ph type="ftr" sz="quarter" idx="3"/>
          </p:nvPr>
        </p:nvSpPr>
        <p:spPr>
          <a:xfrm>
            <a:off x="1752600" y="6423025"/>
            <a:ext cx="4572000" cy="365125"/>
          </a:xfrm>
          <a:prstGeom prst="rect">
            <a:avLst/>
          </a:prstGeom>
        </p:spPr>
        <p:txBody>
          <a:bodyPr vert="horz" wrap="square" lIns="91440" tIns="45720" rIns="91440" bIns="45720" numCol="1" anchor="ctr" anchorCtr="0" compatLnSpc="1">
            <a:prstTxWarp prst="textNoShape">
              <a:avLst/>
            </a:prstTxWarp>
          </a:bodyPr>
          <a:lstStyle>
            <a:lvl1pPr fontAlgn="auto">
              <a:spcBef>
                <a:spcPts val="0"/>
              </a:spcBef>
              <a:spcAft>
                <a:spcPts val="0"/>
              </a:spcAft>
              <a:defRPr sz="1100">
                <a:solidFill>
                  <a:srgbClr val="000000"/>
                </a:solidFill>
                <a:latin typeface="Garamond"/>
                <a:ea typeface="+mn-ea"/>
                <a:cs typeface="Garamond"/>
              </a:defRPr>
            </a:lvl1pPr>
          </a:lstStyle>
          <a:p>
            <a:pPr>
              <a:defRPr/>
            </a:pPr>
            <a:endParaRPr lang="en-US"/>
          </a:p>
        </p:txBody>
      </p:sp>
      <p:sp>
        <p:nvSpPr>
          <p:cNvPr id="13" name="Slide Number Placeholder 5"/>
          <p:cNvSpPr>
            <a:spLocks noGrp="1"/>
          </p:cNvSpPr>
          <p:nvPr>
            <p:ph type="sldNum" sz="quarter" idx="4"/>
          </p:nvPr>
        </p:nvSpPr>
        <p:spPr>
          <a:xfrm>
            <a:off x="8305800" y="6423025"/>
            <a:ext cx="554038" cy="365125"/>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100">
                <a:latin typeface="Garamond"/>
                <a:ea typeface="+mn-ea"/>
                <a:cs typeface="Garamond"/>
              </a:defRPr>
            </a:lvl1pPr>
          </a:lstStyle>
          <a:p>
            <a:pPr>
              <a:defRPr/>
            </a:pPr>
            <a:fld id="{4D964ACC-86FA-4445-8DC4-C0C912DCBCC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5" r:id="rId5"/>
    <p:sldLayoutId id="2147483670" r:id="rId6"/>
    <p:sldLayoutId id="2147483669" r:id="rId7"/>
    <p:sldLayoutId id="2147483668" r:id="rId8"/>
    <p:sldLayoutId id="2147483667" r:id="rId9"/>
    <p:sldLayoutId id="2147483666" r:id="rId10"/>
    <p:sldLayoutId id="2147483665" r:id="rId11"/>
    <p:sldLayoutId id="2147483664" r:id="rId12"/>
    <p:sldLayoutId id="2147483663" r:id="rId13"/>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3600" b="1">
          <a:solidFill>
            <a:schemeClr val="bg1"/>
          </a:solidFill>
          <a:latin typeface="Calibri (Headings)"/>
          <a:ea typeface="+mj-ea"/>
          <a:cs typeface="Calibri (Headings)"/>
        </a:defRPr>
      </a:lvl1pPr>
      <a:lvl2pPr algn="l" rtl="0" eaLnBrk="0" fontAlgn="base" hangingPunct="0">
        <a:spcBef>
          <a:spcPct val="0"/>
        </a:spcBef>
        <a:spcAft>
          <a:spcPct val="0"/>
        </a:spcAft>
        <a:defRPr sz="3600" b="1">
          <a:solidFill>
            <a:schemeClr val="bg1"/>
          </a:solidFill>
          <a:latin typeface="Calibri (Headings)"/>
          <a:ea typeface="ＭＳ Ｐゴシック" pitchFamily="34" charset="-128"/>
          <a:cs typeface="Calibri (Headings)"/>
        </a:defRPr>
      </a:lvl2pPr>
      <a:lvl3pPr algn="l" rtl="0" eaLnBrk="0" fontAlgn="base" hangingPunct="0">
        <a:spcBef>
          <a:spcPct val="0"/>
        </a:spcBef>
        <a:spcAft>
          <a:spcPct val="0"/>
        </a:spcAft>
        <a:defRPr sz="3600" b="1">
          <a:solidFill>
            <a:schemeClr val="bg1"/>
          </a:solidFill>
          <a:latin typeface="Calibri (Headings)"/>
          <a:ea typeface="ＭＳ Ｐゴシック" pitchFamily="34" charset="-128"/>
          <a:cs typeface="Calibri (Headings)"/>
        </a:defRPr>
      </a:lvl3pPr>
      <a:lvl4pPr algn="l" rtl="0" eaLnBrk="0" fontAlgn="base" hangingPunct="0">
        <a:spcBef>
          <a:spcPct val="0"/>
        </a:spcBef>
        <a:spcAft>
          <a:spcPct val="0"/>
        </a:spcAft>
        <a:defRPr sz="3600" b="1">
          <a:solidFill>
            <a:schemeClr val="bg1"/>
          </a:solidFill>
          <a:latin typeface="Calibri (Headings)"/>
          <a:ea typeface="ＭＳ Ｐゴシック" pitchFamily="34" charset="-128"/>
          <a:cs typeface="Calibri (Headings)"/>
        </a:defRPr>
      </a:lvl4pPr>
      <a:lvl5pPr algn="l" rtl="0" eaLnBrk="0" fontAlgn="base" hangingPunct="0">
        <a:spcBef>
          <a:spcPct val="0"/>
        </a:spcBef>
        <a:spcAft>
          <a:spcPct val="0"/>
        </a:spcAft>
        <a:defRPr sz="3600" b="1">
          <a:solidFill>
            <a:schemeClr val="bg1"/>
          </a:solidFill>
          <a:latin typeface="Calibri (Headings)"/>
          <a:ea typeface="ＭＳ Ｐゴシック" pitchFamily="34" charset="-128"/>
          <a:cs typeface="Calibri (Headings)"/>
        </a:defRPr>
      </a:lvl5pPr>
      <a:lvl6pPr marL="4572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Rockwell" pitchFamily="18" charset="0"/>
          <a:ea typeface="ＭＳ Ｐゴシック" pitchFamily="34" charset="-128"/>
        </a:defRPr>
      </a:lvl9pPr>
    </p:titleStyle>
    <p:bodyStyle>
      <a:lvl1pPr marL="228600" indent="-228600" algn="l" rtl="0" eaLnBrk="0" fontAlgn="base" hangingPunct="0">
        <a:spcBef>
          <a:spcPts val="2000"/>
        </a:spcBef>
        <a:spcAft>
          <a:spcPct val="0"/>
        </a:spcAft>
        <a:buClr>
          <a:srgbClr val="083763"/>
        </a:buClr>
        <a:buSzPct val="75000"/>
        <a:buFont typeface="Wingdings" pitchFamily="2" charset="2"/>
        <a:buChar char="n"/>
        <a:defRPr sz="2400">
          <a:solidFill>
            <a:schemeClr val="tx1"/>
          </a:solidFill>
          <a:latin typeface="Garamond"/>
          <a:ea typeface="+mn-ea"/>
          <a:cs typeface="ＭＳ Ｐゴシック" pitchFamily="-108" charset="-128"/>
        </a:defRPr>
      </a:lvl1pPr>
      <a:lvl2pPr marL="457200" indent="-228600" algn="l" rtl="0" eaLnBrk="0" fontAlgn="base" hangingPunct="0">
        <a:spcBef>
          <a:spcPts val="600"/>
        </a:spcBef>
        <a:spcAft>
          <a:spcPct val="0"/>
        </a:spcAft>
        <a:buClr>
          <a:srgbClr val="0D0D0D"/>
        </a:buClr>
        <a:buSzPct val="90000"/>
        <a:buFont typeface="Wingdings" pitchFamily="2" charset="2"/>
        <a:buChar char="§"/>
        <a:defRPr sz="2000">
          <a:solidFill>
            <a:schemeClr val="tx1"/>
          </a:solidFill>
          <a:latin typeface="Garamond"/>
          <a:ea typeface="+mn-ea"/>
          <a:cs typeface="Garamond"/>
        </a:defRPr>
      </a:lvl2pPr>
      <a:lvl3pPr marL="685800" indent="-228600" algn="l" rtl="0" eaLnBrk="0" fontAlgn="base" hangingPunct="0">
        <a:spcBef>
          <a:spcPts val="600"/>
        </a:spcBef>
        <a:spcAft>
          <a:spcPct val="0"/>
        </a:spcAft>
        <a:buClr>
          <a:srgbClr val="0B5395"/>
        </a:buClr>
        <a:buSzPct val="90000"/>
        <a:buFont typeface="Wingdings" pitchFamily="2" charset="2"/>
        <a:buChar char="§"/>
        <a:defRPr sz="2000">
          <a:solidFill>
            <a:schemeClr val="tx1"/>
          </a:solidFill>
          <a:latin typeface="Garamond"/>
          <a:ea typeface="+mn-ea"/>
          <a:cs typeface="Garamond"/>
        </a:defRPr>
      </a:lvl3pPr>
      <a:lvl4pPr marL="914400" indent="-228600" algn="l" rtl="0" eaLnBrk="0" fontAlgn="base" hangingPunct="0">
        <a:spcBef>
          <a:spcPts val="600"/>
        </a:spcBef>
        <a:spcAft>
          <a:spcPct val="0"/>
        </a:spcAft>
        <a:buClr>
          <a:srgbClr val="404040"/>
        </a:buClr>
        <a:buSzPct val="90000"/>
        <a:buFont typeface="Wingdings" pitchFamily="2" charset="2"/>
        <a:buChar char="§"/>
        <a:defRPr sz="2000">
          <a:solidFill>
            <a:schemeClr val="tx1"/>
          </a:solidFill>
          <a:latin typeface="Garamond"/>
          <a:ea typeface="+mn-ea"/>
          <a:cs typeface="Garamond"/>
        </a:defRPr>
      </a:lvl4pPr>
      <a:lvl5pPr marL="1143000" indent="-228600" algn="l" rtl="0" eaLnBrk="0" fontAlgn="base" hangingPunct="0">
        <a:spcBef>
          <a:spcPts val="600"/>
        </a:spcBef>
        <a:spcAft>
          <a:spcPct val="0"/>
        </a:spcAft>
        <a:buClr>
          <a:srgbClr val="59AAF2"/>
        </a:buClr>
        <a:buSzPct val="90000"/>
        <a:buFont typeface="Wingdings" pitchFamily="2" charset="2"/>
        <a:buChar char="§"/>
        <a:defRPr sz="2000">
          <a:solidFill>
            <a:schemeClr val="tx1"/>
          </a:solidFill>
          <a:latin typeface="Garamond"/>
          <a:ea typeface="+mn-ea"/>
          <a:cs typeface="Garamond"/>
        </a:defRPr>
      </a:lvl5pPr>
      <a:lvl6pPr marL="16002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6pPr>
      <a:lvl7pPr marL="20574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7pPr>
      <a:lvl8pPr marL="25146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8pPr>
      <a:lvl9pPr marL="2971800" indent="-228600" algn="l" rtl="0" eaLnBrk="1" fontAlgn="base" hangingPunct="1">
        <a:spcBef>
          <a:spcPts val="600"/>
        </a:spcBef>
        <a:spcAft>
          <a:spcPct val="0"/>
        </a:spcAft>
        <a:buClr>
          <a:schemeClr val="accent1"/>
        </a:buClr>
        <a:buSzPct val="75000"/>
        <a:buFont typeface="Wingdings" pitchFamily="2" charset="2"/>
        <a:buChar char="n"/>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3"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492125" y="484188"/>
            <a:ext cx="8270875" cy="693737"/>
          </a:xfrm>
        </p:spPr>
        <p:txBody>
          <a:bodyPr/>
          <a:lstStyle/>
          <a:p>
            <a:pPr eaLnBrk="1" hangingPunct="1">
              <a:defRPr/>
            </a:pPr>
            <a:r>
              <a:rPr lang="en-US" sz="3600" dirty="0">
                <a:effectLst>
                  <a:outerShdw blurRad="50800" dist="38100" dir="2700000" algn="tl" rotWithShape="0">
                    <a:srgbClr val="000000">
                      <a:alpha val="43000"/>
                    </a:srgbClr>
                  </a:outerShdw>
                </a:effectLst>
                <a:latin typeface="Calibri heading"/>
                <a:cs typeface="Calibri heading"/>
              </a:rPr>
              <a:t>Adolescent HIV Care and Treatment</a:t>
            </a:r>
            <a:endParaRPr lang="en-US" sz="3600" dirty="0">
              <a:latin typeface="Calibri heading"/>
              <a:cs typeface="Calibri heading"/>
            </a:endParaRPr>
          </a:p>
        </p:txBody>
      </p:sp>
      <p:sp>
        <p:nvSpPr>
          <p:cNvPr id="17410" name="Subtitle 2"/>
          <p:cNvSpPr>
            <a:spLocks noGrp="1"/>
          </p:cNvSpPr>
          <p:nvPr>
            <p:ph type="subTitle" idx="1"/>
          </p:nvPr>
        </p:nvSpPr>
        <p:spPr>
          <a:xfrm>
            <a:off x="685800" y="1722438"/>
            <a:ext cx="4191000" cy="1987550"/>
          </a:xfrm>
        </p:spPr>
        <p:txBody>
          <a:bodyPr/>
          <a:lstStyle/>
          <a:p>
            <a:pPr eaLnBrk="1" hangingPunct="1"/>
            <a:r>
              <a:rPr lang="en-US" sz="3600" dirty="0" smtClean="0">
                <a:solidFill>
                  <a:srgbClr val="0B5395"/>
                </a:solidFill>
                <a:latin typeface="Calibri" pitchFamily="34" charset="0"/>
                <a:cs typeface="ＭＳ Ｐゴシック"/>
              </a:rPr>
              <a:t>Module 1:</a:t>
            </a:r>
            <a:endParaRPr lang="en-US" sz="2800" dirty="0" smtClean="0">
              <a:solidFill>
                <a:srgbClr val="0B5395"/>
              </a:solidFill>
              <a:latin typeface="Calibri" pitchFamily="34" charset="0"/>
              <a:cs typeface="ＭＳ Ｐゴシック"/>
            </a:endParaRPr>
          </a:p>
          <a:p>
            <a:pPr eaLnBrk="1" hangingPunct="1"/>
            <a:r>
              <a:rPr lang="en-GB" sz="3400" dirty="0" smtClean="0">
                <a:latin typeface="Calibri" pitchFamily="34" charset="0"/>
                <a:cs typeface="ＭＳ Ｐゴシック"/>
              </a:rPr>
              <a:t>Introduction and</a:t>
            </a:r>
            <a:br>
              <a:rPr lang="en-GB" sz="3400" dirty="0" smtClean="0">
                <a:latin typeface="Calibri" pitchFamily="34" charset="0"/>
                <a:cs typeface="ＭＳ Ｐゴシック"/>
              </a:rPr>
            </a:br>
            <a:r>
              <a:rPr lang="en-GB" sz="3400" dirty="0" smtClean="0">
                <a:latin typeface="Calibri" pitchFamily="34" charset="0"/>
                <a:cs typeface="ＭＳ Ｐゴシック"/>
              </a:rPr>
              <a:t>Course Overview</a:t>
            </a:r>
            <a:r>
              <a:rPr lang="en-US" sz="3400" dirty="0" smtClean="0">
                <a:latin typeface="Calibri" pitchFamily="34" charset="0"/>
                <a:cs typeface="ＭＳ Ｐゴシック"/>
              </a:rPr>
              <a:t> </a:t>
            </a:r>
          </a:p>
        </p:txBody>
      </p:sp>
      <p:sp>
        <p:nvSpPr>
          <p:cNvPr id="17411"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00AD1312-06BC-402B-8304-A2115B5D2549}" type="slidenum">
              <a:rPr lang="en-US">
                <a:latin typeface="Garamond" pitchFamily="18" charset="0"/>
                <a:cs typeface="ＭＳ Ｐゴシック"/>
              </a:rPr>
              <a:pPr fontAlgn="base">
                <a:spcBef>
                  <a:spcPct val="0"/>
                </a:spcBef>
                <a:spcAft>
                  <a:spcPct val="0"/>
                </a:spcAft>
                <a:defRPr/>
              </a:pPr>
              <a:t>1</a:t>
            </a:fld>
            <a:endParaRPr lang="en-US">
              <a:latin typeface="Garamond" pitchFamily="18" charset="0"/>
              <a:cs typeface="ＭＳ Ｐゴシック"/>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8305800" y="6423025"/>
            <a:ext cx="554038" cy="365125"/>
          </a:xfrm>
          <a:prstGeom prst="rect">
            <a:avLst/>
          </a:prstGeom>
          <a:noFill/>
        </p:spPr>
        <p:txBody>
          <a:bodyPr anchor="ctr"/>
          <a:lstStyle/>
          <a:p>
            <a:pPr algn="r" defTabSz="914400" eaLnBrk="0" hangingPunct="0">
              <a:defRPr/>
            </a:pPr>
            <a:fld id="{62476462-63CE-4ED9-987B-9231E5D6C2D9}" type="slidenum">
              <a:rPr lang="en-US" sz="1100">
                <a:latin typeface="Calibri" pitchFamily="34" charset="0"/>
                <a:ea typeface="ＭＳ Ｐゴシック" charset="-128"/>
                <a:cs typeface="+mn-cs"/>
              </a:rPr>
              <a:pPr algn="r" defTabSz="914400" eaLnBrk="0" hangingPunct="0">
                <a:defRPr/>
              </a:pPr>
              <a:t>10</a:t>
            </a:fld>
            <a:endParaRPr lang="en-US" sz="1100">
              <a:latin typeface="Calibri" pitchFamily="34" charset="0"/>
              <a:ea typeface="ＭＳ Ｐゴシック" charset="-128"/>
              <a:cs typeface="+mn-cs"/>
            </a:endParaRPr>
          </a:p>
        </p:txBody>
      </p:sp>
      <p:sp>
        <p:nvSpPr>
          <p:cNvPr id="44034" name="Content Placeholder 5"/>
          <p:cNvSpPr>
            <a:spLocks noGrp="1"/>
          </p:cNvSpPr>
          <p:nvPr>
            <p:ph idx="4294967295"/>
          </p:nvPr>
        </p:nvSpPr>
        <p:spPr>
          <a:xfrm>
            <a:off x="525463" y="1593850"/>
            <a:ext cx="7966075" cy="4373563"/>
          </a:xfrm>
        </p:spPr>
        <p:txBody>
          <a:bodyPr/>
          <a:lstStyle/>
          <a:p>
            <a:pPr algn="ctr">
              <a:buFont typeface="Wingdings" pitchFamily="2" charset="2"/>
              <a:buNone/>
            </a:pPr>
            <a:endParaRPr lang="en-US" sz="3600" b="1" dirty="0" smtClean="0">
              <a:latin typeface="Calibri" pitchFamily="34" charset="0"/>
              <a:cs typeface="ＭＳ Ｐゴシック"/>
            </a:endParaRPr>
          </a:p>
          <a:p>
            <a:pPr algn="ctr">
              <a:spcBef>
                <a:spcPts val="3600"/>
              </a:spcBef>
              <a:buFont typeface="Wingdings" pitchFamily="2" charset="2"/>
              <a:buNone/>
            </a:pPr>
            <a:r>
              <a:rPr lang="en-US" sz="4800" b="1" dirty="0" smtClean="0">
                <a:latin typeface="Calibri" pitchFamily="34" charset="0"/>
                <a:cs typeface="ＭＳ Ｐゴシック"/>
              </a:rPr>
              <a:t>Questions or comments on this session?</a:t>
            </a:r>
          </a:p>
        </p:txBody>
      </p:sp>
    </p:spTree>
    <p:extLst>
      <p:ext uri="{BB962C8B-B14F-4D97-AF65-F5344CB8AC3E}">
        <p14:creationId xmlns:p14="http://schemas.microsoft.com/office/powerpoint/2010/main" val="4229288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bwMode="white"/>
        <p:txBody>
          <a:bodyPr/>
          <a:lstStyle/>
          <a:p>
            <a:pPr eaLnBrk="1" hangingPunct="1"/>
            <a:r>
              <a:rPr lang="en-US" dirty="0" smtClean="0"/>
              <a:t>Session 1.2</a:t>
            </a:r>
          </a:p>
        </p:txBody>
      </p:sp>
      <p:sp>
        <p:nvSpPr>
          <p:cNvPr id="26626" name="Content Placeholder 2"/>
          <p:cNvSpPr>
            <a:spLocks noGrp="1"/>
          </p:cNvSpPr>
          <p:nvPr>
            <p:ph idx="1"/>
          </p:nvPr>
        </p:nvSpPr>
        <p:spPr/>
        <p:txBody>
          <a:bodyPr/>
          <a:lstStyle/>
          <a:p>
            <a:pPr marL="0" indent="0" eaLnBrk="1" hangingPunct="1">
              <a:buFont typeface="Wingdings" pitchFamily="2" charset="2"/>
              <a:buNone/>
            </a:pPr>
            <a:r>
              <a:rPr lang="en-GB" sz="3600" b="1" dirty="0" smtClean="0">
                <a:solidFill>
                  <a:srgbClr val="0B5395"/>
                </a:solidFill>
                <a:latin typeface="Calibri" pitchFamily="34" charset="0"/>
                <a:cs typeface="ＭＳ Ｐゴシック"/>
              </a:rPr>
              <a:t>Training Objectives and Ground Rules</a:t>
            </a:r>
            <a:r>
              <a:rPr lang="en-US" sz="3600" b="1" dirty="0" smtClean="0">
                <a:solidFill>
                  <a:srgbClr val="0B5395"/>
                </a:solidFill>
                <a:latin typeface="Calibri" pitchFamily="34" charset="0"/>
                <a:cs typeface="ＭＳ Ｐゴシック"/>
              </a:rPr>
              <a:t> </a:t>
            </a:r>
          </a:p>
        </p:txBody>
      </p:sp>
      <p:sp>
        <p:nvSpPr>
          <p:cNvPr id="25603"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43E10F50-A2DB-4AD7-9A1F-D64FF026717A}" type="slidenum">
              <a:rPr lang="en-US">
                <a:latin typeface="Garamond" pitchFamily="18" charset="0"/>
                <a:cs typeface="ＭＳ Ｐゴシック"/>
              </a:rPr>
              <a:pPr fontAlgn="base">
                <a:spcBef>
                  <a:spcPct val="0"/>
                </a:spcBef>
                <a:spcAft>
                  <a:spcPct val="0"/>
                </a:spcAft>
                <a:defRPr/>
              </a:pPr>
              <a:t>11</a:t>
            </a:fld>
            <a:endParaRPr lang="en-US">
              <a:latin typeface="Garamond" pitchFamily="18" charset="0"/>
              <a:cs typeface="ＭＳ Ｐゴシック"/>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bwMode="white"/>
        <p:txBody>
          <a:bodyPr/>
          <a:lstStyle/>
          <a:p>
            <a:pPr eaLnBrk="1" hangingPunct="1"/>
            <a:r>
              <a:rPr lang="en-US" dirty="0" smtClean="0">
                <a:latin typeface="Calibri heading"/>
              </a:rPr>
              <a:t>Session 1.2 Objectives</a:t>
            </a:r>
          </a:p>
        </p:txBody>
      </p:sp>
      <p:sp>
        <p:nvSpPr>
          <p:cNvPr id="27650" name="Content Placeholder 2"/>
          <p:cNvSpPr>
            <a:spLocks noGrp="1"/>
          </p:cNvSpPr>
          <p:nvPr>
            <p:ph idx="1"/>
          </p:nvPr>
        </p:nvSpPr>
        <p:spPr/>
        <p:txBody>
          <a:bodyPr/>
          <a:lstStyle/>
          <a:p>
            <a:pPr eaLnBrk="1" hangingPunct="1">
              <a:buFont typeface="Wingdings" pitchFamily="2" charset="2"/>
              <a:buNone/>
            </a:pPr>
            <a:r>
              <a:rPr lang="en-GB" b="1" dirty="0" smtClean="0">
                <a:solidFill>
                  <a:srgbClr val="0B5395"/>
                </a:solidFill>
                <a:latin typeface="Calibri" pitchFamily="34" charset="0"/>
                <a:cs typeface="ＭＳ Ｐゴシック"/>
              </a:rPr>
              <a:t>After completing this session, participants will:</a:t>
            </a:r>
            <a:endParaRPr lang="en-GB" dirty="0" smtClean="0">
              <a:solidFill>
                <a:srgbClr val="0B5395"/>
              </a:solidFill>
              <a:latin typeface="Calibri" pitchFamily="34" charset="0"/>
              <a:cs typeface="ＭＳ Ｐゴシック"/>
            </a:endParaRPr>
          </a:p>
          <a:p>
            <a:pPr marL="457200" indent="-457200" eaLnBrk="1" hangingPunct="1"/>
            <a:r>
              <a:rPr lang="en-US" dirty="0" smtClean="0">
                <a:latin typeface="Calibri" pitchFamily="34" charset="0"/>
                <a:cs typeface="ＭＳ Ｐゴシック"/>
              </a:rPr>
              <a:t>Be able to explain the importance of a training specific to adolescent care and treatment</a:t>
            </a:r>
          </a:p>
          <a:p>
            <a:pPr marL="457200" indent="-457200" eaLnBrk="1" hangingPunct="1"/>
            <a:r>
              <a:rPr lang="en-US" dirty="0" smtClean="0">
                <a:latin typeface="Calibri" pitchFamily="34" charset="0"/>
                <a:cs typeface="ＭＳ Ｐゴシック"/>
              </a:rPr>
              <a:t>Understand the training objectives</a:t>
            </a:r>
          </a:p>
          <a:p>
            <a:pPr marL="457200" indent="-457200" eaLnBrk="1" hangingPunct="1"/>
            <a:r>
              <a:rPr lang="en-US" dirty="0" smtClean="0">
                <a:latin typeface="Calibri" pitchFamily="34" charset="0"/>
                <a:cs typeface="ＭＳ Ｐゴシック"/>
              </a:rPr>
              <a:t>Have set training “ground rules”</a:t>
            </a:r>
          </a:p>
        </p:txBody>
      </p:sp>
      <p:sp>
        <p:nvSpPr>
          <p:cNvPr id="26627"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FF969AAC-D21C-49A9-BD7B-7E863E661D55}" type="slidenum">
              <a:rPr lang="en-US">
                <a:latin typeface="Calibri" pitchFamily="34" charset="0"/>
                <a:cs typeface="ＭＳ Ｐゴシック"/>
              </a:rPr>
              <a:pPr fontAlgn="base">
                <a:spcBef>
                  <a:spcPct val="0"/>
                </a:spcBef>
                <a:spcAft>
                  <a:spcPct val="0"/>
                </a:spcAft>
                <a:defRPr/>
              </a:pPr>
              <a:t>12</a:t>
            </a:fld>
            <a:endParaRPr lang="en-US">
              <a:latin typeface="Calibri" pitchFamily="34" charset="0"/>
              <a:cs typeface="ＭＳ Ｐゴシック"/>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smtClean="0"/>
              <a:t>Discussion Questions</a:t>
            </a:r>
            <a:endParaRPr lang="en-US" dirty="0"/>
          </a:p>
        </p:txBody>
      </p:sp>
      <p:sp>
        <p:nvSpPr>
          <p:cNvPr id="3" name="Content Placeholder 2"/>
          <p:cNvSpPr>
            <a:spLocks noGrp="1"/>
          </p:cNvSpPr>
          <p:nvPr>
            <p:ph idx="1"/>
          </p:nvPr>
        </p:nvSpPr>
        <p:spPr/>
        <p:txBody>
          <a:bodyPr/>
          <a:lstStyle/>
          <a:p>
            <a:pPr marL="406400" indent="-406400"/>
            <a:r>
              <a:rPr lang="en-US" i="1" dirty="0" smtClean="0">
                <a:solidFill>
                  <a:srgbClr val="0B5395"/>
                </a:solidFill>
                <a:latin typeface="Calibri" pitchFamily="34" charset="0"/>
              </a:rPr>
              <a:t>Why do you think a training specific to adolescent HIV care and treatment is important?</a:t>
            </a:r>
          </a:p>
        </p:txBody>
      </p:sp>
      <p:sp>
        <p:nvSpPr>
          <p:cNvPr id="4" name="Slide Number Placeholder 3"/>
          <p:cNvSpPr>
            <a:spLocks noGrp="1"/>
          </p:cNvSpPr>
          <p:nvPr>
            <p:ph type="sldNum" sz="quarter" idx="12"/>
          </p:nvPr>
        </p:nvSpPr>
        <p:spPr/>
        <p:txBody>
          <a:bodyPr/>
          <a:lstStyle/>
          <a:p>
            <a:pPr>
              <a:defRPr/>
            </a:pPr>
            <a:fld id="{D9F83872-B184-4BDC-BA2E-C6A59934A55B}" type="slidenum">
              <a:rPr lang="en-US" smtClean="0"/>
              <a:pPr>
                <a:defRPr/>
              </a:pPr>
              <a:t>13</a:t>
            </a:fld>
            <a:endParaRPr lang="en-US"/>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43732" y="2948626"/>
            <a:ext cx="4279583" cy="3205434"/>
          </a:xfrm>
          <a:prstGeom prst="rect">
            <a:avLst/>
          </a:prstGeom>
          <a:noFill/>
          <a:ln>
            <a:noFill/>
          </a:ln>
          <a:effectLst>
            <a:softEdge rad="3175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bwMode="white">
          <a:xfrm>
            <a:off x="351064" y="495753"/>
            <a:ext cx="8578850" cy="1133475"/>
          </a:xfrm>
        </p:spPr>
        <p:txBody>
          <a:bodyPr/>
          <a:lstStyle/>
          <a:p>
            <a:pPr eaLnBrk="1" hangingPunct="1"/>
            <a:r>
              <a:rPr lang="en-GB" dirty="0" smtClean="0">
                <a:latin typeface="Calibri heading"/>
              </a:rPr>
              <a:t>Key Facts about Adolescents and HIV</a:t>
            </a:r>
            <a:r>
              <a:rPr lang="en-US" dirty="0" smtClean="0">
                <a:latin typeface="Calibri heading"/>
              </a:rPr>
              <a:t> </a:t>
            </a:r>
          </a:p>
        </p:txBody>
      </p:sp>
      <p:sp>
        <p:nvSpPr>
          <p:cNvPr id="28674" name="Content Placeholder 2"/>
          <p:cNvSpPr>
            <a:spLocks noGrp="1"/>
          </p:cNvSpPr>
          <p:nvPr>
            <p:ph idx="1"/>
          </p:nvPr>
        </p:nvSpPr>
        <p:spPr/>
        <p:txBody>
          <a:bodyPr/>
          <a:lstStyle/>
          <a:p>
            <a:pPr eaLnBrk="1" hangingPunct="1">
              <a:buFont typeface="Wingdings" pitchFamily="2" charset="2"/>
              <a:buNone/>
            </a:pPr>
            <a:r>
              <a:rPr lang="en-GB" b="1" dirty="0" smtClean="0">
                <a:solidFill>
                  <a:srgbClr val="0B5395"/>
                </a:solidFill>
                <a:latin typeface="Calibri" pitchFamily="34" charset="0"/>
                <a:cs typeface="ＭＳ Ｐゴシック"/>
              </a:rPr>
              <a:t>Global epidemiology:</a:t>
            </a:r>
          </a:p>
          <a:p>
            <a:pPr marL="457200" indent="-457200" eaLnBrk="1" hangingPunct="1"/>
            <a:r>
              <a:rPr lang="en-GB" dirty="0" smtClean="0">
                <a:latin typeface="Calibri" pitchFamily="34" charset="0"/>
                <a:cs typeface="ＭＳ Ｐゴシック"/>
              </a:rPr>
              <a:t>In 2009, 41% of all new HIV infections                                                         (in people aged 15 and over) were                                                   among youth 15–24 years of age.</a:t>
            </a:r>
          </a:p>
          <a:p>
            <a:pPr marL="457200" indent="-457200" eaLnBrk="1" hangingPunct="1"/>
            <a:r>
              <a:rPr lang="en-GB" dirty="0" smtClean="0">
                <a:latin typeface="Calibri" pitchFamily="34" charset="0"/>
                <a:cs typeface="ＭＳ Ｐゴシック"/>
              </a:rPr>
              <a:t>2 million adolescents aged 10–19 years are living with HIV (1.5 million of whom reside in sub-Saharan Africa).</a:t>
            </a:r>
          </a:p>
          <a:p>
            <a:pPr marL="457200" indent="-457200" eaLnBrk="1" hangingPunct="1"/>
            <a:r>
              <a:rPr lang="en-US" dirty="0" smtClean="0">
                <a:latin typeface="Calibri" pitchFamily="34" charset="0"/>
                <a:cs typeface="ＭＳ Ｐゴシック"/>
              </a:rPr>
              <a:t>Slightly more than half of all people living with HIV are women or girls. In sub-Saharan Africa, young women aged 15-24 years are 8 times more likely than men to be HIV positive.</a:t>
            </a:r>
          </a:p>
          <a:p>
            <a:pPr eaLnBrk="1" hangingPunct="1"/>
            <a:endParaRPr lang="en-US" dirty="0" smtClean="0">
              <a:latin typeface="Calibri" pitchFamily="34" charset="0"/>
              <a:cs typeface="ＭＳ Ｐゴシック"/>
            </a:endParaRPr>
          </a:p>
        </p:txBody>
      </p:sp>
      <p:sp>
        <p:nvSpPr>
          <p:cNvPr id="27652"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A9468E11-9FCC-42FB-B237-83490F3D92CC}" type="slidenum">
              <a:rPr lang="en-US">
                <a:latin typeface="Calibri" pitchFamily="34" charset="0"/>
                <a:cs typeface="ＭＳ Ｐゴシック"/>
              </a:rPr>
              <a:pPr fontAlgn="base">
                <a:spcBef>
                  <a:spcPct val="0"/>
                </a:spcBef>
                <a:spcAft>
                  <a:spcPct val="0"/>
                </a:spcAft>
                <a:defRPr/>
              </a:pPr>
              <a:t>14</a:t>
            </a:fld>
            <a:endParaRPr lang="en-US">
              <a:latin typeface="Calibri" pitchFamily="34"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050647" y="1556658"/>
            <a:ext cx="2649538" cy="2120900"/>
          </a:xfrm>
          <a:prstGeom prst="rect">
            <a:avLst/>
          </a:prstGeom>
          <a:noFill/>
          <a:ln>
            <a:noFill/>
          </a:ln>
          <a:effectLst>
            <a:softEdge rad="31750"/>
          </a:effectLst>
        </p:spPr>
      </p:pic>
      <p:sp>
        <p:nvSpPr>
          <p:cNvPr id="6" name="TextBox 5"/>
          <p:cNvSpPr txBox="1"/>
          <p:nvPr/>
        </p:nvSpPr>
        <p:spPr>
          <a:xfrm>
            <a:off x="562428" y="6370734"/>
            <a:ext cx="6769100" cy="307777"/>
          </a:xfrm>
          <a:prstGeom prst="rect">
            <a:avLst/>
          </a:prstGeom>
          <a:noFill/>
        </p:spPr>
        <p:txBody>
          <a:bodyPr wrap="square" rtlCol="0">
            <a:spAutoFit/>
          </a:bodyPr>
          <a:lstStyle/>
          <a:p>
            <a:r>
              <a:rPr lang="en-US" sz="1400" dirty="0" smtClean="0"/>
              <a:t>Source: UNAIDS. (2010).</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white">
          <a:xfrm>
            <a:off x="353105" y="484188"/>
            <a:ext cx="8453437" cy="1116012"/>
          </a:xfrm>
        </p:spPr>
        <p:txBody>
          <a:bodyPr/>
          <a:lstStyle/>
          <a:p>
            <a:pPr eaLnBrk="1" hangingPunct="1"/>
            <a:r>
              <a:rPr lang="en-GB" dirty="0" smtClean="0">
                <a:latin typeface="Calibri heading"/>
              </a:rPr>
              <a:t>Key Facts about Adolescents and HIV</a:t>
            </a:r>
            <a:br>
              <a:rPr lang="en-GB" dirty="0" smtClean="0">
                <a:latin typeface="Calibri heading"/>
              </a:rPr>
            </a:br>
            <a:r>
              <a:rPr lang="en-ZA" sz="1800" dirty="0" smtClean="0">
                <a:latin typeface="Calibri heading"/>
              </a:rPr>
              <a:t> (Continued)</a:t>
            </a:r>
            <a:r>
              <a:rPr lang="en-US" sz="1800" dirty="0" smtClean="0">
                <a:latin typeface="Calibri heading"/>
              </a:rPr>
              <a:t> </a:t>
            </a:r>
            <a:endParaRPr lang="en-US" sz="1800" dirty="0" smtClean="0"/>
          </a:p>
        </p:txBody>
      </p:sp>
      <p:sp>
        <p:nvSpPr>
          <p:cNvPr id="29698" name="Content Placeholder 2"/>
          <p:cNvSpPr>
            <a:spLocks noGrp="1"/>
          </p:cNvSpPr>
          <p:nvPr>
            <p:ph idx="1"/>
          </p:nvPr>
        </p:nvSpPr>
        <p:spPr/>
        <p:txBody>
          <a:bodyPr/>
          <a:lstStyle/>
          <a:p>
            <a:pPr marL="457200" indent="-457200" eaLnBrk="1" hangingPunct="1">
              <a:spcBef>
                <a:spcPts val="1200"/>
              </a:spcBef>
            </a:pPr>
            <a:r>
              <a:rPr lang="en-US" dirty="0" smtClean="0">
                <a:latin typeface="Calibri" pitchFamily="34" charset="0"/>
                <a:cs typeface="ＭＳ Ｐゴシック"/>
              </a:rPr>
              <a:t>Globally, deaths among children under 15 years of age are declining.</a:t>
            </a:r>
          </a:p>
          <a:p>
            <a:pPr marL="742950" lvl="1" indent="-285750" eaLnBrk="1" hangingPunct="1">
              <a:spcBef>
                <a:spcPts val="1200"/>
              </a:spcBef>
            </a:pPr>
            <a:r>
              <a:rPr lang="en-US" sz="2300" dirty="0" smtClean="0">
                <a:latin typeface="Calibri" pitchFamily="34" charset="0"/>
                <a:cs typeface="Garamond" pitchFamily="18" charset="0"/>
              </a:rPr>
              <a:t>An estimated 260,000 children died from AIDS-related illnesses in 2009 — this is approximately 19% fewer deaths than occurred in 2004.</a:t>
            </a:r>
          </a:p>
          <a:p>
            <a:pPr marL="742950" lvl="1" indent="-285750" eaLnBrk="1" hangingPunct="1">
              <a:spcBef>
                <a:spcPts val="1200"/>
              </a:spcBef>
            </a:pPr>
            <a:r>
              <a:rPr lang="en-US" sz="2300" dirty="0" smtClean="0">
                <a:latin typeface="Calibri" pitchFamily="34" charset="0"/>
                <a:cs typeface="Garamond" pitchFamily="18" charset="0"/>
              </a:rPr>
              <a:t>This trend reflects the                                                                    expansion of PMTCT and an                                                                                    increase in access to                                                                                       antiretroviral treatment for                                                                  children.</a:t>
            </a:r>
          </a:p>
        </p:txBody>
      </p:sp>
      <p:sp>
        <p:nvSpPr>
          <p:cNvPr id="28675"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CA87F32E-9C61-4328-9B41-73AE56C73859}" type="slidenum">
              <a:rPr lang="en-US">
                <a:latin typeface="Garamond" pitchFamily="18" charset="0"/>
                <a:cs typeface="ＭＳ Ｐゴシック"/>
              </a:rPr>
              <a:pPr fontAlgn="base">
                <a:spcBef>
                  <a:spcPct val="0"/>
                </a:spcBef>
                <a:spcAft>
                  <a:spcPct val="0"/>
                </a:spcAft>
                <a:defRPr/>
              </a:pPr>
              <a:t>15</a:t>
            </a:fld>
            <a:endParaRPr lang="en-US">
              <a:latin typeface="Garamond" pitchFamily="18"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040090" y="3719013"/>
            <a:ext cx="3602038" cy="2528026"/>
          </a:xfrm>
          <a:prstGeom prst="rect">
            <a:avLst/>
          </a:prstGeom>
          <a:noFill/>
          <a:ln>
            <a:noFill/>
          </a:ln>
          <a:effectLst>
            <a:softEdge rad="31750"/>
          </a:effectLst>
        </p:spPr>
      </p:pic>
      <p:sp>
        <p:nvSpPr>
          <p:cNvPr id="6" name="TextBox 5"/>
          <p:cNvSpPr txBox="1"/>
          <p:nvPr/>
        </p:nvSpPr>
        <p:spPr>
          <a:xfrm>
            <a:off x="562428" y="6356220"/>
            <a:ext cx="6769100" cy="307777"/>
          </a:xfrm>
          <a:prstGeom prst="rect">
            <a:avLst/>
          </a:prstGeom>
          <a:noFill/>
        </p:spPr>
        <p:txBody>
          <a:bodyPr wrap="square" rtlCol="0">
            <a:spAutoFit/>
          </a:bodyPr>
          <a:lstStyle/>
          <a:p>
            <a:r>
              <a:rPr lang="en-US" sz="1400" dirty="0" smtClean="0"/>
              <a:t>Source: UNAIDS. (2010).</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bwMode="white">
          <a:xfrm>
            <a:off x="353105" y="484188"/>
            <a:ext cx="8453437" cy="1116012"/>
          </a:xfrm>
        </p:spPr>
        <p:txBody>
          <a:bodyPr/>
          <a:lstStyle/>
          <a:p>
            <a:pPr eaLnBrk="1" hangingPunct="1"/>
            <a:r>
              <a:rPr lang="en-GB" dirty="0" smtClean="0">
                <a:latin typeface="Calibri heading"/>
              </a:rPr>
              <a:t>Key Facts about Adolescents and HIV</a:t>
            </a:r>
            <a:br>
              <a:rPr lang="en-GB" dirty="0" smtClean="0">
                <a:latin typeface="Calibri heading"/>
              </a:rPr>
            </a:br>
            <a:r>
              <a:rPr lang="en-ZA" sz="1600" dirty="0" smtClean="0">
                <a:latin typeface="Calibri heading"/>
              </a:rPr>
              <a:t> </a:t>
            </a:r>
            <a:r>
              <a:rPr lang="en-ZA" sz="1800" dirty="0" smtClean="0">
                <a:latin typeface="Calibri heading"/>
              </a:rPr>
              <a:t>(Continued)</a:t>
            </a:r>
            <a:r>
              <a:rPr lang="en-US" sz="1800" dirty="0" smtClean="0">
                <a:latin typeface="Calibri heading"/>
              </a:rPr>
              <a:t> </a:t>
            </a:r>
            <a:endParaRPr lang="en-US" sz="1800" dirty="0" smtClean="0"/>
          </a:p>
        </p:txBody>
      </p:sp>
      <p:sp>
        <p:nvSpPr>
          <p:cNvPr id="29698" name="Content Placeholder 2"/>
          <p:cNvSpPr>
            <a:spLocks noGrp="1"/>
          </p:cNvSpPr>
          <p:nvPr>
            <p:ph idx="1"/>
          </p:nvPr>
        </p:nvSpPr>
        <p:spPr/>
        <p:txBody>
          <a:bodyPr/>
          <a:lstStyle/>
          <a:p>
            <a:pPr marL="457200" indent="-457200" eaLnBrk="1" hangingPunct="1">
              <a:spcBef>
                <a:spcPts val="1200"/>
              </a:spcBef>
            </a:pPr>
            <a:r>
              <a:rPr lang="en-US" i="1" dirty="0" smtClean="0">
                <a:latin typeface="Calibri" pitchFamily="34" charset="0"/>
                <a:cs typeface="ＭＳ Ｐゴシック"/>
              </a:rPr>
              <a:t>[Add national epidemiological statistics here]</a:t>
            </a:r>
          </a:p>
        </p:txBody>
      </p:sp>
      <p:sp>
        <p:nvSpPr>
          <p:cNvPr id="28675"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CA87F32E-9C61-4328-9B41-73AE56C73859}" type="slidenum">
              <a:rPr lang="en-US">
                <a:latin typeface="Garamond" pitchFamily="18" charset="0"/>
                <a:cs typeface="ＭＳ Ｐゴシック"/>
              </a:rPr>
              <a:pPr fontAlgn="base">
                <a:spcBef>
                  <a:spcPct val="0"/>
                </a:spcBef>
                <a:spcAft>
                  <a:spcPct val="0"/>
                </a:spcAft>
                <a:defRPr/>
              </a:pPr>
              <a:t>16</a:t>
            </a:fld>
            <a:endParaRPr lang="en-US">
              <a:latin typeface="Garamond" pitchFamily="18" charset="0"/>
              <a:cs typeface="ＭＳ Ｐゴシック"/>
            </a:endParaRPr>
          </a:p>
        </p:txBody>
      </p:sp>
    </p:spTree>
    <p:extLst>
      <p:ext uri="{BB962C8B-B14F-4D97-AF65-F5344CB8AC3E}">
        <p14:creationId xmlns:p14="http://schemas.microsoft.com/office/powerpoint/2010/main" val="2783326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a:xfrm>
            <a:off x="533400" y="1752600"/>
            <a:ext cx="8326438" cy="4144963"/>
          </a:xfrm>
        </p:spPr>
        <p:txBody>
          <a:bodyPr/>
          <a:lstStyle/>
          <a:p>
            <a:pPr eaLnBrk="1" hangingPunct="1">
              <a:buFont typeface="Wingdings" pitchFamily="2" charset="2"/>
              <a:buNone/>
            </a:pPr>
            <a:r>
              <a:rPr lang="en-US" b="1" dirty="0" smtClean="0">
                <a:solidFill>
                  <a:srgbClr val="0B5395"/>
                </a:solidFill>
                <a:latin typeface="Calibri" pitchFamily="34" charset="0"/>
                <a:cs typeface="ＭＳ Ｐゴシック"/>
              </a:rPr>
              <a:t>Global knowledge and behavior</a:t>
            </a:r>
            <a:r>
              <a:rPr lang="en-US" sz="2800" b="1" dirty="0" smtClean="0">
                <a:solidFill>
                  <a:srgbClr val="0B5395"/>
                </a:solidFill>
                <a:latin typeface="Calibri" pitchFamily="34" charset="0"/>
                <a:cs typeface="ＭＳ Ｐゴシック"/>
              </a:rPr>
              <a:t>:</a:t>
            </a:r>
          </a:p>
          <a:p>
            <a:pPr marL="457200" indent="-457200" eaLnBrk="1" hangingPunct="1"/>
            <a:r>
              <a:rPr lang="en-US" dirty="0" smtClean="0">
                <a:latin typeface="Calibri" pitchFamily="34" charset="0"/>
                <a:cs typeface="ＭＳ Ｐゴシック"/>
              </a:rPr>
              <a:t>Among young people in 15 of the most severely affected countries, HIV prevalence has fallen by more than 25% as young people have:</a:t>
            </a:r>
          </a:p>
          <a:p>
            <a:pPr marL="798513" lvl="1" indent="-341313" eaLnBrk="1" hangingPunct="1">
              <a:spcBef>
                <a:spcPts val="1000"/>
              </a:spcBef>
            </a:pPr>
            <a:r>
              <a:rPr lang="en-US" sz="2200" dirty="0" smtClean="0">
                <a:latin typeface="Calibri" pitchFamily="34" charset="0"/>
                <a:cs typeface="Garamond" pitchFamily="18" charset="0"/>
              </a:rPr>
              <a:t>Adopted safer sexual                                                                                            practices, including                                                                                                         increased condoms use</a:t>
            </a:r>
          </a:p>
          <a:p>
            <a:pPr marL="798513" lvl="1" indent="-341313" eaLnBrk="1" hangingPunct="1">
              <a:spcBef>
                <a:spcPts val="1000"/>
              </a:spcBef>
            </a:pPr>
            <a:r>
              <a:rPr lang="en-US" sz="2200" dirty="0" smtClean="0">
                <a:latin typeface="Calibri" pitchFamily="34" charset="0"/>
                <a:cs typeface="Garamond" pitchFamily="18" charset="0"/>
              </a:rPr>
              <a:t>Delayed sexual debut</a:t>
            </a:r>
          </a:p>
          <a:p>
            <a:pPr marL="798513" lvl="1" indent="-341313" eaLnBrk="1" hangingPunct="1">
              <a:spcBef>
                <a:spcPts val="1000"/>
              </a:spcBef>
            </a:pPr>
            <a:r>
              <a:rPr lang="en-US" sz="2200" dirty="0" smtClean="0">
                <a:latin typeface="Calibri" pitchFamily="34" charset="0"/>
                <a:cs typeface="Garamond" pitchFamily="18" charset="0"/>
              </a:rPr>
              <a:t>Reduced multiple                                                                                   partnerships</a:t>
            </a:r>
          </a:p>
        </p:txBody>
      </p:sp>
      <p:sp>
        <p:nvSpPr>
          <p:cNvPr id="29698"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AB8E804B-9A75-4393-B469-68F40A35B060}" type="slidenum">
              <a:rPr lang="en-US">
                <a:latin typeface="Calibri" pitchFamily="34" charset="0"/>
                <a:cs typeface="ＭＳ Ｐゴシック"/>
              </a:rPr>
              <a:pPr fontAlgn="base">
                <a:spcBef>
                  <a:spcPct val="0"/>
                </a:spcBef>
                <a:spcAft>
                  <a:spcPct val="0"/>
                </a:spcAft>
                <a:defRPr/>
              </a:pPr>
              <a:t>17</a:t>
            </a:fld>
            <a:endParaRPr lang="en-US">
              <a:latin typeface="Calibri" pitchFamily="34" charset="0"/>
              <a:cs typeface="ＭＳ Ｐゴシック"/>
            </a:endParaRPr>
          </a:p>
        </p:txBody>
      </p:sp>
      <p:sp>
        <p:nvSpPr>
          <p:cNvPr id="6" name="Title 1"/>
          <p:cNvSpPr txBox="1">
            <a:spLocks/>
          </p:cNvSpPr>
          <p:nvPr/>
        </p:nvSpPr>
        <p:spPr bwMode="white">
          <a:xfrm>
            <a:off x="353105" y="484188"/>
            <a:ext cx="8453437" cy="1116012"/>
          </a:xfrm>
          <a:prstGeom prst="rect">
            <a:avLst/>
          </a:prstGeom>
          <a:noFill/>
          <a:ln>
            <a:noFill/>
          </a:ln>
          <a:extLst/>
        </p:spPr>
        <p:txBody>
          <a:bodyPr/>
          <a:lstStyle/>
          <a:p>
            <a:pPr defTabSz="914400">
              <a:defRPr/>
            </a:pPr>
            <a:r>
              <a:rPr lang="en-US" sz="3600" b="1" kern="0" dirty="0">
                <a:solidFill>
                  <a:schemeClr val="bg1"/>
                </a:solidFill>
                <a:latin typeface="Calibri heading"/>
                <a:ea typeface="+mj-ea"/>
                <a:cs typeface="Calibri (Headings)"/>
              </a:rPr>
              <a:t>Key Facts about Adolescents and HIV</a:t>
            </a:r>
            <a:br>
              <a:rPr lang="en-US" sz="3600" b="1" kern="0" dirty="0">
                <a:solidFill>
                  <a:schemeClr val="bg1"/>
                </a:solidFill>
                <a:latin typeface="Calibri heading"/>
                <a:ea typeface="+mj-ea"/>
                <a:cs typeface="Calibri (Headings)"/>
              </a:rPr>
            </a:br>
            <a:r>
              <a:rPr lang="en-US" b="1" kern="0" dirty="0">
                <a:solidFill>
                  <a:schemeClr val="bg1"/>
                </a:solidFill>
                <a:latin typeface="Calibri heading"/>
                <a:ea typeface="ＭＳ Ｐゴシック" charset="0"/>
                <a:cs typeface="Calibri"/>
              </a:rPr>
              <a:t> (Continued)</a:t>
            </a:r>
            <a:r>
              <a:rPr lang="en-US" b="1" kern="0" dirty="0">
                <a:solidFill>
                  <a:schemeClr val="bg1"/>
                </a:solidFill>
                <a:latin typeface="Calibri heading"/>
                <a:ea typeface="+mj-ea"/>
                <a:cs typeface="Calibri (Headings)"/>
              </a:rPr>
              <a:t> </a:t>
            </a:r>
            <a:endParaRPr lang="en-US" b="1" kern="0" dirty="0">
              <a:solidFill>
                <a:schemeClr val="bg1"/>
              </a:solidFill>
              <a:latin typeface="Calibri (Headings)"/>
              <a:ea typeface="+mj-ea"/>
              <a:cs typeface="Calibri (Headings)"/>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450444" y="3570514"/>
            <a:ext cx="4098470" cy="2640565"/>
          </a:xfrm>
          <a:prstGeom prst="rect">
            <a:avLst/>
          </a:prstGeom>
          <a:noFill/>
          <a:ln>
            <a:noFill/>
          </a:ln>
          <a:effectLst>
            <a:softEdge rad="31750"/>
          </a:effectLst>
        </p:spPr>
      </p:pic>
      <p:sp>
        <p:nvSpPr>
          <p:cNvPr id="7" name="TextBox 6"/>
          <p:cNvSpPr txBox="1"/>
          <p:nvPr/>
        </p:nvSpPr>
        <p:spPr>
          <a:xfrm>
            <a:off x="533400" y="6269136"/>
            <a:ext cx="6769100" cy="307777"/>
          </a:xfrm>
          <a:prstGeom prst="rect">
            <a:avLst/>
          </a:prstGeom>
          <a:noFill/>
        </p:spPr>
        <p:txBody>
          <a:bodyPr wrap="square" rtlCol="0">
            <a:spAutoFit/>
          </a:bodyPr>
          <a:lstStyle/>
          <a:p>
            <a:r>
              <a:rPr lang="en-US" sz="1400" dirty="0" smtClean="0"/>
              <a:t>Source: UNAIDS. (2010).</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p:txBody>
          <a:bodyPr/>
          <a:lstStyle/>
          <a:p>
            <a:pPr marL="457200" indent="-457200" eaLnBrk="1" hangingPunct="1"/>
            <a:r>
              <a:rPr lang="en-US" dirty="0" smtClean="0">
                <a:latin typeface="Calibri" pitchFamily="34" charset="0"/>
                <a:cs typeface="ＭＳ Ｐゴシック"/>
              </a:rPr>
              <a:t>Less than half of young people living in 15 high HIV                                                                              prevalence countries can correctly answer 5 basic questions about HIV and its transmission.</a:t>
            </a:r>
          </a:p>
          <a:p>
            <a:pPr marL="457200" indent="-457200" eaLnBrk="1" hangingPunct="1"/>
            <a:r>
              <a:rPr lang="en-US" dirty="0" smtClean="0">
                <a:latin typeface="Calibri" pitchFamily="34" charset="0"/>
                <a:cs typeface="ＭＳ Ｐゴシック"/>
              </a:rPr>
              <a:t>Young people living in the 25 countries with the highest HIV prevalence have shown gradually                                                  improving knowledge about HIV,                                                                     but they still fall short of global                                                            targets and what is necessary to                                                      keep them safe.</a:t>
            </a:r>
          </a:p>
        </p:txBody>
      </p:sp>
      <p:sp>
        <p:nvSpPr>
          <p:cNvPr id="30722"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CBE8428A-F2E9-4C3E-ADBA-8B0D743C800D}" type="slidenum">
              <a:rPr lang="en-US">
                <a:latin typeface="Garamond" pitchFamily="18" charset="0"/>
                <a:cs typeface="ＭＳ Ｐゴシック"/>
              </a:rPr>
              <a:pPr fontAlgn="base">
                <a:spcBef>
                  <a:spcPct val="0"/>
                </a:spcBef>
                <a:spcAft>
                  <a:spcPct val="0"/>
                </a:spcAft>
                <a:defRPr/>
              </a:pPr>
              <a:t>18</a:t>
            </a:fld>
            <a:endParaRPr lang="en-US">
              <a:latin typeface="Garamond" pitchFamily="18" charset="0"/>
              <a:cs typeface="ＭＳ Ｐゴシック"/>
            </a:endParaRPr>
          </a:p>
        </p:txBody>
      </p:sp>
      <p:sp>
        <p:nvSpPr>
          <p:cNvPr id="5" name="Title 1"/>
          <p:cNvSpPr txBox="1">
            <a:spLocks/>
          </p:cNvSpPr>
          <p:nvPr/>
        </p:nvSpPr>
        <p:spPr bwMode="white">
          <a:xfrm>
            <a:off x="353105" y="484188"/>
            <a:ext cx="8453437" cy="1116012"/>
          </a:xfrm>
          <a:prstGeom prst="rect">
            <a:avLst/>
          </a:prstGeom>
          <a:noFill/>
          <a:ln>
            <a:noFill/>
          </a:ln>
          <a:extLst/>
        </p:spPr>
        <p:txBody>
          <a:bodyPr/>
          <a:lstStyle/>
          <a:p>
            <a:pPr defTabSz="914400">
              <a:defRPr/>
            </a:pPr>
            <a:r>
              <a:rPr lang="en-US" sz="3600" b="1" kern="0" dirty="0">
                <a:solidFill>
                  <a:schemeClr val="bg1"/>
                </a:solidFill>
                <a:latin typeface="Calibri heading"/>
                <a:ea typeface="+mj-ea"/>
                <a:cs typeface="Calibri (Headings)"/>
              </a:rPr>
              <a:t>Key Facts about Adolescents and HIV</a:t>
            </a:r>
            <a:br>
              <a:rPr lang="en-US" sz="3600" b="1" kern="0" dirty="0">
                <a:solidFill>
                  <a:schemeClr val="bg1"/>
                </a:solidFill>
                <a:latin typeface="Calibri heading"/>
                <a:ea typeface="+mj-ea"/>
                <a:cs typeface="Calibri (Headings)"/>
              </a:rPr>
            </a:br>
            <a:r>
              <a:rPr lang="en-US" b="1" kern="0" dirty="0">
                <a:solidFill>
                  <a:schemeClr val="bg1"/>
                </a:solidFill>
                <a:latin typeface="Calibri heading"/>
                <a:ea typeface="ＭＳ Ｐゴシック" charset="0"/>
                <a:cs typeface="Calibri"/>
              </a:rPr>
              <a:t> (Continued)</a:t>
            </a:r>
            <a:r>
              <a:rPr lang="en-US" b="1" kern="0" dirty="0">
                <a:solidFill>
                  <a:schemeClr val="bg1"/>
                </a:solidFill>
                <a:latin typeface="Calibri heading"/>
                <a:ea typeface="+mj-ea"/>
                <a:cs typeface="Calibri (Headings)"/>
              </a:rPr>
              <a:t> </a:t>
            </a:r>
            <a:endParaRPr lang="en-US" b="1" kern="0" dirty="0">
              <a:solidFill>
                <a:schemeClr val="bg1"/>
              </a:solidFill>
              <a:latin typeface="Calibri (Headings)"/>
              <a:ea typeface="+mj-ea"/>
              <a:cs typeface="Calibri (Headings)"/>
            </a:endParaRPr>
          </a:p>
        </p:txBody>
      </p:sp>
      <p:sp>
        <p:nvSpPr>
          <p:cNvPr id="6" name="TextBox 5"/>
          <p:cNvSpPr txBox="1"/>
          <p:nvPr/>
        </p:nvSpPr>
        <p:spPr>
          <a:xfrm>
            <a:off x="533400" y="6269136"/>
            <a:ext cx="6769100" cy="307777"/>
          </a:xfrm>
          <a:prstGeom prst="rect">
            <a:avLst/>
          </a:prstGeom>
          <a:noFill/>
        </p:spPr>
        <p:txBody>
          <a:bodyPr wrap="square" rtlCol="0">
            <a:spAutoFit/>
          </a:bodyPr>
          <a:lstStyle/>
          <a:p>
            <a:r>
              <a:rPr lang="en-US" sz="1400" dirty="0" smtClean="0"/>
              <a:t>Source: UNAIDS. (2010).</a:t>
            </a:r>
            <a:endParaRPr lang="en-US" sz="1400"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5443990" y="3821978"/>
            <a:ext cx="3319009" cy="2389102"/>
          </a:xfrm>
          <a:prstGeom prst="rect">
            <a:avLst/>
          </a:prstGeom>
          <a:noFill/>
          <a:ln>
            <a:noFill/>
          </a:ln>
          <a:effectLst>
            <a:softEdge rad="3175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p:cNvSpPr>
          <p:nvPr>
            <p:ph idx="1"/>
          </p:nvPr>
        </p:nvSpPr>
        <p:spPr>
          <a:xfrm>
            <a:off x="483961" y="2917375"/>
            <a:ext cx="5452382" cy="1436914"/>
          </a:xfrm>
          <a:solidFill>
            <a:srgbClr val="F0EBD6"/>
          </a:solidFill>
          <a:ln>
            <a:solidFill>
              <a:srgbClr val="104375"/>
            </a:solidFill>
          </a:ln>
        </p:spPr>
        <p:txBody>
          <a:bodyPr/>
          <a:lstStyle/>
          <a:p>
            <a:pPr marL="0" indent="4763" algn="ctr" eaLnBrk="1" hangingPunct="1">
              <a:lnSpc>
                <a:spcPct val="90000"/>
              </a:lnSpc>
              <a:buFont typeface="Wingdings" charset="0"/>
              <a:buNone/>
              <a:defRPr/>
            </a:pPr>
            <a:r>
              <a:rPr lang="en-US" b="1" dirty="0" smtClean="0">
                <a:latin typeface="Calibri" pitchFamily="34" charset="0"/>
                <a:cs typeface="ＭＳ Ｐゴシック" charset="0"/>
              </a:rPr>
              <a:t>Young people are at the center of the HIV epidemic. </a:t>
            </a:r>
            <a:r>
              <a:rPr lang="en-US" dirty="0" smtClean="0">
                <a:latin typeface="Calibri" pitchFamily="34" charset="0"/>
                <a:cs typeface="ＭＳ Ｐゴシック" charset="0"/>
                <a:sym typeface="Wingdings 3" charset="0"/>
              </a:rPr>
              <a:t>T</a:t>
            </a:r>
            <a:r>
              <a:rPr lang="en-US" dirty="0" smtClean="0">
                <a:latin typeface="Calibri" pitchFamily="34" charset="0"/>
                <a:cs typeface="ＭＳ Ｐゴシック" charset="0"/>
              </a:rPr>
              <a:t>hey are particularly vulnerable to HIV infection due to social, political, cultural, biological, and economic reasons.</a:t>
            </a:r>
            <a:endParaRPr lang="en-US" dirty="0">
              <a:latin typeface="Calibri" pitchFamily="34" charset="0"/>
              <a:cs typeface="ＭＳ Ｐゴシック" charset="0"/>
            </a:endParaRPr>
          </a:p>
        </p:txBody>
      </p:sp>
      <p:sp>
        <p:nvSpPr>
          <p:cNvPr id="31746" name="Slide Number Placeholder 6"/>
          <p:cNvSpPr>
            <a:spLocks noGrp="1"/>
          </p:cNvSpPr>
          <p:nvPr>
            <p:ph type="sldNum" sz="quarter" idx="12"/>
          </p:nvPr>
        </p:nvSpPr>
        <p:spPr bwMode="auto">
          <a:ln>
            <a:miter lim="800000"/>
            <a:headEnd/>
            <a:tailEnd/>
          </a:ln>
        </p:spPr>
        <p:txBody>
          <a:bodyPr/>
          <a:lstStyle/>
          <a:p>
            <a:pPr fontAlgn="base">
              <a:spcBef>
                <a:spcPct val="0"/>
              </a:spcBef>
              <a:spcAft>
                <a:spcPct val="0"/>
              </a:spcAft>
              <a:defRPr/>
            </a:pPr>
            <a:fld id="{678B89FF-8BBE-4CCF-A0FA-A19FB0F1B614}" type="slidenum">
              <a:rPr lang="en-US">
                <a:latin typeface="Garamond" pitchFamily="18" charset="0"/>
                <a:cs typeface="ＭＳ Ｐゴシック"/>
              </a:rPr>
              <a:pPr fontAlgn="base">
                <a:spcBef>
                  <a:spcPct val="0"/>
                </a:spcBef>
                <a:spcAft>
                  <a:spcPct val="0"/>
                </a:spcAft>
                <a:defRPr/>
              </a:pPr>
              <a:t>19</a:t>
            </a:fld>
            <a:endParaRPr lang="en-US">
              <a:latin typeface="Garamond" pitchFamily="18" charset="0"/>
              <a:cs typeface="ＭＳ Ｐゴシック"/>
            </a:endParaRPr>
          </a:p>
        </p:txBody>
      </p:sp>
      <p:sp>
        <p:nvSpPr>
          <p:cNvPr id="32771" name="Title 1"/>
          <p:cNvSpPr>
            <a:spLocks noGrp="1"/>
          </p:cNvSpPr>
          <p:nvPr>
            <p:ph type="title"/>
          </p:nvPr>
        </p:nvSpPr>
        <p:spPr bwMode="white">
          <a:xfrm>
            <a:off x="498475" y="136525"/>
            <a:ext cx="8264525" cy="1463675"/>
          </a:xfrm>
        </p:spPr>
        <p:txBody>
          <a:bodyPr/>
          <a:lstStyle/>
          <a:p>
            <a:pPr eaLnBrk="1" hangingPunct="1"/>
            <a:r>
              <a:rPr lang="en-GB" dirty="0" smtClean="0">
                <a:latin typeface="Calibri" pitchFamily="34" charset="0"/>
              </a:rPr>
              <a:t>Why a Training on Adolescent HIV Care and Treatment?</a:t>
            </a:r>
            <a:endParaRPr lang="en-US" dirty="0" smtClean="0">
              <a:latin typeface="Calibri"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6255657" y="2173511"/>
            <a:ext cx="2507343" cy="3588660"/>
          </a:xfrm>
          <a:prstGeom prst="rect">
            <a:avLst/>
          </a:prstGeom>
          <a:noFill/>
          <a:ln>
            <a:noFill/>
          </a:ln>
          <a:effectLst>
            <a:softEdge rad="3175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Content Placeholder 2"/>
          <p:cNvSpPr>
            <a:spLocks noGrp="1"/>
          </p:cNvSpPr>
          <p:nvPr>
            <p:ph idx="1"/>
          </p:nvPr>
        </p:nvSpPr>
        <p:spPr>
          <a:xfrm>
            <a:off x="533400" y="1701798"/>
            <a:ext cx="8326438" cy="4575175"/>
          </a:xfrm>
        </p:spPr>
        <p:txBody>
          <a:bodyPr/>
          <a:lstStyle/>
          <a:p>
            <a:pPr eaLnBrk="1" hangingPunct="1">
              <a:spcBef>
                <a:spcPts val="1200"/>
              </a:spcBef>
              <a:buFont typeface="Wingdings" pitchFamily="2" charset="2"/>
              <a:buNone/>
              <a:tabLst>
                <a:tab pos="3489325" algn="l"/>
                <a:tab pos="3602038" algn="l"/>
              </a:tabLst>
            </a:pPr>
            <a:r>
              <a:rPr lang="en-GB" b="1" dirty="0" smtClean="0">
                <a:solidFill>
                  <a:srgbClr val="0B5395"/>
                </a:solidFill>
                <a:latin typeface="Calibri" pitchFamily="34" charset="0"/>
                <a:cs typeface="ＭＳ Ｐゴシック"/>
              </a:rPr>
              <a:t>After completing this module, participants will:</a:t>
            </a:r>
            <a:r>
              <a:rPr lang="en-GB" dirty="0" smtClean="0">
                <a:solidFill>
                  <a:srgbClr val="0B5395"/>
                </a:solidFill>
                <a:latin typeface="Calibri" pitchFamily="34" charset="0"/>
                <a:cs typeface="ＭＳ Ｐゴシック"/>
              </a:rPr>
              <a:t> </a:t>
            </a:r>
          </a:p>
          <a:p>
            <a:pPr marL="457200" indent="-457200" eaLnBrk="1" hangingPunct="1">
              <a:spcBef>
                <a:spcPts val="1200"/>
              </a:spcBef>
              <a:tabLst>
                <a:tab pos="3489325" algn="l"/>
                <a:tab pos="3602038" algn="l"/>
              </a:tabLst>
            </a:pPr>
            <a:r>
              <a:rPr lang="en-US" dirty="0" smtClean="0">
                <a:latin typeface="Calibri" pitchFamily="34" charset="0"/>
                <a:cs typeface="ＭＳ Ｐゴシック"/>
              </a:rPr>
              <a:t>Know more about the trainers and other training participants, and will have discussed expectations for the training</a:t>
            </a:r>
          </a:p>
          <a:p>
            <a:pPr marL="457200" indent="-457200" eaLnBrk="1" hangingPunct="1">
              <a:spcBef>
                <a:spcPts val="1200"/>
              </a:spcBef>
              <a:tabLst>
                <a:tab pos="3489325" algn="l"/>
                <a:tab pos="3602038" algn="l"/>
              </a:tabLst>
            </a:pPr>
            <a:r>
              <a:rPr lang="en-US" dirty="0" smtClean="0">
                <a:latin typeface="Calibri" pitchFamily="34" charset="0"/>
                <a:cs typeface="ＭＳ Ｐゴシック"/>
              </a:rPr>
              <a:t>Be able to explain the importance of a training specific to adolescent care and treatment</a:t>
            </a:r>
          </a:p>
          <a:p>
            <a:pPr marL="457200" indent="-457200" eaLnBrk="1" hangingPunct="1">
              <a:spcBef>
                <a:spcPts val="1200"/>
              </a:spcBef>
              <a:tabLst>
                <a:tab pos="3489325" algn="l"/>
                <a:tab pos="3602038" algn="l"/>
              </a:tabLst>
            </a:pPr>
            <a:r>
              <a:rPr lang="en-US" dirty="0" smtClean="0">
                <a:latin typeface="Calibri" pitchFamily="34" charset="0"/>
                <a:cs typeface="ＭＳ Ｐゴシック"/>
              </a:rPr>
              <a:t>Understand the training objectives</a:t>
            </a:r>
          </a:p>
          <a:p>
            <a:pPr marL="457200" indent="-457200" eaLnBrk="1" hangingPunct="1">
              <a:spcBef>
                <a:spcPts val="1200"/>
              </a:spcBef>
              <a:tabLst>
                <a:tab pos="3489325" algn="l"/>
                <a:tab pos="3602038" algn="l"/>
              </a:tabLst>
            </a:pPr>
            <a:r>
              <a:rPr lang="en-US" dirty="0" smtClean="0">
                <a:latin typeface="Calibri" pitchFamily="34" charset="0"/>
                <a:cs typeface="ＭＳ Ｐゴシック"/>
              </a:rPr>
              <a:t>Have set training “ground rules”</a:t>
            </a:r>
          </a:p>
          <a:p>
            <a:pPr marL="457200" indent="-457200" eaLnBrk="1" hangingPunct="1">
              <a:spcBef>
                <a:spcPts val="1200"/>
              </a:spcBef>
              <a:tabLst>
                <a:tab pos="457200" algn="l"/>
                <a:tab pos="3489325" algn="l"/>
                <a:tab pos="3602038" algn="l"/>
              </a:tabLst>
            </a:pPr>
            <a:r>
              <a:rPr lang="en-US" dirty="0" smtClean="0">
                <a:latin typeface="Calibri" pitchFamily="34" charset="0"/>
                <a:cs typeface="ＭＳ Ｐゴシック"/>
              </a:rPr>
              <a:t>Have completed the training pre-test</a:t>
            </a:r>
          </a:p>
          <a:p>
            <a:pPr marL="457200" indent="-457200" eaLnBrk="1" hangingPunct="1">
              <a:spcBef>
                <a:spcPts val="1200"/>
              </a:spcBef>
              <a:tabLst>
                <a:tab pos="457200" algn="l"/>
                <a:tab pos="3489325" algn="l"/>
                <a:tab pos="3602038" algn="l"/>
              </a:tabLst>
            </a:pPr>
            <a:r>
              <a:rPr lang="en-US" dirty="0" smtClean="0">
                <a:latin typeface="Calibri" pitchFamily="34" charset="0"/>
                <a:cs typeface="ＭＳ Ｐゴシック"/>
              </a:rPr>
              <a:t>Have explored their own values and attitudes around adolescents and adolescent HIV care and treatment</a:t>
            </a:r>
            <a:endParaRPr lang="en-GB" dirty="0" smtClean="0">
              <a:latin typeface="Calibri" pitchFamily="34" charset="0"/>
              <a:cs typeface="ＭＳ Ｐゴシック"/>
            </a:endParaRPr>
          </a:p>
          <a:p>
            <a:pPr marL="457200" indent="-457200" eaLnBrk="1" hangingPunct="1">
              <a:tabLst>
                <a:tab pos="3489325" algn="l"/>
                <a:tab pos="3602038" algn="l"/>
              </a:tabLst>
            </a:pPr>
            <a:endParaRPr lang="en-US" dirty="0" smtClean="0">
              <a:latin typeface="Calibri" pitchFamily="34" charset="0"/>
              <a:cs typeface="ＭＳ Ｐゴシック"/>
            </a:endParaRPr>
          </a:p>
        </p:txBody>
      </p:sp>
      <p:sp>
        <p:nvSpPr>
          <p:cNvPr id="18434"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641D6443-5930-43E2-8218-75440DADEA9D}" type="slidenum">
              <a:rPr lang="en-US">
                <a:latin typeface="Garamond" pitchFamily="18" charset="0"/>
                <a:cs typeface="ＭＳ Ｐゴシック"/>
              </a:rPr>
              <a:pPr fontAlgn="base">
                <a:spcBef>
                  <a:spcPct val="0"/>
                </a:spcBef>
                <a:spcAft>
                  <a:spcPct val="0"/>
                </a:spcAft>
                <a:defRPr/>
              </a:pPr>
              <a:t>2</a:t>
            </a:fld>
            <a:endParaRPr lang="en-US">
              <a:latin typeface="Garamond" pitchFamily="18" charset="0"/>
              <a:cs typeface="ＭＳ Ｐゴシック"/>
            </a:endParaRPr>
          </a:p>
        </p:txBody>
      </p:sp>
      <p:sp>
        <p:nvSpPr>
          <p:cNvPr id="18435" name="Title 1"/>
          <p:cNvSpPr>
            <a:spLocks noGrp="1"/>
          </p:cNvSpPr>
          <p:nvPr>
            <p:ph type="title"/>
          </p:nvPr>
        </p:nvSpPr>
        <p:spPr bwMode="white"/>
        <p:txBody>
          <a:bodyPr/>
          <a:lstStyle/>
          <a:p>
            <a:pPr eaLnBrk="1" hangingPunct="1"/>
            <a:r>
              <a:rPr lang="en-US" dirty="0" smtClean="0">
                <a:latin typeface="Calibri heading"/>
              </a:rPr>
              <a:t>Module 1 Learning Objectives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bwMode="white">
          <a:xfrm>
            <a:off x="498475" y="136525"/>
            <a:ext cx="8264525" cy="1463675"/>
          </a:xfrm>
        </p:spPr>
        <p:txBody>
          <a:bodyPr/>
          <a:lstStyle/>
          <a:p>
            <a:pPr eaLnBrk="1" hangingPunct="1"/>
            <a:r>
              <a:rPr lang="en-US" dirty="0" smtClean="0">
                <a:latin typeface="Calibri" pitchFamily="34" charset="0"/>
              </a:rPr>
              <a:t>Why a Training on Adolescent HIV Care and Treatment? </a:t>
            </a:r>
            <a:r>
              <a:rPr lang="en-US" sz="1800" dirty="0" smtClean="0">
                <a:latin typeface="Calibri" pitchFamily="34" charset="0"/>
              </a:rPr>
              <a:t>(Continued)</a:t>
            </a:r>
          </a:p>
        </p:txBody>
      </p:sp>
      <p:sp>
        <p:nvSpPr>
          <p:cNvPr id="33794" name="Content Placeholder 2"/>
          <p:cNvSpPr>
            <a:spLocks noGrp="1"/>
          </p:cNvSpPr>
          <p:nvPr>
            <p:ph idx="1"/>
          </p:nvPr>
        </p:nvSpPr>
        <p:spPr>
          <a:xfrm>
            <a:off x="533400" y="1651002"/>
            <a:ext cx="8229600" cy="4144963"/>
          </a:xfrm>
        </p:spPr>
        <p:txBody>
          <a:bodyPr/>
          <a:lstStyle/>
          <a:p>
            <a:pPr marL="457200" indent="-457200" eaLnBrk="1" hangingPunct="1"/>
            <a:r>
              <a:rPr lang="en-US" sz="2300" dirty="0" smtClean="0">
                <a:latin typeface="Calibri" pitchFamily="34" charset="0"/>
                <a:cs typeface="ＭＳ Ｐゴシック"/>
              </a:rPr>
              <a:t>With increased access to pediatric HIV care and treatment, </a:t>
            </a:r>
            <a:r>
              <a:rPr lang="en-US" sz="2300" dirty="0" err="1" smtClean="0">
                <a:latin typeface="Calibri" pitchFamily="34" charset="0"/>
                <a:cs typeface="ＭＳ Ｐゴシック"/>
              </a:rPr>
              <a:t>perinatally</a:t>
            </a:r>
            <a:r>
              <a:rPr lang="en-US" sz="2300" dirty="0" smtClean="0">
                <a:latin typeface="Calibri" pitchFamily="34" charset="0"/>
                <a:cs typeface="ＭＳ Ｐゴシック"/>
              </a:rPr>
              <a:t>-infected children are living longer and reaching adolescence and adulthood.</a:t>
            </a:r>
          </a:p>
          <a:p>
            <a:pPr marL="457200" indent="-457200" eaLnBrk="1" hangingPunct="1"/>
            <a:r>
              <a:rPr lang="en-US" sz="2300" dirty="0" smtClean="0">
                <a:latin typeface="Calibri" pitchFamily="34" charset="0"/>
                <a:cs typeface="ＭＳ Ｐゴシック"/>
              </a:rPr>
              <a:t>More young people are being tested for HIV because of increased awareness, reduced stigma, greater access and acceptance of testing, etc. Also, more                                                    adolescents who are pregnant are                                                                              being tested for HIV through PMTCT                                                                 programs.</a:t>
            </a:r>
          </a:p>
          <a:p>
            <a:pPr marL="457200" indent="-457200" eaLnBrk="1" hangingPunct="1"/>
            <a:r>
              <a:rPr lang="en-US" sz="2300" dirty="0" smtClean="0">
                <a:latin typeface="Calibri" pitchFamily="34" charset="0"/>
                <a:cs typeface="ＭＳ Ｐゴシック"/>
              </a:rPr>
              <a:t>ALHIV face unique health,                                                                           adherence, and psychosocial issues                                                                                 and challenges.</a:t>
            </a:r>
          </a:p>
          <a:p>
            <a:pPr eaLnBrk="1" hangingPunct="1">
              <a:buFont typeface="Wingdings" pitchFamily="2" charset="2"/>
              <a:buNone/>
            </a:pPr>
            <a:endParaRPr lang="en-US" dirty="0" smtClean="0">
              <a:latin typeface="Garamond" pitchFamily="18" charset="0"/>
              <a:cs typeface="ＭＳ Ｐゴシック"/>
            </a:endParaRPr>
          </a:p>
        </p:txBody>
      </p:sp>
      <p:sp>
        <p:nvSpPr>
          <p:cNvPr id="32771"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39A49440-E30E-4D93-A061-4B2A8DA6821D}" type="slidenum">
              <a:rPr lang="en-US">
                <a:latin typeface="Garamond" pitchFamily="18" charset="0"/>
                <a:cs typeface="ＭＳ Ｐゴシック"/>
              </a:rPr>
              <a:pPr fontAlgn="base">
                <a:spcBef>
                  <a:spcPct val="0"/>
                </a:spcBef>
                <a:spcAft>
                  <a:spcPct val="0"/>
                </a:spcAft>
                <a:defRPr/>
              </a:pPr>
              <a:t>20</a:t>
            </a:fld>
            <a:endParaRPr lang="en-US">
              <a:latin typeface="Garamond" pitchFamily="18"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671467" y="3835861"/>
            <a:ext cx="3144838" cy="2574925"/>
          </a:xfrm>
          <a:prstGeom prst="rect">
            <a:avLst/>
          </a:prstGeom>
          <a:noFill/>
          <a:ln>
            <a:noFill/>
          </a:ln>
          <a:effectLst>
            <a:softEdge rad="3175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bwMode="white">
          <a:xfrm>
            <a:off x="498475" y="146050"/>
            <a:ext cx="8264525" cy="1454150"/>
          </a:xfrm>
        </p:spPr>
        <p:txBody>
          <a:bodyPr/>
          <a:lstStyle/>
          <a:p>
            <a:pPr eaLnBrk="1" hangingPunct="1"/>
            <a:r>
              <a:rPr lang="en-GB" dirty="0" smtClean="0">
                <a:latin typeface="Calibri" pitchFamily="34" charset="0"/>
              </a:rPr>
              <a:t>Why a Training on Adolescent HIV Care and Treatment?</a:t>
            </a:r>
            <a:r>
              <a:rPr lang="en-US" dirty="0" smtClean="0">
                <a:latin typeface="Calibri" pitchFamily="34" charset="0"/>
              </a:rPr>
              <a:t> </a:t>
            </a:r>
            <a:r>
              <a:rPr lang="en-ZA" sz="1800" dirty="0" smtClean="0">
                <a:latin typeface="Calibri" pitchFamily="34" charset="0"/>
              </a:rPr>
              <a:t>(Continued)</a:t>
            </a:r>
            <a:endParaRPr lang="en-US" sz="1800" dirty="0" smtClean="0">
              <a:latin typeface="Calibri" pitchFamily="34" charset="0"/>
            </a:endParaRPr>
          </a:p>
        </p:txBody>
      </p:sp>
      <p:sp>
        <p:nvSpPr>
          <p:cNvPr id="34818" name="Content Placeholder 2"/>
          <p:cNvSpPr>
            <a:spLocks noGrp="1"/>
          </p:cNvSpPr>
          <p:nvPr>
            <p:ph idx="1"/>
          </p:nvPr>
        </p:nvSpPr>
        <p:spPr>
          <a:xfrm>
            <a:off x="533400" y="1694544"/>
            <a:ext cx="8229600" cy="4144963"/>
          </a:xfrm>
        </p:spPr>
        <p:txBody>
          <a:bodyPr/>
          <a:lstStyle/>
          <a:p>
            <a:pPr marL="457200" indent="-457200" eaLnBrk="1" hangingPunct="1"/>
            <a:r>
              <a:rPr lang="en-GB" sz="2300" dirty="0" smtClean="0">
                <a:latin typeface="Calibri" pitchFamily="34" charset="0"/>
                <a:cs typeface="ＭＳ Ｐゴシック"/>
              </a:rPr>
              <a:t>Programs and clinical services need to be youth-friendly to attract and retain adolescent clients.</a:t>
            </a:r>
          </a:p>
          <a:p>
            <a:pPr marL="457200" indent="-457200" eaLnBrk="1" hangingPunct="1"/>
            <a:r>
              <a:rPr lang="en-GB" sz="2300" dirty="0" smtClean="0">
                <a:latin typeface="Calibri" pitchFamily="34" charset="0"/>
                <a:cs typeface="ＭＳ Ｐゴシック"/>
              </a:rPr>
              <a:t>There are successful models of adolescent HIV care and treatment services in many cities across high-, medium-, and low-prevalence countries. These models can be adapted and scaled-up nationally.</a:t>
            </a:r>
          </a:p>
          <a:p>
            <a:pPr marL="457200" indent="-457200" eaLnBrk="1" hangingPunct="1"/>
            <a:r>
              <a:rPr lang="en-GB" sz="2300" dirty="0" smtClean="0">
                <a:latin typeface="Calibri" pitchFamily="34" charset="0"/>
                <a:cs typeface="ＭＳ Ｐゴシック"/>
              </a:rPr>
              <a:t>Health workers need the knowledge                                                                    and skills to meet the specific needs                                                                      of adolescent clients.</a:t>
            </a:r>
          </a:p>
          <a:p>
            <a:pPr marL="457200" indent="-457200" eaLnBrk="1" hangingPunct="1"/>
            <a:r>
              <a:rPr lang="en-GB" sz="2300" dirty="0" smtClean="0">
                <a:latin typeface="Calibri" pitchFamily="34" charset="0"/>
                <a:cs typeface="ＭＳ Ｐゴシック"/>
              </a:rPr>
              <a:t>Young people are our future!</a:t>
            </a:r>
            <a:endParaRPr lang="en-US" sz="2300" dirty="0" smtClean="0">
              <a:latin typeface="Calibri" pitchFamily="34" charset="0"/>
              <a:cs typeface="ＭＳ Ｐゴシック"/>
            </a:endParaRPr>
          </a:p>
        </p:txBody>
      </p:sp>
      <p:sp>
        <p:nvSpPr>
          <p:cNvPr id="33795"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76BD5F61-93EB-4AEF-96DA-705C0C9453D5}" type="slidenum">
              <a:rPr lang="en-US">
                <a:latin typeface="Garamond" pitchFamily="18" charset="0"/>
                <a:cs typeface="ＭＳ Ｐゴシック"/>
              </a:rPr>
              <a:pPr fontAlgn="base">
                <a:spcBef>
                  <a:spcPct val="0"/>
                </a:spcBef>
                <a:spcAft>
                  <a:spcPct val="0"/>
                </a:spcAft>
                <a:defRPr/>
              </a:pPr>
              <a:t>21</a:t>
            </a:fld>
            <a:endParaRPr lang="en-US">
              <a:latin typeface="Garamond" pitchFamily="18"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555344" y="3888645"/>
            <a:ext cx="3149600" cy="2534379"/>
          </a:xfrm>
          <a:prstGeom prst="rect">
            <a:avLst/>
          </a:prstGeom>
          <a:noFill/>
          <a:ln>
            <a:noFill/>
          </a:ln>
          <a:effectLst>
            <a:softEdge rad="3175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Grp="1"/>
          </p:cNvSpPr>
          <p:nvPr>
            <p:ph type="title"/>
          </p:nvPr>
        </p:nvSpPr>
        <p:spPr bwMode="white">
          <a:xfrm>
            <a:off x="498475" y="120881"/>
            <a:ext cx="8264525" cy="1116012"/>
          </a:xfrm>
        </p:spPr>
        <p:txBody>
          <a:bodyPr/>
          <a:lstStyle/>
          <a:p>
            <a:pPr eaLnBrk="1" hangingPunct="1"/>
            <a:r>
              <a:rPr lang="en-US" dirty="0" smtClean="0">
                <a:latin typeface="Calibri" pitchFamily="34" charset="0"/>
              </a:rPr>
              <a:t>Adolescent HIV Care and Treatment Training Objectives</a:t>
            </a:r>
          </a:p>
        </p:txBody>
      </p:sp>
      <p:sp>
        <p:nvSpPr>
          <p:cNvPr id="35842" name="Rectangle 5"/>
          <p:cNvSpPr>
            <a:spLocks noGrp="1"/>
          </p:cNvSpPr>
          <p:nvPr>
            <p:ph type="body" sz="half" idx="1"/>
          </p:nvPr>
        </p:nvSpPr>
        <p:spPr>
          <a:xfrm>
            <a:off x="533400" y="1723572"/>
            <a:ext cx="8077200" cy="4144963"/>
          </a:xfrm>
        </p:spPr>
        <p:txBody>
          <a:bodyPr/>
          <a:lstStyle/>
          <a:p>
            <a:pPr marL="381000" indent="-381000" eaLnBrk="1" hangingPunct="1">
              <a:spcBef>
                <a:spcPts val="1000"/>
              </a:spcBef>
              <a:buNone/>
            </a:pPr>
            <a:r>
              <a:rPr lang="en-GB" sz="2400" b="1" dirty="0" smtClean="0">
                <a:solidFill>
                  <a:srgbClr val="0B5395"/>
                </a:solidFill>
                <a:latin typeface="Calibri" pitchFamily="34" charset="0"/>
                <a:cs typeface="Calibri" pitchFamily="34" charset="0"/>
              </a:rPr>
              <a:t>By the end of this training, participants will be able to:</a:t>
            </a:r>
            <a:r>
              <a:rPr lang="en-GB" sz="2400" dirty="0" smtClean="0">
                <a:solidFill>
                  <a:srgbClr val="0B5395"/>
                </a:solidFill>
                <a:latin typeface="Calibri" pitchFamily="34" charset="0"/>
                <a:cs typeface="Calibri" pitchFamily="34" charset="0"/>
              </a:rPr>
              <a:t> </a:t>
            </a:r>
          </a:p>
          <a:p>
            <a:pPr marL="381000" lvl="0" indent="-381000" eaLnBrk="1" hangingPunct="1">
              <a:spcBef>
                <a:spcPts val="1000"/>
              </a:spcBef>
              <a:buFont typeface="Wingdings" pitchFamily="2" charset="2"/>
              <a:buAutoNum type="arabicPeriod"/>
            </a:pPr>
            <a:r>
              <a:rPr lang="en-US" sz="2400" dirty="0" smtClean="0">
                <a:latin typeface="Calibri" pitchFamily="34" charset="0"/>
                <a:cs typeface="Calibri" pitchFamily="34" charset="0"/>
              </a:rPr>
              <a:t>Describe the stages and characteristics of adolescence and the unique needs and challenges of adolescent clients</a:t>
            </a:r>
          </a:p>
          <a:p>
            <a:pPr marL="381000" lvl="0" indent="-381000" eaLnBrk="1" hangingPunct="1">
              <a:spcBef>
                <a:spcPts val="1000"/>
              </a:spcBef>
              <a:buFont typeface="Wingdings" pitchFamily="2" charset="2"/>
              <a:buAutoNum type="arabicPeriod"/>
            </a:pPr>
            <a:r>
              <a:rPr lang="en-US" sz="2400" dirty="0" smtClean="0">
                <a:latin typeface="Calibri" pitchFamily="34" charset="0"/>
                <a:cs typeface="Calibri" pitchFamily="34" charset="0"/>
              </a:rPr>
              <a:t>Implement strategies to make HIV-related services youth-friendly</a:t>
            </a:r>
          </a:p>
          <a:p>
            <a:pPr marL="381000" lvl="0" indent="-381000" eaLnBrk="1" hangingPunct="1">
              <a:spcBef>
                <a:spcPts val="1000"/>
              </a:spcBef>
              <a:buFont typeface="Wingdings" pitchFamily="2" charset="2"/>
              <a:buAutoNum type="arabicPeriod"/>
            </a:pPr>
            <a:r>
              <a:rPr lang="en-US" sz="2400" dirty="0" smtClean="0">
                <a:latin typeface="Calibri" pitchFamily="34" charset="0"/>
                <a:cs typeface="Calibri" pitchFamily="34" charset="0"/>
              </a:rPr>
              <a:t>Define </a:t>
            </a:r>
            <a:r>
              <a:rPr lang="en-US" sz="2400" dirty="0">
                <a:latin typeface="Calibri" pitchFamily="34" charset="0"/>
                <a:cs typeface="Calibri" pitchFamily="34" charset="0"/>
              </a:rPr>
              <a:t>and implement the package of HIV-related care and treatment </a:t>
            </a:r>
            <a:r>
              <a:rPr lang="en-US" sz="2400" dirty="0" smtClean="0">
                <a:latin typeface="Calibri" pitchFamily="34" charset="0"/>
                <a:cs typeface="Calibri" pitchFamily="34" charset="0"/>
              </a:rPr>
              <a:t>services for adolescents</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a:pPr>
            <a:r>
              <a:rPr lang="en-US" sz="2400" dirty="0">
                <a:latin typeface="Calibri" pitchFamily="34" charset="0"/>
                <a:cs typeface="Calibri" pitchFamily="34" charset="0"/>
              </a:rPr>
              <a:t>Implement effective communication and counseling skills with adolescent </a:t>
            </a:r>
            <a:r>
              <a:rPr lang="en-US" sz="2400" dirty="0" smtClean="0">
                <a:latin typeface="Calibri" pitchFamily="34" charset="0"/>
                <a:cs typeface="Calibri" pitchFamily="34" charset="0"/>
              </a:rPr>
              <a:t>clients</a:t>
            </a:r>
          </a:p>
          <a:p>
            <a:pPr marL="381000" indent="-381000" eaLnBrk="1" hangingPunct="1">
              <a:spcBef>
                <a:spcPts val="1000"/>
              </a:spcBef>
              <a:buFont typeface="Wingdings" pitchFamily="2" charset="2"/>
              <a:buAutoNum type="arabicPeriod"/>
            </a:pPr>
            <a:r>
              <a:rPr lang="en-US" sz="2400" dirty="0">
                <a:latin typeface="Calibri" pitchFamily="34" charset="0"/>
                <a:cs typeface="Calibri" pitchFamily="34" charset="0"/>
              </a:rPr>
              <a:t>Conduct a psychosocial assessment and provide ongoing psychosocial support services to adolescent </a:t>
            </a:r>
            <a:r>
              <a:rPr lang="en-US" sz="2400" dirty="0" smtClean="0">
                <a:latin typeface="Calibri" pitchFamily="34" charset="0"/>
                <a:cs typeface="Calibri" pitchFamily="34" charset="0"/>
              </a:rPr>
              <a:t>clients</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a:pPr>
            <a:endParaRPr lang="en-US" sz="2400" dirty="0">
              <a:latin typeface="Calibri" pitchFamily="34" charset="0"/>
              <a:cs typeface="Calibri" pitchFamily="34" charset="0"/>
            </a:endParaRPr>
          </a:p>
          <a:p>
            <a:pPr marL="381000" indent="-381000" eaLnBrk="1" hangingPunct="1">
              <a:buFont typeface="Wingdings" pitchFamily="2" charset="2"/>
              <a:buAutoNum type="arabicPeriod"/>
            </a:pPr>
            <a:endParaRPr lang="en-US" sz="2200" dirty="0" smtClean="0">
              <a:latin typeface="Calibri" pitchFamily="34" charset="0"/>
              <a:cs typeface="ＭＳ Ｐゴシック"/>
            </a:endParaRPr>
          </a:p>
        </p:txBody>
      </p:sp>
      <p:sp>
        <p:nvSpPr>
          <p:cNvPr id="5" name="Slide Number Placeholder 4"/>
          <p:cNvSpPr>
            <a:spLocks noGrp="1"/>
          </p:cNvSpPr>
          <p:nvPr>
            <p:ph type="sldNum" sz="quarter" idx="12"/>
          </p:nvPr>
        </p:nvSpPr>
        <p:spPr/>
        <p:txBody>
          <a:bodyPr/>
          <a:lstStyle/>
          <a:p>
            <a:pPr>
              <a:defRPr/>
            </a:pPr>
            <a:fld id="{B9EB5471-F792-4B96-9190-F207E4C46777}" type="slidenum">
              <a:rPr lang="en-US" smtClean="0"/>
              <a:pPr>
                <a:defRPr/>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p:cNvSpPr>
          <p:nvPr>
            <p:ph type="body" sz="half" idx="1"/>
          </p:nvPr>
        </p:nvSpPr>
        <p:spPr>
          <a:xfrm>
            <a:off x="533400" y="1752600"/>
            <a:ext cx="8077200" cy="4144963"/>
          </a:xfrm>
        </p:spPr>
        <p:txBody>
          <a:bodyPr/>
          <a:lstStyle/>
          <a:p>
            <a:pPr marL="381000" indent="-381000" eaLnBrk="1" hangingPunct="1">
              <a:lnSpc>
                <a:spcPct val="90000"/>
              </a:lnSpc>
              <a:spcBef>
                <a:spcPts val="1000"/>
              </a:spcBef>
              <a:buFont typeface="+mj-lt"/>
              <a:buAutoNum type="arabicPeriod" startAt="6"/>
            </a:pPr>
            <a:r>
              <a:rPr lang="en-US" sz="2400" dirty="0" smtClean="0">
                <a:latin typeface="Calibri" pitchFamily="34" charset="0"/>
                <a:cs typeface="Calibri" pitchFamily="34" charset="0"/>
              </a:rPr>
              <a:t>Describe </a:t>
            </a:r>
            <a:r>
              <a:rPr lang="en-US" sz="2400" dirty="0">
                <a:latin typeface="Calibri" pitchFamily="34" charset="0"/>
                <a:cs typeface="Calibri" pitchFamily="34" charset="0"/>
              </a:rPr>
              <a:t>the importance of mental health services for adolescent clients, recognize when a mental health problem may exist, and provide appropriate referrals and </a:t>
            </a:r>
            <a:r>
              <a:rPr lang="en-US" sz="2400" dirty="0" smtClean="0">
                <a:latin typeface="Calibri" pitchFamily="34" charset="0"/>
                <a:cs typeface="Calibri" pitchFamily="34" charset="0"/>
              </a:rPr>
              <a:t>support </a:t>
            </a:r>
            <a:endParaRPr lang="en-US" sz="2400" dirty="0">
              <a:latin typeface="Calibri" pitchFamily="34" charset="0"/>
              <a:cs typeface="Calibri" pitchFamily="34" charset="0"/>
            </a:endParaRPr>
          </a:p>
          <a:p>
            <a:pPr marL="381000" indent="-381000" eaLnBrk="1" hangingPunct="1">
              <a:lnSpc>
                <a:spcPct val="90000"/>
              </a:lnSpc>
              <a:spcBef>
                <a:spcPts val="1000"/>
              </a:spcBef>
              <a:buFont typeface="Wingdings" pitchFamily="2" charset="2"/>
              <a:buAutoNum type="arabicPeriod" startAt="6"/>
            </a:pPr>
            <a:r>
              <a:rPr lang="en-US" sz="2400" dirty="0">
                <a:latin typeface="Calibri" pitchFamily="34" charset="0"/>
                <a:cs typeface="Calibri" pitchFamily="34" charset="0"/>
              </a:rPr>
              <a:t>Recognize the signs of and screen for alcohol and substance use disorders among </a:t>
            </a:r>
            <a:r>
              <a:rPr lang="en-US" sz="2400" dirty="0" smtClean="0">
                <a:latin typeface="Calibri" pitchFamily="34" charset="0"/>
                <a:cs typeface="Calibri" pitchFamily="34" charset="0"/>
              </a:rPr>
              <a:t>adolescents, </a:t>
            </a:r>
            <a:r>
              <a:rPr lang="en-US" sz="2400" dirty="0">
                <a:latin typeface="Calibri" pitchFamily="34" charset="0"/>
                <a:cs typeface="Calibri" pitchFamily="34" charset="0"/>
              </a:rPr>
              <a:t>and provide support and </a:t>
            </a:r>
            <a:r>
              <a:rPr lang="en-US" sz="2400" dirty="0" smtClean="0">
                <a:latin typeface="Calibri" pitchFamily="34" charset="0"/>
                <a:cs typeface="Calibri" pitchFamily="34" charset="0"/>
              </a:rPr>
              <a:t>referrals</a:t>
            </a:r>
            <a:endParaRPr lang="en-US" sz="2400" dirty="0">
              <a:latin typeface="Calibri" pitchFamily="34" charset="0"/>
              <a:cs typeface="Calibri" pitchFamily="34" charset="0"/>
            </a:endParaRPr>
          </a:p>
          <a:p>
            <a:pPr marL="381000" indent="-381000" eaLnBrk="1" hangingPunct="1">
              <a:lnSpc>
                <a:spcPct val="90000"/>
              </a:lnSpc>
              <a:spcBef>
                <a:spcPts val="1000"/>
              </a:spcBef>
              <a:buFont typeface="Wingdings" pitchFamily="2" charset="2"/>
              <a:buAutoNum type="arabicPeriod" startAt="6"/>
            </a:pPr>
            <a:r>
              <a:rPr lang="en-US" sz="2400" dirty="0">
                <a:latin typeface="Calibri" pitchFamily="34" charset="0"/>
                <a:cs typeface="Calibri" pitchFamily="34" charset="0"/>
              </a:rPr>
              <a:t>Provide </a:t>
            </a:r>
            <a:r>
              <a:rPr lang="en-US" sz="2400" dirty="0" smtClean="0">
                <a:latin typeface="Calibri" pitchFamily="34" charset="0"/>
                <a:cs typeface="Calibri" pitchFamily="34" charset="0"/>
              </a:rPr>
              <a:t>developmentally-appropriate </a:t>
            </a:r>
            <a:r>
              <a:rPr lang="en-US" sz="2400" dirty="0">
                <a:latin typeface="Calibri" pitchFamily="34" charset="0"/>
                <a:cs typeface="Calibri" pitchFamily="34" charset="0"/>
              </a:rPr>
              <a:t>disclosure counseling and support to adolescents and, where appropriate, their </a:t>
            </a:r>
            <a:r>
              <a:rPr lang="en-US" sz="2400" dirty="0" smtClean="0">
                <a:latin typeface="Calibri" pitchFamily="34" charset="0"/>
                <a:cs typeface="Calibri" pitchFamily="34" charset="0"/>
              </a:rPr>
              <a:t>caregivers</a:t>
            </a:r>
            <a:endParaRPr lang="en-US" sz="2400" dirty="0">
              <a:latin typeface="Calibri" pitchFamily="34" charset="0"/>
              <a:cs typeface="Calibri" pitchFamily="34" charset="0"/>
            </a:endParaRPr>
          </a:p>
          <a:p>
            <a:pPr marL="381000" lvl="0" indent="-381000" eaLnBrk="1" hangingPunct="1">
              <a:lnSpc>
                <a:spcPct val="90000"/>
              </a:lnSpc>
              <a:spcBef>
                <a:spcPts val="1000"/>
              </a:spcBef>
              <a:buFont typeface="Wingdings" pitchFamily="2" charset="2"/>
              <a:buAutoNum type="arabicPeriod" startAt="6"/>
            </a:pPr>
            <a:r>
              <a:rPr lang="en-US" sz="2400" dirty="0">
                <a:latin typeface="Calibri" pitchFamily="34" charset="0"/>
                <a:cs typeface="Calibri" pitchFamily="34" charset="0"/>
              </a:rPr>
              <a:t>Provide </a:t>
            </a:r>
            <a:r>
              <a:rPr lang="en-US" sz="2400" dirty="0" smtClean="0">
                <a:latin typeface="Calibri" pitchFamily="34" charset="0"/>
                <a:cs typeface="Calibri" pitchFamily="34" charset="0"/>
              </a:rPr>
              <a:t>developmentally-appropriate </a:t>
            </a:r>
            <a:r>
              <a:rPr lang="en-US" sz="2400" dirty="0">
                <a:latin typeface="Calibri" pitchFamily="34" charset="0"/>
                <a:cs typeface="Calibri" pitchFamily="34" charset="0"/>
              </a:rPr>
              <a:t>adherence preparation and ongoing adherence support to adolescent clients and </a:t>
            </a:r>
            <a:r>
              <a:rPr lang="en-US" sz="2400" dirty="0" smtClean="0">
                <a:latin typeface="Calibri" pitchFamily="34" charset="0"/>
                <a:cs typeface="Calibri" pitchFamily="34" charset="0"/>
              </a:rPr>
              <a:t>caregivers</a:t>
            </a:r>
            <a:endParaRPr lang="en-US" sz="2400" dirty="0">
              <a:latin typeface="Calibri" pitchFamily="34" charset="0"/>
              <a:cs typeface="Calibri" pitchFamily="34" charset="0"/>
            </a:endParaRPr>
          </a:p>
          <a:p>
            <a:pPr marL="381000" indent="-381000" eaLnBrk="1" hangingPunct="1">
              <a:lnSpc>
                <a:spcPct val="90000"/>
              </a:lnSpc>
              <a:buFont typeface="Wingdings" pitchFamily="2" charset="2"/>
              <a:buAutoNum type="arabicPeriod" startAt="6"/>
            </a:pPr>
            <a:endParaRPr lang="en-US" sz="2400" dirty="0">
              <a:latin typeface="Calibri" pitchFamily="34" charset="0"/>
              <a:cs typeface="Calibri" pitchFamily="34" charset="0"/>
            </a:endParaRPr>
          </a:p>
          <a:p>
            <a:pPr marL="381000" lvl="0" indent="-381000" eaLnBrk="1" hangingPunct="1">
              <a:lnSpc>
                <a:spcPct val="90000"/>
              </a:lnSpc>
              <a:buFont typeface="Wingdings" pitchFamily="2" charset="2"/>
              <a:buAutoNum type="arabicPeriod" startAt="6"/>
            </a:pPr>
            <a:endParaRPr lang="en-US" sz="2400" dirty="0" smtClean="0"/>
          </a:p>
          <a:p>
            <a:pPr marL="381000" indent="-381000" eaLnBrk="1" hangingPunct="1">
              <a:lnSpc>
                <a:spcPct val="90000"/>
              </a:lnSpc>
              <a:buFont typeface="Wingdings" pitchFamily="2" charset="2"/>
              <a:buAutoNum type="arabicPeriod" startAt="6"/>
            </a:pPr>
            <a:endParaRPr lang="en-US" sz="2200" dirty="0" smtClean="0">
              <a:latin typeface="Calibri" pitchFamily="34" charset="0"/>
              <a:cs typeface="ＭＳ Ｐゴシック"/>
            </a:endParaRPr>
          </a:p>
        </p:txBody>
      </p:sp>
      <p:sp>
        <p:nvSpPr>
          <p:cNvPr id="5" name="Slide Number Placeholder 4"/>
          <p:cNvSpPr>
            <a:spLocks noGrp="1"/>
          </p:cNvSpPr>
          <p:nvPr>
            <p:ph type="sldNum" sz="quarter" idx="12"/>
          </p:nvPr>
        </p:nvSpPr>
        <p:spPr/>
        <p:txBody>
          <a:bodyPr/>
          <a:lstStyle/>
          <a:p>
            <a:pPr>
              <a:defRPr/>
            </a:pPr>
            <a:fld id="{B9EB5471-F792-4B96-9190-F207E4C46777}" type="slidenum">
              <a:rPr lang="en-US" smtClean="0"/>
              <a:pPr>
                <a:defRPr/>
              </a:pPr>
              <a:t>23</a:t>
            </a:fld>
            <a:endParaRPr lang="en-US"/>
          </a:p>
        </p:txBody>
      </p:sp>
      <p:sp>
        <p:nvSpPr>
          <p:cNvPr id="6" name="Rectangle 4"/>
          <p:cNvSpPr>
            <a:spLocks noGrp="1"/>
          </p:cNvSpPr>
          <p:nvPr>
            <p:ph type="title"/>
          </p:nvPr>
        </p:nvSpPr>
        <p:spPr bwMode="white">
          <a:xfrm>
            <a:off x="498475" y="120881"/>
            <a:ext cx="8264525" cy="1116012"/>
          </a:xfrm>
        </p:spPr>
        <p:txBody>
          <a:bodyPr/>
          <a:lstStyle/>
          <a:p>
            <a:pPr eaLnBrk="1" hangingPunct="1"/>
            <a:r>
              <a:rPr lang="en-US" dirty="0" smtClean="0">
                <a:latin typeface="Calibri" pitchFamily="34" charset="0"/>
              </a:rPr>
              <a:t>Adolescent HIV Care and Treatment Training Objectives </a:t>
            </a:r>
            <a:r>
              <a:rPr lang="en-US" sz="1800" dirty="0" smtClean="0">
                <a:latin typeface="Calibri" pitchFamily="34" charset="0"/>
              </a:rPr>
              <a:t>(Continued)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p:cNvSpPr>
          <p:nvPr>
            <p:ph type="body" sz="half" idx="1"/>
          </p:nvPr>
        </p:nvSpPr>
        <p:spPr>
          <a:xfrm>
            <a:off x="533400" y="1752600"/>
            <a:ext cx="8039100" cy="4144963"/>
          </a:xfrm>
        </p:spPr>
        <p:txBody>
          <a:bodyPr/>
          <a:lstStyle/>
          <a:p>
            <a:pPr marL="381000" lvl="0" indent="-381000" eaLnBrk="1" hangingPunct="1">
              <a:spcBef>
                <a:spcPts val="1000"/>
              </a:spcBef>
              <a:buFont typeface="Wingdings" pitchFamily="2" charset="2"/>
              <a:buAutoNum type="arabicPeriod" startAt="10"/>
            </a:pPr>
            <a:r>
              <a:rPr lang="en-US" sz="2400" dirty="0">
                <a:latin typeface="Calibri" pitchFamily="34" charset="0"/>
                <a:cs typeface="Calibri" pitchFamily="34" charset="0"/>
              </a:rPr>
              <a:t>Support adolescents to live positively with </a:t>
            </a:r>
            <a:r>
              <a:rPr lang="en-US" sz="2400" dirty="0" smtClean="0">
                <a:latin typeface="Calibri" pitchFamily="34" charset="0"/>
                <a:cs typeface="Calibri" pitchFamily="34" charset="0"/>
              </a:rPr>
              <a:t>HIV</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startAt="10"/>
            </a:pPr>
            <a:r>
              <a:rPr lang="en-US" sz="2400" dirty="0">
                <a:latin typeface="Calibri" pitchFamily="34" charset="0"/>
                <a:cs typeface="Calibri" pitchFamily="34" charset="0"/>
              </a:rPr>
              <a:t>Conduct sexual risk screening and provide non-judgmental, comprehensive counseling on sexual and reproductive health </a:t>
            </a:r>
            <a:r>
              <a:rPr lang="en-US" sz="2400" dirty="0" smtClean="0">
                <a:latin typeface="Calibri" pitchFamily="34" charset="0"/>
                <a:cs typeface="Calibri" pitchFamily="34" charset="0"/>
              </a:rPr>
              <a:t>to </a:t>
            </a:r>
            <a:r>
              <a:rPr lang="en-US" sz="2400" dirty="0">
                <a:latin typeface="Calibri" pitchFamily="34" charset="0"/>
                <a:cs typeface="Calibri" pitchFamily="34" charset="0"/>
              </a:rPr>
              <a:t>adolescent </a:t>
            </a:r>
            <a:r>
              <a:rPr lang="en-US" sz="2400" dirty="0" smtClean="0">
                <a:latin typeface="Calibri" pitchFamily="34" charset="0"/>
                <a:cs typeface="Calibri" pitchFamily="34" charset="0"/>
              </a:rPr>
              <a:t>clients</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startAt="10"/>
            </a:pPr>
            <a:r>
              <a:rPr lang="en-US" sz="2400" dirty="0">
                <a:latin typeface="Calibri" pitchFamily="34" charset="0"/>
                <a:cs typeface="Calibri" pitchFamily="34" charset="0"/>
              </a:rPr>
              <a:t>Provide basic, non-judgmental contraceptive counseling and services to adolescent </a:t>
            </a:r>
            <a:r>
              <a:rPr lang="en-US" sz="2400" dirty="0" smtClean="0">
                <a:latin typeface="Calibri" pitchFamily="34" charset="0"/>
                <a:cs typeface="Calibri" pitchFamily="34" charset="0"/>
              </a:rPr>
              <a:t>clients</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startAt="10"/>
            </a:pPr>
            <a:r>
              <a:rPr lang="en-US" sz="2400" dirty="0">
                <a:latin typeface="Calibri" pitchFamily="34" charset="0"/>
                <a:cs typeface="Calibri" pitchFamily="34" charset="0"/>
              </a:rPr>
              <a:t>Describe the key components of </a:t>
            </a:r>
            <a:r>
              <a:rPr lang="en-US" sz="2400" dirty="0" smtClean="0">
                <a:latin typeface="Calibri" pitchFamily="34" charset="0"/>
                <a:cs typeface="Calibri" pitchFamily="34" charset="0"/>
              </a:rPr>
              <a:t>PMTCT services </a:t>
            </a:r>
            <a:r>
              <a:rPr lang="en-US" sz="2400" dirty="0">
                <a:latin typeface="Calibri" pitchFamily="34" charset="0"/>
                <a:cs typeface="Calibri" pitchFamily="34" charset="0"/>
              </a:rPr>
              <a:t>for adolescents and provide </a:t>
            </a:r>
            <a:r>
              <a:rPr lang="en-US" sz="2400" dirty="0" smtClean="0">
                <a:latin typeface="Calibri" pitchFamily="34" charset="0"/>
                <a:cs typeface="Calibri" pitchFamily="34" charset="0"/>
              </a:rPr>
              <a:t>referrals </a:t>
            </a:r>
            <a:r>
              <a:rPr lang="en-US" sz="2400" dirty="0">
                <a:latin typeface="Calibri" pitchFamily="34" charset="0"/>
                <a:cs typeface="Calibri" pitchFamily="34" charset="0"/>
              </a:rPr>
              <a:t>and support along the </a:t>
            </a:r>
            <a:r>
              <a:rPr lang="en-US" sz="2400" dirty="0" smtClean="0">
                <a:latin typeface="Calibri" pitchFamily="34" charset="0"/>
                <a:cs typeface="Calibri" pitchFamily="34" charset="0"/>
              </a:rPr>
              <a:t>                                                                       continuum </a:t>
            </a:r>
            <a:r>
              <a:rPr lang="en-US" sz="2400" dirty="0">
                <a:latin typeface="Calibri" pitchFamily="34" charset="0"/>
                <a:cs typeface="Calibri" pitchFamily="34" charset="0"/>
              </a:rPr>
              <a:t>of PMTCT </a:t>
            </a:r>
            <a:r>
              <a:rPr lang="en-US" sz="2400" dirty="0" smtClean="0">
                <a:latin typeface="Calibri" pitchFamily="34" charset="0"/>
                <a:cs typeface="Calibri" pitchFamily="34" charset="0"/>
              </a:rPr>
              <a:t>care</a:t>
            </a:r>
            <a:endParaRPr lang="en-US" sz="2400" dirty="0">
              <a:latin typeface="Calibri" pitchFamily="34" charset="0"/>
              <a:cs typeface="Calibri" pitchFamily="34" charset="0"/>
            </a:endParaRPr>
          </a:p>
          <a:p>
            <a:pPr marL="381000" lvl="0" indent="-381000" eaLnBrk="1" hangingPunct="1">
              <a:spcBef>
                <a:spcPts val="1000"/>
              </a:spcBef>
              <a:buFont typeface="Wingdings" pitchFamily="2" charset="2"/>
              <a:buAutoNum type="arabicPeriod" startAt="10"/>
            </a:pPr>
            <a:r>
              <a:rPr lang="en-US" sz="2400" dirty="0">
                <a:latin typeface="Calibri" pitchFamily="34" charset="0"/>
                <a:cs typeface="Calibri" pitchFamily="34" charset="0"/>
              </a:rPr>
              <a:t>Describe ways to link adolescents with </a:t>
            </a:r>
            <a:r>
              <a:rPr lang="en-US" sz="2400" dirty="0" smtClean="0">
                <a:latin typeface="Calibri" pitchFamily="34" charset="0"/>
                <a:cs typeface="Calibri" pitchFamily="34" charset="0"/>
              </a:rPr>
              <a:t> needed </a:t>
            </a:r>
            <a:r>
              <a:rPr lang="en-US" sz="2400" dirty="0">
                <a:latin typeface="Calibri" pitchFamily="34" charset="0"/>
                <a:cs typeface="Calibri" pitchFamily="34" charset="0"/>
              </a:rPr>
              <a:t>facility and community-based </a:t>
            </a:r>
            <a:r>
              <a:rPr lang="en-US" sz="2400" dirty="0" smtClean="0">
                <a:latin typeface="Calibri" pitchFamily="34" charset="0"/>
                <a:cs typeface="Calibri" pitchFamily="34" charset="0"/>
              </a:rPr>
              <a:t>support services</a:t>
            </a:r>
            <a:endParaRPr lang="en-US" sz="2400" dirty="0">
              <a:latin typeface="Calibri" pitchFamily="34" charset="0"/>
              <a:cs typeface="Calibri" pitchFamily="34" charset="0"/>
            </a:endParaRPr>
          </a:p>
          <a:p>
            <a:pPr marL="381000" indent="-381000" eaLnBrk="1" hangingPunct="1">
              <a:buFont typeface="Wingdings" pitchFamily="2" charset="2"/>
              <a:buAutoNum type="arabicPeriod" startAt="10"/>
            </a:pPr>
            <a:endParaRPr lang="en-US" sz="2200" dirty="0" smtClean="0">
              <a:latin typeface="Calibri" pitchFamily="34" charset="0"/>
              <a:cs typeface="ＭＳ Ｐゴシック"/>
            </a:endParaRPr>
          </a:p>
        </p:txBody>
      </p:sp>
      <p:sp>
        <p:nvSpPr>
          <p:cNvPr id="6" name="Slide Number Placeholder 5"/>
          <p:cNvSpPr>
            <a:spLocks noGrp="1"/>
          </p:cNvSpPr>
          <p:nvPr>
            <p:ph type="sldNum" sz="quarter" idx="12"/>
          </p:nvPr>
        </p:nvSpPr>
        <p:spPr/>
        <p:txBody>
          <a:bodyPr/>
          <a:lstStyle/>
          <a:p>
            <a:pPr>
              <a:defRPr/>
            </a:pPr>
            <a:fld id="{B9EB5471-F792-4B96-9190-F207E4C46777}" type="slidenum">
              <a:rPr lang="en-US" smtClean="0"/>
              <a:pPr>
                <a:defRPr/>
              </a:pPr>
              <a:t>24</a:t>
            </a:fld>
            <a:endParaRPr lang="en-US"/>
          </a:p>
        </p:txBody>
      </p:sp>
      <p:sp>
        <p:nvSpPr>
          <p:cNvPr id="7" name="Rectangle 4"/>
          <p:cNvSpPr>
            <a:spLocks noGrp="1"/>
          </p:cNvSpPr>
          <p:nvPr>
            <p:ph type="title"/>
          </p:nvPr>
        </p:nvSpPr>
        <p:spPr bwMode="white">
          <a:xfrm>
            <a:off x="498475" y="120881"/>
            <a:ext cx="8264525" cy="1116012"/>
          </a:xfrm>
        </p:spPr>
        <p:txBody>
          <a:bodyPr/>
          <a:lstStyle/>
          <a:p>
            <a:pPr eaLnBrk="1" hangingPunct="1"/>
            <a:r>
              <a:rPr lang="en-US" dirty="0" smtClean="0">
                <a:latin typeface="Calibri" pitchFamily="34" charset="0"/>
              </a:rPr>
              <a:t>Adolescent HIV Care and Treatment Training Objectives </a:t>
            </a:r>
            <a:r>
              <a:rPr lang="en-US" sz="1800" dirty="0" smtClean="0">
                <a:latin typeface="Calibri" pitchFamily="34" charset="0"/>
              </a:rPr>
              <a:t>(Continued)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p:cNvSpPr>
          <p:nvPr>
            <p:ph type="body" sz="half" idx="1"/>
          </p:nvPr>
        </p:nvSpPr>
        <p:spPr>
          <a:xfrm>
            <a:off x="533400" y="1752600"/>
            <a:ext cx="8077200" cy="4144963"/>
          </a:xfrm>
        </p:spPr>
        <p:txBody>
          <a:bodyPr/>
          <a:lstStyle/>
          <a:p>
            <a:pPr marL="406400" lvl="0" indent="-406400" eaLnBrk="1" hangingPunct="1">
              <a:spcBef>
                <a:spcPts val="1000"/>
              </a:spcBef>
              <a:buFont typeface="+mj-lt"/>
              <a:buAutoNum type="arabicPeriod" startAt="15"/>
            </a:pPr>
            <a:r>
              <a:rPr lang="en-US" sz="2400" dirty="0">
                <a:latin typeface="Calibri" pitchFamily="34" charset="0"/>
                <a:cs typeface="Calibri" pitchFamily="34" charset="0"/>
              </a:rPr>
              <a:t>Describe and implement activities to meaningfully involve adolescent clients in clinical services, such as through adolescent peer education </a:t>
            </a:r>
            <a:r>
              <a:rPr lang="en-US" sz="2400" dirty="0" smtClean="0">
                <a:latin typeface="Calibri" pitchFamily="34" charset="0"/>
                <a:cs typeface="Calibri" pitchFamily="34" charset="0"/>
              </a:rPr>
              <a:t>programs </a:t>
            </a:r>
            <a:endParaRPr lang="en-US" sz="2400" dirty="0">
              <a:latin typeface="Calibri" pitchFamily="34" charset="0"/>
              <a:cs typeface="Calibri" pitchFamily="34" charset="0"/>
            </a:endParaRPr>
          </a:p>
          <a:p>
            <a:pPr marL="406400" lvl="0" indent="-406400" eaLnBrk="1" hangingPunct="1">
              <a:spcBef>
                <a:spcPts val="1000"/>
              </a:spcBef>
              <a:buFont typeface="+mj-lt"/>
              <a:buAutoNum type="arabicPeriod" startAt="15"/>
            </a:pPr>
            <a:r>
              <a:rPr lang="en-US" sz="2400" dirty="0">
                <a:latin typeface="Calibri" pitchFamily="34" charset="0"/>
                <a:cs typeface="Calibri" pitchFamily="34" charset="0"/>
              </a:rPr>
              <a:t>Prepare and support adolescent clients </a:t>
            </a:r>
            <a:r>
              <a:rPr lang="en-US" sz="2400" dirty="0" smtClean="0">
                <a:latin typeface="Calibri" pitchFamily="34" charset="0"/>
                <a:cs typeface="Calibri" pitchFamily="34" charset="0"/>
              </a:rPr>
              <a:t>throughout </a:t>
            </a:r>
            <a:r>
              <a:rPr lang="en-US" sz="2400" dirty="0">
                <a:latin typeface="Calibri" pitchFamily="34" charset="0"/>
                <a:cs typeface="Calibri" pitchFamily="34" charset="0"/>
              </a:rPr>
              <a:t>the transition to adult </a:t>
            </a:r>
            <a:r>
              <a:rPr lang="en-US" sz="2400" dirty="0" smtClean="0">
                <a:latin typeface="Calibri" pitchFamily="34" charset="0"/>
                <a:cs typeface="Calibri" pitchFamily="34" charset="0"/>
              </a:rPr>
              <a:t>care</a:t>
            </a:r>
            <a:endParaRPr lang="en-US" sz="2400" dirty="0">
              <a:latin typeface="Calibri" pitchFamily="34" charset="0"/>
              <a:cs typeface="Calibri" pitchFamily="34" charset="0"/>
            </a:endParaRPr>
          </a:p>
          <a:p>
            <a:pPr marL="406400" lvl="0" indent="-406400" eaLnBrk="1" hangingPunct="1">
              <a:spcBef>
                <a:spcPts val="1000"/>
              </a:spcBef>
              <a:buFont typeface="+mj-lt"/>
              <a:buAutoNum type="arabicPeriod" startAt="15"/>
            </a:pPr>
            <a:r>
              <a:rPr lang="en-US" sz="2400" dirty="0">
                <a:latin typeface="Calibri" pitchFamily="34" charset="0"/>
                <a:cs typeface="Calibri" pitchFamily="34" charset="0"/>
              </a:rPr>
              <a:t>Describe how monitoring and evaluation can be used to support adolescent HIV program </a:t>
            </a:r>
            <a:r>
              <a:rPr lang="en-US" sz="2400" dirty="0" smtClean="0">
                <a:latin typeface="Calibri" pitchFamily="34" charset="0"/>
                <a:cs typeface="Calibri" pitchFamily="34" charset="0"/>
              </a:rPr>
              <a:t>improvements</a:t>
            </a:r>
            <a:endParaRPr lang="en-US" sz="2400" dirty="0">
              <a:latin typeface="Calibri" pitchFamily="34" charset="0"/>
              <a:cs typeface="Calibri" pitchFamily="34" charset="0"/>
            </a:endParaRPr>
          </a:p>
          <a:p>
            <a:pPr marL="406400" lvl="0" indent="-406400" eaLnBrk="1" hangingPunct="1">
              <a:spcBef>
                <a:spcPts val="1000"/>
              </a:spcBef>
              <a:buFont typeface="+mj-lt"/>
              <a:buAutoNum type="arabicPeriod" startAt="15"/>
            </a:pPr>
            <a:r>
              <a:rPr lang="en-US" sz="2400" dirty="0">
                <a:latin typeface="Calibri" pitchFamily="34" charset="0"/>
                <a:cs typeface="Calibri" pitchFamily="34" charset="0"/>
              </a:rPr>
              <a:t>Demonstrate core competencies in adolescent HIV care and treatment services in a clinical </a:t>
            </a:r>
            <a:r>
              <a:rPr lang="en-US" sz="2400" dirty="0" smtClean="0">
                <a:latin typeface="Calibri" pitchFamily="34" charset="0"/>
                <a:cs typeface="Calibri" pitchFamily="34" charset="0"/>
              </a:rPr>
              <a:t>setting</a:t>
            </a:r>
            <a:endParaRPr lang="en-US" sz="2400" dirty="0">
              <a:latin typeface="Calibri" pitchFamily="34" charset="0"/>
              <a:cs typeface="Calibri" pitchFamily="34" charset="0"/>
            </a:endParaRPr>
          </a:p>
          <a:p>
            <a:pPr marL="406400" lvl="0" indent="-406400" eaLnBrk="1" hangingPunct="1">
              <a:spcBef>
                <a:spcPts val="1000"/>
              </a:spcBef>
              <a:buFont typeface="+mj-lt"/>
              <a:buAutoNum type="arabicPeriod" startAt="15"/>
            </a:pPr>
            <a:r>
              <a:rPr lang="en-US" sz="2400" dirty="0">
                <a:latin typeface="Calibri" pitchFamily="34" charset="0"/>
                <a:cs typeface="Calibri" pitchFamily="34" charset="0"/>
              </a:rPr>
              <a:t>Develop a site-specific action plan for implementing adolescent HIV care and treatment </a:t>
            </a:r>
            <a:r>
              <a:rPr lang="en-US" sz="2400" dirty="0" smtClean="0">
                <a:latin typeface="Calibri" pitchFamily="34" charset="0"/>
                <a:cs typeface="Calibri" pitchFamily="34" charset="0"/>
              </a:rPr>
              <a:t>services</a:t>
            </a:r>
            <a:endParaRPr lang="en-US" sz="2400" dirty="0">
              <a:latin typeface="Calibri" pitchFamily="34" charset="0"/>
              <a:cs typeface="Calibri" pitchFamily="34" charset="0"/>
            </a:endParaRPr>
          </a:p>
          <a:p>
            <a:pPr marL="457200" indent="-457200" eaLnBrk="1" hangingPunct="1">
              <a:buFont typeface="+mj-lt"/>
              <a:buAutoNum type="arabicPeriod" startAt="15"/>
            </a:pPr>
            <a:endParaRPr lang="en-US" sz="2200" dirty="0" smtClean="0">
              <a:latin typeface="Calibri" pitchFamily="34" charset="0"/>
              <a:cs typeface="ＭＳ Ｐゴシック"/>
            </a:endParaRPr>
          </a:p>
        </p:txBody>
      </p:sp>
      <p:sp>
        <p:nvSpPr>
          <p:cNvPr id="5" name="Slide Number Placeholder 4"/>
          <p:cNvSpPr>
            <a:spLocks noGrp="1"/>
          </p:cNvSpPr>
          <p:nvPr>
            <p:ph type="sldNum" sz="quarter" idx="12"/>
          </p:nvPr>
        </p:nvSpPr>
        <p:spPr/>
        <p:txBody>
          <a:bodyPr/>
          <a:lstStyle/>
          <a:p>
            <a:pPr>
              <a:defRPr/>
            </a:pPr>
            <a:fld id="{B9EB5471-F792-4B96-9190-F207E4C46777}" type="slidenum">
              <a:rPr lang="en-US" smtClean="0"/>
              <a:pPr>
                <a:defRPr/>
              </a:pPr>
              <a:t>25</a:t>
            </a:fld>
            <a:endParaRPr lang="en-US"/>
          </a:p>
        </p:txBody>
      </p:sp>
      <p:sp>
        <p:nvSpPr>
          <p:cNvPr id="6" name="Rectangle 4"/>
          <p:cNvSpPr>
            <a:spLocks noGrp="1"/>
          </p:cNvSpPr>
          <p:nvPr>
            <p:ph type="title"/>
          </p:nvPr>
        </p:nvSpPr>
        <p:spPr bwMode="white">
          <a:xfrm>
            <a:off x="498475" y="120881"/>
            <a:ext cx="8264525" cy="1116012"/>
          </a:xfrm>
        </p:spPr>
        <p:txBody>
          <a:bodyPr/>
          <a:lstStyle/>
          <a:p>
            <a:pPr eaLnBrk="1" hangingPunct="1"/>
            <a:r>
              <a:rPr lang="en-US" dirty="0" smtClean="0">
                <a:latin typeface="Calibri" pitchFamily="34" charset="0"/>
              </a:rPr>
              <a:t>Adolescent HIV Care and Treatment Training Objectives </a:t>
            </a:r>
            <a:r>
              <a:rPr lang="en-US" sz="1800" dirty="0" smtClean="0">
                <a:latin typeface="Calibri" pitchFamily="34" charset="0"/>
              </a:rPr>
              <a:t>(Continued)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p:cNvSpPr>
          <p:nvPr>
            <p:ph type="body" sz="half" idx="1"/>
          </p:nvPr>
        </p:nvSpPr>
        <p:spPr>
          <a:xfrm>
            <a:off x="533400" y="1709058"/>
            <a:ext cx="8077200" cy="4144963"/>
          </a:xfrm>
        </p:spPr>
        <p:txBody>
          <a:bodyPr/>
          <a:lstStyle/>
          <a:p>
            <a:pPr marL="457200" indent="-457200" eaLnBrk="1" hangingPunct="1"/>
            <a:r>
              <a:rPr lang="en-US" sz="2400" dirty="0" smtClean="0">
                <a:latin typeface="Calibri" pitchFamily="34" charset="0"/>
                <a:cs typeface="Calibri" pitchFamily="34" charset="0"/>
              </a:rPr>
              <a:t>The core competencies are the skills                                                                    that participants should have                                                                       mastered </a:t>
            </a:r>
            <a:r>
              <a:rPr lang="en-US" sz="2400" dirty="0">
                <a:latin typeface="Calibri" pitchFamily="34" charset="0"/>
                <a:cs typeface="Calibri" pitchFamily="34" charset="0"/>
              </a:rPr>
              <a:t>by the end of the </a:t>
            </a:r>
            <a:r>
              <a:rPr lang="en-US" sz="2400" dirty="0" smtClean="0">
                <a:latin typeface="Calibri" pitchFamily="34" charset="0"/>
                <a:cs typeface="Calibri" pitchFamily="34" charset="0"/>
              </a:rPr>
              <a:t>training.</a:t>
            </a:r>
          </a:p>
          <a:p>
            <a:pPr marL="457200" indent="-457200" eaLnBrk="1" hangingPunct="1"/>
            <a:r>
              <a:rPr lang="en-US" sz="2400" dirty="0">
                <a:latin typeface="Calibri" pitchFamily="34" charset="0"/>
                <a:cs typeface="Calibri" pitchFamily="34" charset="0"/>
              </a:rPr>
              <a:t>C</a:t>
            </a:r>
            <a:r>
              <a:rPr lang="en-US" sz="2400" dirty="0" smtClean="0">
                <a:latin typeface="Calibri" pitchFamily="34" charset="0"/>
                <a:cs typeface="Calibri" pitchFamily="34" charset="0"/>
              </a:rPr>
              <a:t>ore </a:t>
            </a:r>
            <a:r>
              <a:rPr lang="en-US" sz="2400" dirty="0">
                <a:latin typeface="Calibri" pitchFamily="34" charset="0"/>
                <a:cs typeface="Calibri" pitchFamily="34" charset="0"/>
              </a:rPr>
              <a:t>competencies </a:t>
            </a:r>
            <a:r>
              <a:rPr lang="en-US" sz="2400" dirty="0" smtClean="0">
                <a:latin typeface="Calibri" pitchFamily="34" charset="0"/>
                <a:cs typeface="Calibri" pitchFamily="34" charset="0"/>
              </a:rPr>
              <a:t>focus </a:t>
            </a:r>
            <a:r>
              <a:rPr lang="en-US" sz="2400" dirty="0">
                <a:latin typeface="Calibri" pitchFamily="34" charset="0"/>
                <a:cs typeface="Calibri" pitchFamily="34" charset="0"/>
              </a:rPr>
              <a:t>on </a:t>
            </a:r>
            <a:r>
              <a:rPr lang="en-US" sz="2400" dirty="0" smtClean="0">
                <a:latin typeface="Calibri" pitchFamily="34" charset="0"/>
                <a:cs typeface="Calibri" pitchFamily="34" charset="0"/>
              </a:rPr>
              <a:t>                                                         specific </a:t>
            </a:r>
            <a:r>
              <a:rPr lang="en-US" sz="2400" dirty="0">
                <a:latin typeface="Calibri" pitchFamily="34" charset="0"/>
                <a:cs typeface="Calibri" pitchFamily="34" charset="0"/>
              </a:rPr>
              <a:t>skills, whereas objectives are </a:t>
            </a:r>
            <a:r>
              <a:rPr lang="en-US" sz="2400" dirty="0" smtClean="0">
                <a:latin typeface="Calibri" pitchFamily="34" charset="0"/>
                <a:cs typeface="Calibri" pitchFamily="34" charset="0"/>
              </a:rPr>
              <a:t>                                                           sweeping </a:t>
            </a:r>
            <a:r>
              <a:rPr lang="en-US" sz="2400" dirty="0">
                <a:latin typeface="Calibri" pitchFamily="34" charset="0"/>
                <a:cs typeface="Calibri" pitchFamily="34" charset="0"/>
              </a:rPr>
              <a:t>statements that provide </a:t>
            </a:r>
            <a:r>
              <a:rPr lang="en-US" sz="2400" dirty="0" smtClean="0">
                <a:latin typeface="Calibri" pitchFamily="34" charset="0"/>
                <a:cs typeface="Calibri" pitchFamily="34" charset="0"/>
              </a:rPr>
              <a:t>a                                                               summary </a:t>
            </a:r>
            <a:r>
              <a:rPr lang="en-US" sz="2400" dirty="0">
                <a:latin typeface="Calibri" pitchFamily="34" charset="0"/>
                <a:cs typeface="Calibri" pitchFamily="34" charset="0"/>
              </a:rPr>
              <a:t>of what is to be </a:t>
            </a:r>
            <a:r>
              <a:rPr lang="en-US" sz="2400" dirty="0" smtClean="0">
                <a:latin typeface="Calibri" pitchFamily="34" charset="0"/>
                <a:cs typeface="Calibri" pitchFamily="34" charset="0"/>
              </a:rPr>
              <a:t>taught.</a:t>
            </a:r>
          </a:p>
          <a:p>
            <a:pPr marL="855663" lvl="1" indent="-390525" eaLnBrk="1" hangingPunct="1">
              <a:spcBef>
                <a:spcPts val="1500"/>
              </a:spcBef>
            </a:pPr>
            <a:r>
              <a:rPr lang="en-US" sz="2200" dirty="0" smtClean="0">
                <a:latin typeface="Calibri" pitchFamily="34" charset="0"/>
                <a:cs typeface="Calibri" pitchFamily="34" charset="0"/>
              </a:rPr>
              <a:t>There </a:t>
            </a:r>
            <a:r>
              <a:rPr lang="en-US" sz="2200" dirty="0">
                <a:latin typeface="Calibri" pitchFamily="34" charset="0"/>
                <a:cs typeface="Calibri" pitchFamily="34" charset="0"/>
              </a:rPr>
              <a:t>are 19 </a:t>
            </a:r>
            <a:r>
              <a:rPr lang="x-none" sz="2200">
                <a:latin typeface="Calibri" pitchFamily="34" charset="0"/>
                <a:cs typeface="Calibri" pitchFamily="34" charset="0"/>
              </a:rPr>
              <a:t> </a:t>
            </a:r>
            <a:r>
              <a:rPr lang="en-US" sz="2200" dirty="0" smtClean="0">
                <a:latin typeface="Calibri" pitchFamily="34" charset="0"/>
                <a:cs typeface="Calibri" pitchFamily="34" charset="0"/>
              </a:rPr>
              <a:t>objectives </a:t>
            </a:r>
            <a:r>
              <a:rPr lang="en-US" sz="2200" dirty="0">
                <a:latin typeface="Calibri" pitchFamily="34" charset="0"/>
                <a:cs typeface="Calibri" pitchFamily="34" charset="0"/>
              </a:rPr>
              <a:t>for this </a:t>
            </a:r>
            <a:r>
              <a:rPr lang="en-US" sz="2200" dirty="0" smtClean="0">
                <a:latin typeface="Calibri" pitchFamily="34" charset="0"/>
                <a:cs typeface="Calibri" pitchFamily="34" charset="0"/>
              </a:rPr>
              <a:t>course</a:t>
            </a:r>
            <a:r>
              <a:rPr lang="en-US" sz="2200" dirty="0">
                <a:latin typeface="Calibri" pitchFamily="34" charset="0"/>
                <a:cs typeface="Calibri" pitchFamily="34" charset="0"/>
              </a:rPr>
              <a:t> </a:t>
            </a:r>
            <a:r>
              <a:rPr lang="en-US" sz="2200" dirty="0" smtClean="0">
                <a:latin typeface="Calibri" pitchFamily="34" charset="0"/>
                <a:cs typeface="Calibri" pitchFamily="34" charset="0"/>
              </a:rPr>
              <a:t>and </a:t>
            </a:r>
            <a:r>
              <a:rPr lang="en-US" sz="2200" dirty="0">
                <a:latin typeface="Calibri" pitchFamily="34" charset="0"/>
                <a:cs typeface="Calibri" pitchFamily="34" charset="0"/>
              </a:rPr>
              <a:t>approximately 60 </a:t>
            </a:r>
            <a:r>
              <a:rPr lang="en-US" sz="2200" dirty="0" smtClean="0">
                <a:latin typeface="Calibri" pitchFamily="34" charset="0"/>
                <a:cs typeface="Calibri" pitchFamily="34" charset="0"/>
              </a:rPr>
              <a:t>competencies.</a:t>
            </a:r>
            <a:endParaRPr lang="en-US" sz="2200" dirty="0">
              <a:latin typeface="Calibri" pitchFamily="34" charset="0"/>
              <a:cs typeface="Calibri" pitchFamily="34" charset="0"/>
            </a:endParaRPr>
          </a:p>
          <a:p>
            <a:r>
              <a:rPr lang="x-none" sz="2400">
                <a:latin typeface="Calibri" pitchFamily="34" charset="0"/>
                <a:cs typeface="Calibri" pitchFamily="34" charset="0"/>
              </a:rPr>
              <a:t> </a:t>
            </a:r>
            <a:r>
              <a:rPr lang="en-US" sz="2400" dirty="0" smtClean="0">
                <a:latin typeface="Calibri" pitchFamily="34" charset="0"/>
                <a:cs typeface="Calibri" pitchFamily="34" charset="0"/>
              </a:rPr>
              <a:t>Now turn to </a:t>
            </a:r>
            <a:r>
              <a:rPr lang="en-US" sz="2400" i="1" dirty="0" smtClean="0">
                <a:latin typeface="Calibri" pitchFamily="34" charset="0"/>
                <a:cs typeface="Calibri" pitchFamily="34" charset="0"/>
              </a:rPr>
              <a:t>Appendix </a:t>
            </a:r>
            <a:r>
              <a:rPr lang="en-US" sz="2400" i="1" dirty="0">
                <a:latin typeface="Calibri" pitchFamily="34" charset="0"/>
                <a:cs typeface="Calibri" pitchFamily="34" charset="0"/>
              </a:rPr>
              <a:t>15B</a:t>
            </a:r>
            <a:r>
              <a:rPr lang="en-US" sz="2400" i="1" dirty="0" smtClean="0">
                <a:latin typeface="Calibri" pitchFamily="34" charset="0"/>
                <a:cs typeface="Calibri" pitchFamily="34" charset="0"/>
              </a:rPr>
              <a:t>: </a:t>
            </a:r>
            <a:r>
              <a:rPr lang="en-US" sz="2400" i="1" dirty="0">
                <a:latin typeface="Calibri" pitchFamily="34" charset="0"/>
                <a:cs typeface="Calibri" pitchFamily="34" charset="0"/>
              </a:rPr>
              <a:t>Practicum </a:t>
            </a:r>
            <a:r>
              <a:rPr lang="en-US" sz="2400" i="1" dirty="0" smtClean="0">
                <a:latin typeface="Calibri" pitchFamily="34" charset="0"/>
                <a:cs typeface="Calibri" pitchFamily="34" charset="0"/>
              </a:rPr>
              <a:t>Checklist</a:t>
            </a:r>
            <a:r>
              <a:rPr lang="en-US" sz="2400" dirty="0" smtClean="0">
                <a:latin typeface="Calibri" pitchFamily="34" charset="0"/>
                <a:cs typeface="Calibri" pitchFamily="34" charset="0"/>
              </a:rPr>
              <a:t>  (in Module 15) to review the core </a:t>
            </a:r>
            <a:r>
              <a:rPr lang="en-US" sz="2400" dirty="0">
                <a:latin typeface="Calibri" pitchFamily="34" charset="0"/>
                <a:cs typeface="Calibri" pitchFamily="34" charset="0"/>
              </a:rPr>
              <a:t>competencies </a:t>
            </a:r>
            <a:r>
              <a:rPr lang="en-US" sz="2400" dirty="0" smtClean="0">
                <a:latin typeface="Calibri" pitchFamily="34" charset="0"/>
                <a:cs typeface="Calibri" pitchFamily="34" charset="0"/>
              </a:rPr>
              <a:t>for this course.</a:t>
            </a:r>
          </a:p>
        </p:txBody>
      </p:sp>
      <p:sp>
        <p:nvSpPr>
          <p:cNvPr id="5" name="Slide Number Placeholder 4"/>
          <p:cNvSpPr>
            <a:spLocks noGrp="1"/>
          </p:cNvSpPr>
          <p:nvPr>
            <p:ph type="sldNum" sz="quarter" idx="12"/>
          </p:nvPr>
        </p:nvSpPr>
        <p:spPr/>
        <p:txBody>
          <a:bodyPr/>
          <a:lstStyle/>
          <a:p>
            <a:pPr>
              <a:defRPr/>
            </a:pPr>
            <a:fld id="{B9EB5471-F792-4B96-9190-F207E4C46777}" type="slidenum">
              <a:rPr lang="en-US" smtClean="0"/>
              <a:pPr>
                <a:defRPr/>
              </a:pPr>
              <a:t>26</a:t>
            </a:fld>
            <a:endParaRPr lang="en-US"/>
          </a:p>
        </p:txBody>
      </p:sp>
      <p:sp>
        <p:nvSpPr>
          <p:cNvPr id="6" name="Rectangle 4"/>
          <p:cNvSpPr>
            <a:spLocks noGrp="1"/>
          </p:cNvSpPr>
          <p:nvPr>
            <p:ph type="title"/>
          </p:nvPr>
        </p:nvSpPr>
        <p:spPr bwMode="white">
          <a:xfrm>
            <a:off x="498475" y="120881"/>
            <a:ext cx="8264525" cy="1116012"/>
          </a:xfrm>
        </p:spPr>
        <p:txBody>
          <a:bodyPr/>
          <a:lstStyle/>
          <a:p>
            <a:pPr eaLnBrk="1" hangingPunct="1"/>
            <a:r>
              <a:rPr lang="en-US" dirty="0" smtClean="0">
                <a:latin typeface="Calibri" pitchFamily="34" charset="0"/>
              </a:rPr>
              <a:t>Adolescent HIV Care and Treatment Core Competencies</a:t>
            </a:r>
            <a:endParaRPr lang="en-US" sz="1800" dirty="0" smtClean="0">
              <a:latin typeface="Calibri" pitchFamily="34"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5900738" y="1648705"/>
            <a:ext cx="2959100" cy="2364947"/>
          </a:xfrm>
          <a:prstGeom prst="rect">
            <a:avLst/>
          </a:prstGeom>
          <a:noFill/>
          <a:ln>
            <a:noFill/>
          </a:ln>
          <a:effectLst>
            <a:softEdge rad="31750"/>
          </a:effectLst>
        </p:spPr>
      </p:pic>
    </p:spTree>
    <p:extLst>
      <p:ext uri="{BB962C8B-B14F-4D97-AF65-F5344CB8AC3E}">
        <p14:creationId xmlns:p14="http://schemas.microsoft.com/office/powerpoint/2010/main" val="377080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4"/>
          <p:cNvSpPr>
            <a:spLocks noGrp="1"/>
          </p:cNvSpPr>
          <p:nvPr>
            <p:ph type="title"/>
          </p:nvPr>
        </p:nvSpPr>
        <p:spPr bwMode="white"/>
        <p:txBody>
          <a:bodyPr/>
          <a:lstStyle/>
          <a:p>
            <a:pPr eaLnBrk="1" hangingPunct="1"/>
            <a:r>
              <a:rPr lang="en-US" dirty="0" smtClean="0"/>
              <a:t>Training Syllabus and Agenda</a:t>
            </a:r>
          </a:p>
        </p:txBody>
      </p:sp>
      <p:sp>
        <p:nvSpPr>
          <p:cNvPr id="39938" name="Rectangle 5"/>
          <p:cNvSpPr>
            <a:spLocks noGrp="1"/>
          </p:cNvSpPr>
          <p:nvPr>
            <p:ph type="body" sz="half" idx="1"/>
          </p:nvPr>
        </p:nvSpPr>
        <p:spPr>
          <a:xfrm>
            <a:off x="533400" y="1752600"/>
            <a:ext cx="4038600" cy="4144963"/>
          </a:xfrm>
        </p:spPr>
        <p:txBody>
          <a:bodyPr/>
          <a:lstStyle/>
          <a:p>
            <a:pPr marL="457200" indent="-457200" eaLnBrk="1" hangingPunct="1"/>
            <a:endParaRPr lang="en-US" sz="2000" b="1" dirty="0" smtClean="0">
              <a:latin typeface="Calibri" pitchFamily="34" charset="0"/>
              <a:cs typeface="ＭＳ Ｐゴシック"/>
            </a:endParaRPr>
          </a:p>
          <a:p>
            <a:pPr marL="457200" indent="-457200" eaLnBrk="1" hangingPunct="1"/>
            <a:r>
              <a:rPr lang="en-US" sz="2000" b="1" dirty="0" smtClean="0">
                <a:latin typeface="Calibri" pitchFamily="34" charset="0"/>
                <a:cs typeface="ＭＳ Ｐゴシック"/>
              </a:rPr>
              <a:t>Module 1:</a:t>
            </a:r>
            <a:r>
              <a:rPr lang="en-US" sz="2000" dirty="0" smtClean="0">
                <a:latin typeface="Calibri" pitchFamily="34" charset="0"/>
                <a:cs typeface="ＭＳ Ｐゴシック"/>
              </a:rPr>
              <a:t> Introduction and Course Overview</a:t>
            </a:r>
          </a:p>
          <a:p>
            <a:pPr marL="457200" indent="-457200" eaLnBrk="1" hangingPunct="1"/>
            <a:r>
              <a:rPr lang="en-US" sz="2000" b="1" dirty="0" smtClean="0">
                <a:latin typeface="Calibri" pitchFamily="34" charset="0"/>
                <a:cs typeface="ＭＳ Ｐゴシック"/>
              </a:rPr>
              <a:t>Module 2:</a:t>
            </a:r>
            <a:r>
              <a:rPr lang="en-US" sz="2000" dirty="0" smtClean="0">
                <a:latin typeface="Calibri" pitchFamily="34" charset="0"/>
                <a:cs typeface="ＭＳ Ｐゴシック"/>
              </a:rPr>
              <a:t> The Nature of Adolescence and the Provision of Youth-Friendly Services</a:t>
            </a:r>
          </a:p>
          <a:p>
            <a:pPr marL="457200" indent="-457200" eaLnBrk="1" hangingPunct="1"/>
            <a:r>
              <a:rPr lang="en-US" sz="2000" b="1" dirty="0" smtClean="0">
                <a:latin typeface="Calibri" pitchFamily="34" charset="0"/>
                <a:cs typeface="ＭＳ Ｐゴシック"/>
              </a:rPr>
              <a:t>Module 3:</a:t>
            </a:r>
            <a:r>
              <a:rPr lang="en-US" sz="2000" dirty="0" smtClean="0">
                <a:latin typeface="Calibri" pitchFamily="34" charset="0"/>
                <a:cs typeface="ＭＳ Ｐゴシック"/>
              </a:rPr>
              <a:t> Clinical Care for Adolescents Living with HIV</a:t>
            </a:r>
          </a:p>
          <a:p>
            <a:pPr marL="457200" indent="-457200" eaLnBrk="1" hangingPunct="1"/>
            <a:r>
              <a:rPr lang="en-US" sz="2000" b="1" dirty="0" smtClean="0">
                <a:latin typeface="Calibri" pitchFamily="34" charset="0"/>
                <a:cs typeface="ＭＳ Ｐゴシック"/>
              </a:rPr>
              <a:t>Module 4:</a:t>
            </a:r>
            <a:r>
              <a:rPr lang="en-US" sz="2000" dirty="0" smtClean="0">
                <a:latin typeface="Calibri" pitchFamily="34" charset="0"/>
                <a:cs typeface="ＭＳ Ｐゴシック"/>
              </a:rPr>
              <a:t> Communicating with and Counseling Adolescents</a:t>
            </a:r>
          </a:p>
        </p:txBody>
      </p:sp>
      <p:sp>
        <p:nvSpPr>
          <p:cNvPr id="39939" name="Rectangle 6"/>
          <p:cNvSpPr>
            <a:spLocks noGrp="1"/>
          </p:cNvSpPr>
          <p:nvPr>
            <p:ph type="body" sz="half" idx="2"/>
          </p:nvPr>
        </p:nvSpPr>
        <p:spPr>
          <a:xfrm>
            <a:off x="4724400" y="1752600"/>
            <a:ext cx="4038600" cy="4144963"/>
          </a:xfrm>
        </p:spPr>
        <p:txBody>
          <a:bodyPr/>
          <a:lstStyle/>
          <a:p>
            <a:pPr marL="457200" indent="-457200" eaLnBrk="1" hangingPunct="1"/>
            <a:endParaRPr lang="en-US" sz="2000" b="1" dirty="0" smtClean="0">
              <a:latin typeface="Calibri" pitchFamily="34" charset="0"/>
              <a:cs typeface="ＭＳ Ｐゴシック"/>
            </a:endParaRPr>
          </a:p>
          <a:p>
            <a:pPr marL="457200" indent="-457200" eaLnBrk="1" hangingPunct="1"/>
            <a:r>
              <a:rPr lang="en-US" sz="2000" b="1" dirty="0" smtClean="0">
                <a:latin typeface="Calibri" pitchFamily="34" charset="0"/>
                <a:cs typeface="ＭＳ Ｐゴシック"/>
              </a:rPr>
              <a:t>Module 5:</a:t>
            </a:r>
            <a:r>
              <a:rPr lang="en-US" sz="2000" dirty="0" smtClean="0">
                <a:latin typeface="Calibri" pitchFamily="34" charset="0"/>
                <a:cs typeface="ＭＳ Ｐゴシック"/>
              </a:rPr>
              <a:t> Providing Psychosocial Support Services for Adolescents</a:t>
            </a:r>
          </a:p>
          <a:p>
            <a:pPr marL="457200" indent="-457200" eaLnBrk="1" hangingPunct="1"/>
            <a:r>
              <a:rPr lang="en-US" sz="2000" b="1" dirty="0" smtClean="0">
                <a:latin typeface="Calibri" pitchFamily="34" charset="0"/>
                <a:cs typeface="ＭＳ Ｐゴシック"/>
              </a:rPr>
              <a:t>Module 6:</a:t>
            </a:r>
            <a:r>
              <a:rPr lang="en-US" sz="2000" dirty="0" smtClean="0">
                <a:latin typeface="Calibri" pitchFamily="34" charset="0"/>
                <a:cs typeface="ＭＳ Ｐゴシック"/>
              </a:rPr>
              <a:t> Adolescents, HIV, and Mental Illness</a:t>
            </a:r>
          </a:p>
          <a:p>
            <a:pPr marL="457200" indent="-457200" eaLnBrk="1" hangingPunct="1"/>
            <a:r>
              <a:rPr lang="en-US" sz="2000" b="1" dirty="0" smtClean="0">
                <a:latin typeface="Calibri" pitchFamily="34" charset="0"/>
                <a:cs typeface="ＭＳ Ｐゴシック"/>
              </a:rPr>
              <a:t>Module 7:</a:t>
            </a:r>
            <a:r>
              <a:rPr lang="en-US" sz="2000" dirty="0" smtClean="0">
                <a:latin typeface="Calibri" pitchFamily="34" charset="0"/>
                <a:cs typeface="ＭＳ Ｐゴシック"/>
              </a:rPr>
              <a:t> Providing Disclosure Counseling and Support</a:t>
            </a:r>
          </a:p>
          <a:p>
            <a:pPr marL="457200" indent="-457200" eaLnBrk="1" hangingPunct="1"/>
            <a:r>
              <a:rPr lang="en-US" sz="2000" b="1" dirty="0" smtClean="0">
                <a:latin typeface="Calibri" pitchFamily="34" charset="0"/>
                <a:cs typeface="ＭＳ Ｐゴシック"/>
              </a:rPr>
              <a:t>Module 8:</a:t>
            </a:r>
            <a:r>
              <a:rPr lang="en-US" sz="2000" dirty="0" smtClean="0">
                <a:latin typeface="Calibri" pitchFamily="34" charset="0"/>
                <a:cs typeface="ＭＳ Ｐゴシック"/>
              </a:rPr>
              <a:t> Supporting Adolescents’ Retention in and Adherence to HIV Care and Treatment</a:t>
            </a:r>
          </a:p>
        </p:txBody>
      </p:sp>
      <p:sp>
        <p:nvSpPr>
          <p:cNvPr id="5" name="TextBox 4"/>
          <p:cNvSpPr txBox="1"/>
          <p:nvPr/>
        </p:nvSpPr>
        <p:spPr>
          <a:xfrm>
            <a:off x="439737" y="1723572"/>
            <a:ext cx="8264525" cy="461665"/>
          </a:xfrm>
          <a:prstGeom prst="rect">
            <a:avLst/>
          </a:prstGeom>
          <a:noFill/>
        </p:spPr>
        <p:txBody>
          <a:bodyPr wrap="square" rtlCol="0">
            <a:spAutoFit/>
          </a:bodyPr>
          <a:lstStyle/>
          <a:p>
            <a:pPr marL="0" indent="0" eaLnBrk="1" hangingPunct="1">
              <a:buNone/>
            </a:pPr>
            <a:r>
              <a:rPr lang="en-GB" sz="2400" b="1" dirty="0" smtClean="0">
                <a:solidFill>
                  <a:srgbClr val="0B5395"/>
                </a:solidFill>
                <a:latin typeface="Calibri" pitchFamily="34" charset="0"/>
                <a:cs typeface="Calibri" pitchFamily="34" charset="0"/>
              </a:rPr>
              <a:t>The training includes 16 modules, each is divided into sessions:</a:t>
            </a:r>
            <a:r>
              <a:rPr lang="en-GB" sz="2400" dirty="0" smtClean="0">
                <a:solidFill>
                  <a:srgbClr val="0B5395"/>
                </a:solidFill>
                <a:latin typeface="Calibri" pitchFamily="34" charset="0"/>
                <a:cs typeface="Calibri" pitchFamily="34" charset="0"/>
              </a:rPr>
              <a:t> </a:t>
            </a:r>
          </a:p>
        </p:txBody>
      </p:sp>
      <p:sp>
        <p:nvSpPr>
          <p:cNvPr id="6" name="Slide Number Placeholder 5"/>
          <p:cNvSpPr>
            <a:spLocks noGrp="1"/>
          </p:cNvSpPr>
          <p:nvPr>
            <p:ph type="sldNum" sz="quarter" idx="12"/>
          </p:nvPr>
        </p:nvSpPr>
        <p:spPr/>
        <p:txBody>
          <a:bodyPr/>
          <a:lstStyle/>
          <a:p>
            <a:pPr>
              <a:defRPr/>
            </a:pPr>
            <a:fld id="{B9EB5471-F792-4B96-9190-F207E4C46777}"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bwMode="white"/>
        <p:txBody>
          <a:bodyPr/>
          <a:lstStyle/>
          <a:p>
            <a:pPr eaLnBrk="1" hangingPunct="1"/>
            <a:r>
              <a:rPr lang="en-GB" dirty="0" smtClean="0"/>
              <a:t>Training Syllabus and Agenda</a:t>
            </a:r>
            <a:r>
              <a:rPr lang="en-US" dirty="0" smtClean="0"/>
              <a:t> </a:t>
            </a:r>
            <a:r>
              <a:rPr lang="en-ZA" sz="1800" dirty="0" smtClean="0">
                <a:latin typeface="Calibri" pitchFamily="34" charset="0"/>
              </a:rPr>
              <a:t>(Continued)</a:t>
            </a:r>
            <a:endParaRPr lang="en-US" sz="1800" dirty="0" smtClean="0">
              <a:latin typeface="Calibri" pitchFamily="34" charset="0"/>
            </a:endParaRPr>
          </a:p>
        </p:txBody>
      </p:sp>
      <p:sp>
        <p:nvSpPr>
          <p:cNvPr id="40962" name="Rectangle 3"/>
          <p:cNvSpPr>
            <a:spLocks noGrp="1"/>
          </p:cNvSpPr>
          <p:nvPr>
            <p:ph type="body" sz="half" idx="1"/>
          </p:nvPr>
        </p:nvSpPr>
        <p:spPr>
          <a:xfrm>
            <a:off x="533400" y="1752600"/>
            <a:ext cx="4038600" cy="4144963"/>
          </a:xfrm>
        </p:spPr>
        <p:txBody>
          <a:bodyPr/>
          <a:lstStyle/>
          <a:p>
            <a:pPr marL="457200" indent="-457200" eaLnBrk="1" hangingPunct="1"/>
            <a:r>
              <a:rPr lang="en-US" sz="2000" b="1" dirty="0" smtClean="0">
                <a:latin typeface="Calibri" pitchFamily="34" charset="0"/>
                <a:cs typeface="ＭＳ Ｐゴシック"/>
              </a:rPr>
              <a:t>Module 9:</a:t>
            </a:r>
            <a:r>
              <a:rPr lang="en-US" sz="2000" dirty="0" smtClean="0">
                <a:latin typeface="Calibri" pitchFamily="34" charset="0"/>
                <a:cs typeface="ＭＳ Ｐゴシック"/>
              </a:rPr>
              <a:t> Positive Living for Adolescents</a:t>
            </a:r>
          </a:p>
          <a:p>
            <a:pPr marL="457200" indent="-457200" eaLnBrk="1" hangingPunct="1"/>
            <a:r>
              <a:rPr lang="en-US" sz="2000" b="1" dirty="0" smtClean="0">
                <a:latin typeface="Calibri" pitchFamily="34" charset="0"/>
                <a:cs typeface="ＭＳ Ｐゴシック"/>
              </a:rPr>
              <a:t>Module 10:</a:t>
            </a:r>
            <a:r>
              <a:rPr lang="en-US" sz="2000" dirty="0" smtClean="0">
                <a:latin typeface="Calibri" pitchFamily="34" charset="0"/>
                <a:cs typeface="ＭＳ Ｐゴシック"/>
              </a:rPr>
              <a:t> Sexual and Reproductive Health Services for Adolescents</a:t>
            </a:r>
          </a:p>
          <a:p>
            <a:pPr marL="457200" indent="-457200" eaLnBrk="1" hangingPunct="1"/>
            <a:r>
              <a:rPr lang="en-US" sz="2000" b="1" dirty="0" smtClean="0">
                <a:latin typeface="Calibri" pitchFamily="34" charset="0"/>
                <a:cs typeface="ＭＳ Ｐゴシック"/>
              </a:rPr>
              <a:t>Module 11:</a:t>
            </a:r>
            <a:r>
              <a:rPr lang="en-US" sz="2000" dirty="0" smtClean="0">
                <a:latin typeface="Calibri" pitchFamily="34" charset="0"/>
                <a:cs typeface="ＭＳ Ｐゴシック"/>
              </a:rPr>
              <a:t> Family Planning and PMTCT Services for Adolescents</a:t>
            </a:r>
          </a:p>
          <a:p>
            <a:pPr marL="457200" indent="-457200" eaLnBrk="1" hangingPunct="1"/>
            <a:r>
              <a:rPr lang="en-US" sz="2000" b="1" dirty="0" smtClean="0">
                <a:latin typeface="Calibri" pitchFamily="34" charset="0"/>
                <a:cs typeface="ＭＳ Ｐゴシック"/>
              </a:rPr>
              <a:t>Module 12:</a:t>
            </a:r>
            <a:r>
              <a:rPr lang="en-US" sz="2000" dirty="0" smtClean="0">
                <a:latin typeface="Calibri" pitchFamily="34" charset="0"/>
                <a:cs typeface="ＭＳ Ｐゴシック"/>
              </a:rPr>
              <a:t> Community Linkages and Adolescent Involvement</a:t>
            </a:r>
          </a:p>
        </p:txBody>
      </p:sp>
      <p:sp>
        <p:nvSpPr>
          <p:cNvPr id="40963" name="Rectangle 4"/>
          <p:cNvSpPr>
            <a:spLocks noGrp="1"/>
          </p:cNvSpPr>
          <p:nvPr>
            <p:ph type="body" sz="half" idx="2"/>
          </p:nvPr>
        </p:nvSpPr>
        <p:spPr>
          <a:xfrm>
            <a:off x="4724400" y="1752600"/>
            <a:ext cx="4038600" cy="4144963"/>
          </a:xfrm>
        </p:spPr>
        <p:txBody>
          <a:bodyPr/>
          <a:lstStyle/>
          <a:p>
            <a:pPr marL="457200" indent="-457200" eaLnBrk="1" hangingPunct="1"/>
            <a:r>
              <a:rPr lang="en-US" sz="2000" b="1" dirty="0" smtClean="0">
                <a:latin typeface="Calibri" pitchFamily="34" charset="0"/>
                <a:cs typeface="ＭＳ Ｐゴシック"/>
              </a:rPr>
              <a:t>Module 13:</a:t>
            </a:r>
            <a:r>
              <a:rPr lang="en-US" sz="2000" dirty="0" smtClean="0">
                <a:latin typeface="Calibri" pitchFamily="34" charset="0"/>
                <a:cs typeface="ＭＳ Ｐゴシック"/>
              </a:rPr>
              <a:t> Supporting the Transition to Adult Care</a:t>
            </a:r>
          </a:p>
          <a:p>
            <a:pPr marL="457200" indent="-457200" eaLnBrk="1" hangingPunct="1"/>
            <a:r>
              <a:rPr lang="en-US" sz="2000" b="1" dirty="0" smtClean="0">
                <a:latin typeface="Calibri" pitchFamily="34" charset="0"/>
                <a:cs typeface="ＭＳ Ｐゴシック"/>
              </a:rPr>
              <a:t>Module 14:</a:t>
            </a:r>
            <a:r>
              <a:rPr lang="en-US" sz="2000" dirty="0" smtClean="0">
                <a:latin typeface="Calibri" pitchFamily="34" charset="0"/>
                <a:cs typeface="ＭＳ Ｐゴシック"/>
              </a:rPr>
              <a:t> Monitoring, Evaluation, and Quality Improvement</a:t>
            </a:r>
          </a:p>
          <a:p>
            <a:pPr marL="457200" indent="-457200" eaLnBrk="1" hangingPunct="1"/>
            <a:r>
              <a:rPr lang="en-US" sz="2000" b="1" dirty="0" smtClean="0">
                <a:latin typeface="Calibri" pitchFamily="34" charset="0"/>
                <a:cs typeface="ＭＳ Ｐゴシック"/>
              </a:rPr>
              <a:t>Module 15:</a:t>
            </a:r>
            <a:r>
              <a:rPr lang="en-US" sz="2000" dirty="0" smtClean="0">
                <a:latin typeface="Calibri" pitchFamily="34" charset="0"/>
                <a:cs typeface="ＭＳ Ｐゴシック"/>
              </a:rPr>
              <a:t> Supervised Clinical Practicum</a:t>
            </a:r>
          </a:p>
          <a:p>
            <a:pPr marL="457200" indent="-457200" eaLnBrk="1" hangingPunct="1"/>
            <a:r>
              <a:rPr lang="en-US" sz="2000" b="1" dirty="0" smtClean="0">
                <a:latin typeface="Calibri" pitchFamily="34" charset="0"/>
                <a:cs typeface="ＭＳ Ｐゴシック"/>
              </a:rPr>
              <a:t>Module 16:</a:t>
            </a:r>
            <a:r>
              <a:rPr lang="en-US" sz="2000" dirty="0" smtClean="0">
                <a:latin typeface="Calibri" pitchFamily="34" charset="0"/>
                <a:cs typeface="ＭＳ Ｐゴシック"/>
              </a:rPr>
              <a:t> Action Planning, Course Evaluation, and Closure</a:t>
            </a:r>
          </a:p>
        </p:txBody>
      </p:sp>
      <p:sp>
        <p:nvSpPr>
          <p:cNvPr id="5" name="TextBox 4"/>
          <p:cNvSpPr txBox="1"/>
          <p:nvPr/>
        </p:nvSpPr>
        <p:spPr>
          <a:xfrm>
            <a:off x="533400" y="5897563"/>
            <a:ext cx="8229600" cy="461665"/>
          </a:xfrm>
          <a:prstGeom prst="rect">
            <a:avLst/>
          </a:prstGeom>
          <a:noFill/>
        </p:spPr>
        <p:txBody>
          <a:bodyPr wrap="square" rtlCol="0">
            <a:spAutoFit/>
          </a:bodyPr>
          <a:lstStyle/>
          <a:p>
            <a:r>
              <a:rPr lang="en-US" sz="2400" dirty="0" smtClean="0">
                <a:latin typeface="Calibri" pitchFamily="34" charset="0"/>
                <a:cs typeface="Calibri" pitchFamily="34" charset="0"/>
              </a:rPr>
              <a:t>See </a:t>
            </a:r>
            <a:r>
              <a:rPr lang="en-US" sz="2400" i="1" dirty="0" smtClean="0">
                <a:latin typeface="Calibri" pitchFamily="34" charset="0"/>
                <a:cs typeface="Calibri" pitchFamily="34" charset="0"/>
              </a:rPr>
              <a:t>Appendix 1A </a:t>
            </a:r>
            <a:r>
              <a:rPr lang="en-US" sz="2400" dirty="0" smtClean="0">
                <a:latin typeface="Calibri" pitchFamily="34" charset="0"/>
                <a:cs typeface="Calibri" pitchFamily="34" charset="0"/>
              </a:rPr>
              <a:t>or the training agenda handed out by trainers. </a:t>
            </a:r>
            <a:endParaRPr lang="en-US" sz="2400" dirty="0">
              <a:latin typeface="Calibri" pitchFamily="34" charset="0"/>
              <a:cs typeface="Calibri" pitchFamily="34" charset="0"/>
            </a:endParaRPr>
          </a:p>
        </p:txBody>
      </p:sp>
      <p:sp>
        <p:nvSpPr>
          <p:cNvPr id="6" name="Slide Number Placeholder 5"/>
          <p:cNvSpPr>
            <a:spLocks noGrp="1"/>
          </p:cNvSpPr>
          <p:nvPr>
            <p:ph type="sldNum" sz="quarter" idx="12"/>
          </p:nvPr>
        </p:nvSpPr>
        <p:spPr/>
        <p:txBody>
          <a:bodyPr/>
          <a:lstStyle/>
          <a:p>
            <a:pPr>
              <a:defRPr/>
            </a:pPr>
            <a:fld id="{B9EB5471-F792-4B96-9190-F207E4C46777}" type="slidenum">
              <a:rPr lang="en-US" smtClean="0"/>
              <a:pPr>
                <a:defRPr/>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bwMode="white"/>
        <p:txBody>
          <a:bodyPr/>
          <a:lstStyle/>
          <a:p>
            <a:pPr eaLnBrk="1" hangingPunct="1"/>
            <a:r>
              <a:rPr lang="en-US" dirty="0" smtClean="0"/>
              <a:t>Exercise 2</a:t>
            </a:r>
          </a:p>
        </p:txBody>
      </p:sp>
      <p:sp>
        <p:nvSpPr>
          <p:cNvPr id="41986" name="Content Placeholder 2"/>
          <p:cNvSpPr>
            <a:spLocks noGrp="1"/>
          </p:cNvSpPr>
          <p:nvPr>
            <p:ph idx="1"/>
          </p:nvPr>
        </p:nvSpPr>
        <p:spPr/>
        <p:txBody>
          <a:bodyPr/>
          <a:lstStyle/>
          <a:p>
            <a:pPr marL="0" indent="0" eaLnBrk="1" hangingPunct="1">
              <a:buFont typeface="Wingdings" pitchFamily="2" charset="2"/>
              <a:buNone/>
            </a:pPr>
            <a:r>
              <a:rPr lang="en-GB" sz="2800" b="1" dirty="0" smtClean="0">
                <a:solidFill>
                  <a:srgbClr val="0B5395"/>
                </a:solidFill>
                <a:latin typeface="Calibri" pitchFamily="34" charset="0"/>
                <a:cs typeface="ＭＳ Ｐゴシック"/>
              </a:rPr>
              <a:t>Setting Ground Rules and Introducing Daily Activities:  </a:t>
            </a:r>
            <a:r>
              <a:rPr lang="en-GB" sz="2800" b="1" dirty="0" smtClean="0">
                <a:latin typeface="Calibri" pitchFamily="34" charset="0"/>
                <a:cs typeface="ＭＳ Ｐゴシック"/>
              </a:rPr>
              <a:t>Large group discussion</a:t>
            </a:r>
            <a:r>
              <a:rPr lang="en-US" sz="2800" b="1" dirty="0" smtClean="0">
                <a:latin typeface="Calibri" pitchFamily="34" charset="0"/>
                <a:cs typeface="ＭＳ Ｐゴシック"/>
              </a:rPr>
              <a:t> </a:t>
            </a:r>
          </a:p>
          <a:p>
            <a:pPr marL="457200" indent="-457200" eaLnBrk="1" hangingPunct="1">
              <a:buFont typeface="Wingdings" pitchFamily="2" charset="2"/>
              <a:buAutoNum type="arabicPeriod"/>
            </a:pPr>
            <a:r>
              <a:rPr lang="en-GB" dirty="0" smtClean="0">
                <a:latin typeface="Calibri" pitchFamily="34" charset="0"/>
                <a:cs typeface="ＭＳ Ｐゴシック"/>
              </a:rPr>
              <a:t>Ground Rules</a:t>
            </a:r>
            <a:r>
              <a:rPr lang="en-US" dirty="0" smtClean="0">
                <a:latin typeface="Calibri" pitchFamily="34" charset="0"/>
                <a:cs typeface="ＭＳ Ｐゴシック"/>
              </a:rPr>
              <a:t> </a:t>
            </a:r>
          </a:p>
          <a:p>
            <a:pPr marL="457200" indent="-457200" eaLnBrk="1" hangingPunct="1">
              <a:buFont typeface="Wingdings" pitchFamily="2" charset="2"/>
              <a:buAutoNum type="arabicPeriod"/>
            </a:pPr>
            <a:r>
              <a:rPr lang="en-GB" i="1" dirty="0" smtClean="0">
                <a:latin typeface="Calibri" pitchFamily="34" charset="0"/>
                <a:cs typeface="ＭＳ Ｐゴシック"/>
              </a:rPr>
              <a:t>“Anonymous Question Bowl</a:t>
            </a:r>
            <a:r>
              <a:rPr lang="en-US" i="1" dirty="0" smtClean="0">
                <a:latin typeface="Calibri" pitchFamily="34" charset="0"/>
                <a:cs typeface="ＭＳ Ｐゴシック"/>
              </a:rPr>
              <a:t>”</a:t>
            </a:r>
          </a:p>
          <a:p>
            <a:pPr marL="457200" indent="-457200" eaLnBrk="1" hangingPunct="1">
              <a:buFont typeface="Wingdings" pitchFamily="2" charset="2"/>
              <a:buAutoNum type="arabicPeriod"/>
            </a:pPr>
            <a:r>
              <a:rPr lang="en-GB" i="1" dirty="0" smtClean="0">
                <a:latin typeface="Calibri" pitchFamily="34" charset="0"/>
                <a:cs typeface="ＭＳ Ｐゴシック"/>
              </a:rPr>
              <a:t>“Morning Rounds”</a:t>
            </a:r>
            <a:endParaRPr lang="en-US" altLang="ja-JP" i="1" dirty="0" smtClean="0">
              <a:latin typeface="Calibri" pitchFamily="34" charset="0"/>
              <a:cs typeface="ＭＳ Ｐゴシック"/>
            </a:endParaRPr>
          </a:p>
          <a:p>
            <a:pPr marL="457200" indent="-457200" eaLnBrk="1" hangingPunct="1">
              <a:buFont typeface="Wingdings" pitchFamily="2" charset="2"/>
              <a:buAutoNum type="arabicPeriod"/>
            </a:pPr>
            <a:r>
              <a:rPr lang="en-GB" dirty="0" smtClean="0">
                <a:latin typeface="Calibri" pitchFamily="34" charset="0"/>
                <a:cs typeface="ＭＳ Ｐゴシック"/>
              </a:rPr>
              <a:t>Daily Evaluation</a:t>
            </a:r>
            <a:r>
              <a:rPr lang="en-US" dirty="0" smtClean="0">
                <a:latin typeface="Calibri" pitchFamily="34" charset="0"/>
                <a:cs typeface="ＭＳ Ｐゴシック"/>
              </a:rPr>
              <a:t> – “</a:t>
            </a:r>
            <a:r>
              <a:rPr lang="en-US" i="1" dirty="0" smtClean="0">
                <a:latin typeface="Calibri" pitchFamily="34" charset="0"/>
                <a:cs typeface="ＭＳ Ｐゴシック"/>
              </a:rPr>
              <a:t>How Did It Go?”</a:t>
            </a:r>
            <a:endParaRPr lang="en-GB" i="1" dirty="0" smtClean="0">
              <a:latin typeface="Calibri" pitchFamily="34" charset="0"/>
              <a:cs typeface="ＭＳ Ｐゴシック"/>
            </a:endParaRPr>
          </a:p>
          <a:p>
            <a:pPr marL="0" indent="0" eaLnBrk="1" hangingPunct="1">
              <a:buFont typeface="Wingdings" pitchFamily="2" charset="2"/>
              <a:buNone/>
            </a:pPr>
            <a:endParaRPr lang="en-ZA" sz="2800" b="1" dirty="0" smtClean="0">
              <a:latin typeface="Calibri" pitchFamily="34" charset="0"/>
              <a:cs typeface="ＭＳ Ｐゴシック"/>
            </a:endParaRPr>
          </a:p>
        </p:txBody>
      </p:sp>
      <p:sp>
        <p:nvSpPr>
          <p:cNvPr id="39939"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B80B26C3-2B33-4A4C-A116-B9E99B79F91F}" type="slidenum">
              <a:rPr lang="en-US">
                <a:latin typeface="Garamond" pitchFamily="18" charset="0"/>
                <a:cs typeface="ＭＳ Ｐゴシック"/>
              </a:rPr>
              <a:pPr fontAlgn="base">
                <a:spcBef>
                  <a:spcPct val="0"/>
                </a:spcBef>
                <a:spcAft>
                  <a:spcPct val="0"/>
                </a:spcAft>
                <a:defRPr/>
              </a:pPr>
              <a:t>29</a:t>
            </a:fld>
            <a:endParaRPr lang="en-US">
              <a:latin typeface="Garamond" pitchFamily="18" charset="0"/>
              <a:cs typeface="ＭＳ Ｐゴシック"/>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bwMode="white"/>
        <p:txBody>
          <a:bodyPr/>
          <a:lstStyle/>
          <a:p>
            <a:pPr eaLnBrk="1" hangingPunct="1"/>
            <a:r>
              <a:rPr lang="en-US" dirty="0" smtClean="0"/>
              <a:t>Session 1.1</a:t>
            </a:r>
          </a:p>
        </p:txBody>
      </p:sp>
      <p:sp>
        <p:nvSpPr>
          <p:cNvPr id="20482" name="Content Placeholder 2"/>
          <p:cNvSpPr>
            <a:spLocks noGrp="1"/>
          </p:cNvSpPr>
          <p:nvPr>
            <p:ph sz="half" idx="1"/>
          </p:nvPr>
        </p:nvSpPr>
        <p:spPr>
          <a:xfrm>
            <a:off x="533400" y="1838325"/>
            <a:ext cx="8229600" cy="4059238"/>
          </a:xfrm>
        </p:spPr>
        <p:txBody>
          <a:bodyPr/>
          <a:lstStyle/>
          <a:p>
            <a:pPr marL="0" indent="0" eaLnBrk="1" hangingPunct="1">
              <a:spcBef>
                <a:spcPct val="50000"/>
              </a:spcBef>
              <a:buFont typeface="Wingdings" pitchFamily="2" charset="2"/>
              <a:buNone/>
            </a:pPr>
            <a:r>
              <a:rPr lang="en-GB" sz="3600" b="1" dirty="0" smtClean="0">
                <a:solidFill>
                  <a:srgbClr val="0B5395"/>
                </a:solidFill>
                <a:latin typeface="Calibri" pitchFamily="34" charset="0"/>
                <a:cs typeface="ＭＳ Ｐゴシック"/>
              </a:rPr>
              <a:t>Welcome and Introductory Activity</a:t>
            </a:r>
            <a:r>
              <a:rPr lang="en-US" sz="3600" b="1" dirty="0" smtClean="0">
                <a:solidFill>
                  <a:srgbClr val="0B5395"/>
                </a:solidFill>
                <a:latin typeface="Calibri" pitchFamily="34" charset="0"/>
                <a:cs typeface="ＭＳ Ｐゴシック"/>
              </a:rPr>
              <a:t> </a:t>
            </a:r>
          </a:p>
        </p:txBody>
      </p:sp>
      <p:sp>
        <p:nvSpPr>
          <p:cNvPr id="20483" name="Slide Number Placeholder 5"/>
          <p:cNvSpPr>
            <a:spLocks noGrp="1"/>
          </p:cNvSpPr>
          <p:nvPr>
            <p:ph type="sldNum" sz="quarter" idx="12"/>
          </p:nvPr>
        </p:nvSpPr>
        <p:spPr bwMode="auto">
          <a:ln>
            <a:miter lim="800000"/>
            <a:headEnd/>
            <a:tailEnd/>
          </a:ln>
        </p:spPr>
        <p:txBody>
          <a:bodyPr/>
          <a:lstStyle/>
          <a:p>
            <a:pPr fontAlgn="base">
              <a:spcBef>
                <a:spcPct val="0"/>
              </a:spcBef>
              <a:spcAft>
                <a:spcPct val="0"/>
              </a:spcAft>
              <a:defRPr/>
            </a:pPr>
            <a:fld id="{6DAE5C22-61F4-4EB0-8793-45D3B6219E1C}" type="slidenum">
              <a:rPr lang="en-US">
                <a:latin typeface="Garamond" pitchFamily="18" charset="0"/>
                <a:cs typeface="ＭＳ Ｐゴシック"/>
              </a:rPr>
              <a:pPr fontAlgn="base">
                <a:spcBef>
                  <a:spcPct val="0"/>
                </a:spcBef>
                <a:spcAft>
                  <a:spcPct val="0"/>
                </a:spcAft>
                <a:defRPr/>
              </a:pPr>
              <a:t>3</a:t>
            </a:fld>
            <a:endParaRPr lang="en-US">
              <a:latin typeface="Garamond" pitchFamily="18" charset="0"/>
              <a:cs typeface="ＭＳ Ｐゴシック"/>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bwMode="white"/>
        <p:txBody>
          <a:bodyPr/>
          <a:lstStyle/>
          <a:p>
            <a:r>
              <a:rPr lang="en-US" dirty="0" smtClean="0"/>
              <a:t>Exercise 2: Debriefing</a:t>
            </a:r>
          </a:p>
        </p:txBody>
      </p:sp>
      <p:sp>
        <p:nvSpPr>
          <p:cNvPr id="107523" name="Content Placeholder 2"/>
          <p:cNvSpPr>
            <a:spLocks noGrp="1"/>
          </p:cNvSpPr>
          <p:nvPr>
            <p:ph idx="4294967295"/>
          </p:nvPr>
        </p:nvSpPr>
        <p:spPr>
          <a:xfrm>
            <a:off x="533400" y="1759854"/>
            <a:ext cx="8229600" cy="4297363"/>
          </a:xfrm>
        </p:spPr>
        <p:txBody>
          <a:bodyPr/>
          <a:lstStyle/>
          <a:p>
            <a:pPr marL="465138" indent="-465138">
              <a:spcBef>
                <a:spcPts val="1000"/>
              </a:spcBef>
            </a:pPr>
            <a:r>
              <a:rPr lang="en-US" i="1" dirty="0" smtClean="0">
                <a:solidFill>
                  <a:srgbClr val="0B5395"/>
                </a:solidFill>
                <a:latin typeface="Calibri" pitchFamily="34" charset="0"/>
              </a:rPr>
              <a:t>What did we learn?</a:t>
            </a:r>
          </a:p>
          <a:p>
            <a:pPr marL="465138" indent="-465138"/>
            <a:r>
              <a:rPr lang="en-US" b="1" dirty="0" smtClean="0">
                <a:latin typeface="Calibri" pitchFamily="34" charset="0"/>
              </a:rPr>
              <a:t>Key points:</a:t>
            </a:r>
          </a:p>
          <a:p>
            <a:pPr marL="798513" lvl="1" indent="-333375">
              <a:spcBef>
                <a:spcPts val="1500"/>
              </a:spcBef>
            </a:pPr>
            <a:r>
              <a:rPr lang="en-US" sz="2400" dirty="0" smtClean="0">
                <a:latin typeface="Calibri" pitchFamily="34" charset="0"/>
              </a:rPr>
              <a:t>A </a:t>
            </a:r>
            <a:r>
              <a:rPr lang="en-US" sz="2400" dirty="0">
                <a:latin typeface="Calibri" pitchFamily="34" charset="0"/>
              </a:rPr>
              <a:t>comfortable and open environment will facilitate the group learning </a:t>
            </a:r>
            <a:r>
              <a:rPr lang="en-US" sz="2400" dirty="0" smtClean="0">
                <a:latin typeface="Calibri" pitchFamily="34" charset="0"/>
              </a:rPr>
              <a:t>experience.</a:t>
            </a:r>
            <a:endParaRPr lang="en-US" sz="2400" dirty="0">
              <a:latin typeface="Calibri" pitchFamily="34" charset="0"/>
            </a:endParaRPr>
          </a:p>
          <a:p>
            <a:pPr marL="798513" lvl="1" indent="-333375">
              <a:spcBef>
                <a:spcPts val="1500"/>
              </a:spcBef>
            </a:pPr>
            <a:r>
              <a:rPr lang="en-US" sz="2400" dirty="0" smtClean="0">
                <a:latin typeface="Calibri" pitchFamily="34" charset="0"/>
              </a:rPr>
              <a:t>Participants should feel free to speak </a:t>
            </a:r>
            <a:r>
              <a:rPr lang="en-US" sz="2400" dirty="0">
                <a:latin typeface="Calibri" pitchFamily="34" charset="0"/>
              </a:rPr>
              <a:t>to </a:t>
            </a:r>
            <a:r>
              <a:rPr lang="en-US" sz="2400" dirty="0" smtClean="0">
                <a:latin typeface="Calibri" pitchFamily="34" charset="0"/>
              </a:rPr>
              <a:t>a trainer if they have any questions </a:t>
            </a:r>
            <a:r>
              <a:rPr lang="en-US" sz="2400" dirty="0">
                <a:latin typeface="Calibri" pitchFamily="34" charset="0"/>
              </a:rPr>
              <a:t>or </a:t>
            </a:r>
            <a:r>
              <a:rPr lang="en-US" sz="2400" dirty="0" smtClean="0">
                <a:latin typeface="Calibri" pitchFamily="34" charset="0"/>
              </a:rPr>
              <a:t>concerns.</a:t>
            </a:r>
            <a:endParaRPr lang="en-US" sz="2400" dirty="0">
              <a:latin typeface="Calibri" pitchFamily="34" charset="0"/>
            </a:endParaRPr>
          </a:p>
        </p:txBody>
      </p:sp>
      <p:sp>
        <p:nvSpPr>
          <p:cNvPr id="107524" name="Slide Number Placeholder 3"/>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B332ED26-3FAA-4130-9F59-E804FAD41CC7}" type="slidenum">
              <a:rPr lang="en-US" sz="1100">
                <a:latin typeface="Garamond" pitchFamily="18" charset="0"/>
              </a:rPr>
              <a:pPr algn="r"/>
              <a:t>30</a:t>
            </a:fld>
            <a:endParaRPr lang="en-US" sz="1100">
              <a:latin typeface="Garamond" pitchFamily="18" charset="0"/>
            </a:endParaRPr>
          </a:p>
        </p:txBody>
      </p:sp>
    </p:spTree>
    <p:extLst>
      <p:ext uri="{BB962C8B-B14F-4D97-AF65-F5344CB8AC3E}">
        <p14:creationId xmlns:p14="http://schemas.microsoft.com/office/powerpoint/2010/main" val="208784483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8305800" y="6423025"/>
            <a:ext cx="554038" cy="365125"/>
          </a:xfrm>
          <a:prstGeom prst="rect">
            <a:avLst/>
          </a:prstGeom>
          <a:noFill/>
        </p:spPr>
        <p:txBody>
          <a:bodyPr anchor="ctr"/>
          <a:lstStyle/>
          <a:p>
            <a:pPr algn="r" defTabSz="914400" eaLnBrk="0" hangingPunct="0">
              <a:defRPr/>
            </a:pPr>
            <a:fld id="{62476462-63CE-4ED9-987B-9231E5D6C2D9}" type="slidenum">
              <a:rPr lang="en-US" sz="1100">
                <a:latin typeface="Calibri" pitchFamily="34" charset="0"/>
                <a:ea typeface="ＭＳ Ｐゴシック" charset="-128"/>
                <a:cs typeface="+mn-cs"/>
              </a:rPr>
              <a:pPr algn="r" defTabSz="914400" eaLnBrk="0" hangingPunct="0">
                <a:defRPr/>
              </a:pPr>
              <a:t>31</a:t>
            </a:fld>
            <a:endParaRPr lang="en-US" sz="1100">
              <a:latin typeface="Calibri" pitchFamily="34" charset="0"/>
              <a:ea typeface="ＭＳ Ｐゴシック" charset="-128"/>
              <a:cs typeface="+mn-cs"/>
            </a:endParaRPr>
          </a:p>
        </p:txBody>
      </p:sp>
      <p:sp>
        <p:nvSpPr>
          <p:cNvPr id="44034" name="Content Placeholder 5"/>
          <p:cNvSpPr>
            <a:spLocks noGrp="1"/>
          </p:cNvSpPr>
          <p:nvPr>
            <p:ph idx="4294967295"/>
          </p:nvPr>
        </p:nvSpPr>
        <p:spPr>
          <a:xfrm>
            <a:off x="525463" y="1593850"/>
            <a:ext cx="7966075" cy="4373563"/>
          </a:xfrm>
        </p:spPr>
        <p:txBody>
          <a:bodyPr/>
          <a:lstStyle/>
          <a:p>
            <a:pPr algn="ctr">
              <a:buFont typeface="Wingdings" pitchFamily="2" charset="2"/>
              <a:buNone/>
            </a:pPr>
            <a:endParaRPr lang="en-US" sz="3600" b="1" dirty="0" smtClean="0">
              <a:latin typeface="Calibri" pitchFamily="34" charset="0"/>
              <a:cs typeface="ＭＳ Ｐゴシック"/>
            </a:endParaRPr>
          </a:p>
          <a:p>
            <a:pPr algn="ctr">
              <a:spcBef>
                <a:spcPts val="3600"/>
              </a:spcBef>
              <a:buFont typeface="Wingdings" pitchFamily="2" charset="2"/>
              <a:buNone/>
            </a:pPr>
            <a:r>
              <a:rPr lang="en-US" sz="4800" b="1" dirty="0" smtClean="0">
                <a:latin typeface="Calibri" pitchFamily="34" charset="0"/>
                <a:cs typeface="ＭＳ Ｐゴシック"/>
              </a:rPr>
              <a:t>Questions or comments on this session?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bwMode="white"/>
        <p:txBody>
          <a:bodyPr/>
          <a:lstStyle/>
          <a:p>
            <a:pPr eaLnBrk="1" hangingPunct="1"/>
            <a:r>
              <a:rPr lang="en-US" dirty="0" smtClean="0"/>
              <a:t>Session 1.3:</a:t>
            </a:r>
          </a:p>
        </p:txBody>
      </p:sp>
      <p:sp>
        <p:nvSpPr>
          <p:cNvPr id="45058" name="Content Placeholder 2"/>
          <p:cNvSpPr>
            <a:spLocks noGrp="1"/>
          </p:cNvSpPr>
          <p:nvPr>
            <p:ph idx="1"/>
          </p:nvPr>
        </p:nvSpPr>
        <p:spPr/>
        <p:txBody>
          <a:bodyPr/>
          <a:lstStyle/>
          <a:p>
            <a:pPr marL="0" indent="0" eaLnBrk="1" hangingPunct="1">
              <a:spcBef>
                <a:spcPct val="50000"/>
              </a:spcBef>
              <a:buFont typeface="Wingdings" pitchFamily="2" charset="2"/>
              <a:buNone/>
            </a:pPr>
            <a:r>
              <a:rPr lang="en-GB" sz="3600" b="1" dirty="0" smtClean="0">
                <a:solidFill>
                  <a:srgbClr val="0B5395"/>
                </a:solidFill>
                <a:latin typeface="Calibri" pitchFamily="34" charset="0"/>
                <a:cs typeface="ＭＳ Ｐゴシック"/>
              </a:rPr>
              <a:t>Training Pre-Test </a:t>
            </a:r>
            <a:r>
              <a:rPr lang="en-US" sz="3600" b="1" dirty="0" smtClean="0">
                <a:solidFill>
                  <a:srgbClr val="0B5395"/>
                </a:solidFill>
                <a:latin typeface="Calibri" pitchFamily="34" charset="0"/>
                <a:cs typeface="ＭＳ Ｐゴシック"/>
              </a:rPr>
              <a:t> </a:t>
            </a:r>
          </a:p>
        </p:txBody>
      </p:sp>
      <p:sp>
        <p:nvSpPr>
          <p:cNvPr id="41987"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2CCA3AA6-8756-4319-B805-52E7DD233557}" type="slidenum">
              <a:rPr lang="en-US">
                <a:latin typeface="Garamond" pitchFamily="18" charset="0"/>
                <a:cs typeface="ＭＳ Ｐゴシック"/>
              </a:rPr>
              <a:pPr fontAlgn="base">
                <a:spcBef>
                  <a:spcPct val="0"/>
                </a:spcBef>
                <a:spcAft>
                  <a:spcPct val="0"/>
                </a:spcAft>
                <a:defRPr/>
              </a:pPr>
              <a:t>32</a:t>
            </a:fld>
            <a:endParaRPr lang="en-US">
              <a:latin typeface="Garamond" pitchFamily="18" charset="0"/>
              <a:cs typeface="ＭＳ Ｐゴシック"/>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bwMode="white"/>
        <p:txBody>
          <a:bodyPr/>
          <a:lstStyle/>
          <a:p>
            <a:pPr eaLnBrk="1" hangingPunct="1"/>
            <a:r>
              <a:rPr lang="en-US" dirty="0" smtClean="0"/>
              <a:t>Session 1.3 Objective</a:t>
            </a:r>
          </a:p>
        </p:txBody>
      </p:sp>
      <p:sp>
        <p:nvSpPr>
          <p:cNvPr id="46082" name="Content Placeholder 2"/>
          <p:cNvSpPr>
            <a:spLocks noGrp="1"/>
          </p:cNvSpPr>
          <p:nvPr>
            <p:ph idx="1"/>
          </p:nvPr>
        </p:nvSpPr>
        <p:spPr/>
        <p:txBody>
          <a:bodyPr/>
          <a:lstStyle/>
          <a:p>
            <a:pPr eaLnBrk="1" hangingPunct="1">
              <a:buFont typeface="Wingdings" pitchFamily="2" charset="2"/>
              <a:buNone/>
            </a:pPr>
            <a:r>
              <a:rPr lang="en-US" b="1" dirty="0" smtClean="0">
                <a:solidFill>
                  <a:srgbClr val="0B5395"/>
                </a:solidFill>
                <a:latin typeface="Calibri" pitchFamily="34" charset="0"/>
                <a:cs typeface="ＭＳ Ｐゴシック"/>
              </a:rPr>
              <a:t>After completing this session, participants will:</a:t>
            </a:r>
          </a:p>
          <a:p>
            <a:pPr marL="457200" indent="-457200" eaLnBrk="1" hangingPunct="1"/>
            <a:r>
              <a:rPr lang="en-US" dirty="0" smtClean="0">
                <a:latin typeface="Calibri" pitchFamily="34" charset="0"/>
                <a:cs typeface="ＭＳ Ｐゴシック"/>
              </a:rPr>
              <a:t>Have completed the training pre-test</a:t>
            </a:r>
          </a:p>
          <a:p>
            <a:pPr eaLnBrk="1" hangingPunct="1"/>
            <a:endParaRPr lang="en-US" dirty="0" smtClean="0">
              <a:latin typeface="Calibri" pitchFamily="34" charset="0"/>
              <a:cs typeface="ＭＳ Ｐゴシック"/>
            </a:endParaRPr>
          </a:p>
          <a:p>
            <a:pPr eaLnBrk="1" hangingPunct="1"/>
            <a:endParaRPr lang="en-US" dirty="0" smtClean="0">
              <a:latin typeface="Garamond" pitchFamily="18" charset="0"/>
              <a:cs typeface="ＭＳ Ｐゴシック"/>
            </a:endParaRPr>
          </a:p>
        </p:txBody>
      </p:sp>
      <p:sp>
        <p:nvSpPr>
          <p:cNvPr id="43011"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85A95F3A-646C-45D7-9204-B16D3792B805}" type="slidenum">
              <a:rPr lang="en-US">
                <a:latin typeface="Garamond" pitchFamily="18" charset="0"/>
                <a:cs typeface="ＭＳ Ｐゴシック"/>
              </a:rPr>
              <a:pPr fontAlgn="base">
                <a:spcBef>
                  <a:spcPct val="0"/>
                </a:spcBef>
                <a:spcAft>
                  <a:spcPct val="0"/>
                </a:spcAft>
                <a:defRPr/>
              </a:pPr>
              <a:t>33</a:t>
            </a:fld>
            <a:endParaRPr lang="en-US">
              <a:latin typeface="Garamond" pitchFamily="18" charset="0"/>
              <a:cs typeface="ＭＳ Ｐゴシック"/>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smtClean="0"/>
              <a:t>Pre-Test</a:t>
            </a:r>
            <a:endParaRPr lang="en-US" dirty="0"/>
          </a:p>
        </p:txBody>
      </p:sp>
      <p:sp>
        <p:nvSpPr>
          <p:cNvPr id="3" name="Content Placeholder 2"/>
          <p:cNvSpPr>
            <a:spLocks noGrp="1"/>
          </p:cNvSpPr>
          <p:nvPr>
            <p:ph idx="1"/>
          </p:nvPr>
        </p:nvSpPr>
        <p:spPr>
          <a:xfrm>
            <a:off x="533399" y="1680030"/>
            <a:ext cx="8450944" cy="4144963"/>
          </a:xfrm>
        </p:spPr>
        <p:txBody>
          <a:bodyPr/>
          <a:lstStyle/>
          <a:p>
            <a:pPr marL="457200" indent="-457200"/>
            <a:r>
              <a:rPr lang="en-GB" dirty="0" smtClean="0">
                <a:latin typeface="Calibri" pitchFamily="34" charset="0"/>
                <a:cs typeface="ＭＳ Ｐゴシック"/>
              </a:rPr>
              <a:t>See </a:t>
            </a:r>
            <a:r>
              <a:rPr lang="en-GB" i="1" dirty="0" smtClean="0">
                <a:latin typeface="Calibri" pitchFamily="34" charset="0"/>
                <a:cs typeface="ＭＳ Ｐゴシック"/>
              </a:rPr>
              <a:t>Appendix 1B: Pre-Test. </a:t>
            </a:r>
          </a:p>
          <a:p>
            <a:pPr marL="457200" indent="-457200"/>
            <a:r>
              <a:rPr lang="en-GB" dirty="0" smtClean="0">
                <a:latin typeface="Calibri" pitchFamily="34" charset="0"/>
                <a:cs typeface="ＭＳ Ｐゴシック"/>
              </a:rPr>
              <a:t>Do not write your name. Think of a 3 or 4 digit number (for example, 011 or 1972) and write it on the top of your pre-test.</a:t>
            </a:r>
          </a:p>
          <a:p>
            <a:pPr marL="685800" lvl="1" indent="-457200">
              <a:spcBef>
                <a:spcPts val="1000"/>
              </a:spcBef>
            </a:pPr>
            <a:r>
              <a:rPr lang="en-GB" sz="2200" dirty="0" smtClean="0">
                <a:latin typeface="Calibri" pitchFamily="34" charset="0"/>
                <a:cs typeface="ＭＳ Ｐゴシック"/>
              </a:rPr>
              <a:t>Remember this number! (Write it on the inside front cover of your Participant Manual).</a:t>
            </a:r>
          </a:p>
          <a:p>
            <a:pPr marL="457200" indent="-457200"/>
            <a:r>
              <a:rPr lang="en-GB" b="1" dirty="0" smtClean="0">
                <a:latin typeface="Calibri" pitchFamily="34" charset="0"/>
                <a:cs typeface="ＭＳ Ｐゴシック"/>
              </a:rPr>
              <a:t>The pre-test is to find out what the group as a whole knows about adolescent HIV care and treatment. </a:t>
            </a:r>
            <a:r>
              <a:rPr lang="en-GB" dirty="0" smtClean="0">
                <a:latin typeface="Calibri" pitchFamily="34" charset="0"/>
                <a:cs typeface="ＭＳ Ｐゴシック"/>
              </a:rPr>
              <a:t>The results will help us plan the training.</a:t>
            </a:r>
          </a:p>
          <a:p>
            <a:pPr marL="457200" indent="-457200"/>
            <a:r>
              <a:rPr lang="en-GB" dirty="0" smtClean="0">
                <a:latin typeface="Calibri" pitchFamily="34" charset="0"/>
                <a:cs typeface="ＭＳ Ｐゴシック"/>
              </a:rPr>
              <a:t>You will take this same test again at the end of the training.</a:t>
            </a:r>
          </a:p>
          <a:p>
            <a:pPr marL="457200" indent="-457200"/>
            <a:r>
              <a:rPr lang="en-GB" dirty="0" smtClean="0">
                <a:latin typeface="Calibri" pitchFamily="34" charset="0"/>
                <a:cs typeface="ＭＳ Ｐゴシック"/>
              </a:rPr>
              <a:t>You have 20 minutes to complete the pre-test.</a:t>
            </a:r>
          </a:p>
          <a:p>
            <a:endParaRPr lang="en-US" dirty="0"/>
          </a:p>
        </p:txBody>
      </p:sp>
      <p:sp>
        <p:nvSpPr>
          <p:cNvPr id="4" name="Slide Number Placeholder 3"/>
          <p:cNvSpPr>
            <a:spLocks noGrp="1"/>
          </p:cNvSpPr>
          <p:nvPr>
            <p:ph type="sldNum" sz="quarter" idx="12"/>
          </p:nvPr>
        </p:nvSpPr>
        <p:spPr/>
        <p:txBody>
          <a:bodyPr/>
          <a:lstStyle/>
          <a:p>
            <a:pPr>
              <a:defRPr/>
            </a:pPr>
            <a:fld id="{D9F83872-B184-4BDC-BA2E-C6A59934A55B}"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dirty="0" smtClean="0"/>
              <a:t>Pre-Test Debriefing</a:t>
            </a:r>
            <a:endParaRPr lang="en-US" dirty="0"/>
          </a:p>
        </p:txBody>
      </p:sp>
      <p:sp>
        <p:nvSpPr>
          <p:cNvPr id="3" name="Content Placeholder 2"/>
          <p:cNvSpPr>
            <a:spLocks noGrp="1"/>
          </p:cNvSpPr>
          <p:nvPr>
            <p:ph idx="1"/>
          </p:nvPr>
        </p:nvSpPr>
        <p:spPr>
          <a:xfrm>
            <a:off x="533400" y="1810656"/>
            <a:ext cx="8229600" cy="4144963"/>
          </a:xfrm>
        </p:spPr>
        <p:txBody>
          <a:bodyPr/>
          <a:lstStyle/>
          <a:p>
            <a:pPr marL="457200" indent="-457200"/>
            <a:r>
              <a:rPr lang="en-US" i="1" dirty="0" smtClean="0">
                <a:solidFill>
                  <a:srgbClr val="0B5395"/>
                </a:solidFill>
                <a:latin typeface="Calibri" pitchFamily="34" charset="0"/>
              </a:rPr>
              <a:t>How did you feel about the pre-test questions?</a:t>
            </a:r>
          </a:p>
          <a:p>
            <a:pPr marL="457200" indent="-457200"/>
            <a:r>
              <a:rPr lang="en-US" i="1" dirty="0" smtClean="0">
                <a:solidFill>
                  <a:srgbClr val="0B5395"/>
                </a:solidFill>
                <a:latin typeface="Calibri" pitchFamily="34" charset="0"/>
              </a:rPr>
              <a:t>Were they easy or difficult? </a:t>
            </a:r>
          </a:p>
          <a:p>
            <a:pPr marL="457200" indent="-457200"/>
            <a:r>
              <a:rPr lang="en-US" dirty="0" smtClean="0">
                <a:latin typeface="Calibri" pitchFamily="34" charset="0"/>
              </a:rPr>
              <a:t>We will discuss the answers at the end of the training.</a:t>
            </a:r>
          </a:p>
        </p:txBody>
      </p:sp>
      <p:sp>
        <p:nvSpPr>
          <p:cNvPr id="4" name="Slide Number Placeholder 3"/>
          <p:cNvSpPr>
            <a:spLocks noGrp="1"/>
          </p:cNvSpPr>
          <p:nvPr>
            <p:ph type="sldNum" sz="quarter" idx="12"/>
          </p:nvPr>
        </p:nvSpPr>
        <p:spPr/>
        <p:txBody>
          <a:bodyPr/>
          <a:lstStyle/>
          <a:p>
            <a:pPr>
              <a:defRPr/>
            </a:pPr>
            <a:fld id="{D9F83872-B184-4BDC-BA2E-C6A59934A55B}" type="slidenum">
              <a:rPr lang="en-US" smtClean="0"/>
              <a:pPr>
                <a:defRPr/>
              </a:pPr>
              <a:t>35</a:t>
            </a:fld>
            <a:endParaRPr lang="en-US"/>
          </a:p>
        </p:txBody>
      </p:sp>
      <p:sp>
        <p:nvSpPr>
          <p:cNvPr id="5" name="Rectangle 3"/>
          <p:cNvSpPr txBox="1">
            <a:spLocks/>
          </p:cNvSpPr>
          <p:nvPr/>
        </p:nvSpPr>
        <p:spPr bwMode="auto">
          <a:xfrm>
            <a:off x="740226" y="4094842"/>
            <a:ext cx="7638143" cy="1290636"/>
          </a:xfrm>
          <a:prstGeom prst="rect">
            <a:avLst/>
          </a:prstGeom>
          <a:solidFill>
            <a:srgbClr val="F0EBD6"/>
          </a:solidFill>
          <a:ln w="9525">
            <a:solidFill>
              <a:srgbClr val="104375"/>
            </a:solidFill>
            <a:miter lim="800000"/>
            <a:headEnd/>
            <a:tailEnd/>
          </a:ln>
        </p:spPr>
        <p:txBody>
          <a:bodyPr vert="horz" wrap="square" lIns="91440" tIns="45720" rIns="91440" bIns="45720" numCol="1" anchor="t" anchorCtr="0" compatLnSpc="1">
            <a:prstTxWarp prst="textNoShape">
              <a:avLst/>
            </a:prstTxWarp>
          </a:bodyPr>
          <a:lstStyle/>
          <a:p>
            <a:pPr algn="ctr"/>
            <a:r>
              <a:rPr lang="en-US" sz="2400" b="1" dirty="0" smtClean="0">
                <a:latin typeface="Calibri" pitchFamily="34" charset="0"/>
              </a:rPr>
              <a:t>Remember: </a:t>
            </a:r>
            <a:r>
              <a:rPr lang="en-US" sz="2400" dirty="0" smtClean="0">
                <a:latin typeface="Calibri" pitchFamily="34" charset="0"/>
              </a:rPr>
              <a:t>We are all here to learn and, by the end of the training, you will be able to answer all of these questions and many more!</a:t>
            </a:r>
            <a:endParaRPr lang="en-US" sz="2400" dirty="0">
              <a:latin typeface="Calibri"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8305800" y="6423025"/>
            <a:ext cx="554038" cy="365125"/>
          </a:xfrm>
          <a:prstGeom prst="rect">
            <a:avLst/>
          </a:prstGeom>
          <a:noFill/>
        </p:spPr>
        <p:txBody>
          <a:bodyPr anchor="ctr"/>
          <a:lstStyle/>
          <a:p>
            <a:pPr algn="r" defTabSz="914400" eaLnBrk="0" hangingPunct="0">
              <a:defRPr/>
            </a:pPr>
            <a:fld id="{62476462-63CE-4ED9-987B-9231E5D6C2D9}" type="slidenum">
              <a:rPr lang="en-US" sz="1100">
                <a:latin typeface="Calibri" pitchFamily="34" charset="0"/>
                <a:ea typeface="ＭＳ Ｐゴシック" charset="-128"/>
                <a:cs typeface="+mn-cs"/>
              </a:rPr>
              <a:pPr algn="r" defTabSz="914400" eaLnBrk="0" hangingPunct="0">
                <a:defRPr/>
              </a:pPr>
              <a:t>36</a:t>
            </a:fld>
            <a:endParaRPr lang="en-US" sz="1100">
              <a:latin typeface="Calibri" pitchFamily="34" charset="0"/>
              <a:ea typeface="ＭＳ Ｐゴシック" charset="-128"/>
              <a:cs typeface="+mn-cs"/>
            </a:endParaRPr>
          </a:p>
        </p:txBody>
      </p:sp>
      <p:sp>
        <p:nvSpPr>
          <p:cNvPr id="44034" name="Content Placeholder 5"/>
          <p:cNvSpPr>
            <a:spLocks noGrp="1"/>
          </p:cNvSpPr>
          <p:nvPr>
            <p:ph idx="4294967295"/>
          </p:nvPr>
        </p:nvSpPr>
        <p:spPr>
          <a:xfrm>
            <a:off x="525463" y="1593850"/>
            <a:ext cx="7966075" cy="4373563"/>
          </a:xfrm>
        </p:spPr>
        <p:txBody>
          <a:bodyPr/>
          <a:lstStyle/>
          <a:p>
            <a:pPr algn="ctr">
              <a:buFont typeface="Wingdings" pitchFamily="2" charset="2"/>
              <a:buNone/>
            </a:pPr>
            <a:endParaRPr lang="en-US" sz="3600" b="1" dirty="0" smtClean="0">
              <a:latin typeface="Calibri" pitchFamily="34" charset="0"/>
              <a:cs typeface="ＭＳ Ｐゴシック"/>
            </a:endParaRPr>
          </a:p>
          <a:p>
            <a:pPr algn="ctr">
              <a:spcBef>
                <a:spcPts val="3600"/>
              </a:spcBef>
              <a:buFont typeface="Wingdings" pitchFamily="2" charset="2"/>
              <a:buNone/>
            </a:pPr>
            <a:r>
              <a:rPr lang="en-US" sz="4800" b="1" dirty="0" smtClean="0">
                <a:latin typeface="Calibri" pitchFamily="34" charset="0"/>
                <a:cs typeface="ＭＳ Ｐゴシック"/>
              </a:rPr>
              <a:t>Questions or comments on this session?</a:t>
            </a:r>
          </a:p>
        </p:txBody>
      </p:sp>
    </p:spTree>
    <p:extLst>
      <p:ext uri="{BB962C8B-B14F-4D97-AF65-F5344CB8AC3E}">
        <p14:creationId xmlns:p14="http://schemas.microsoft.com/office/powerpoint/2010/main" val="4229288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bwMode="white"/>
        <p:txBody>
          <a:bodyPr/>
          <a:lstStyle/>
          <a:p>
            <a:pPr eaLnBrk="1" hangingPunct="1"/>
            <a:r>
              <a:rPr lang="en-US" dirty="0" smtClean="0"/>
              <a:t>Session 1.4</a:t>
            </a:r>
          </a:p>
        </p:txBody>
      </p:sp>
      <p:sp>
        <p:nvSpPr>
          <p:cNvPr id="47106" name="Content Placeholder 2"/>
          <p:cNvSpPr>
            <a:spLocks noGrp="1"/>
          </p:cNvSpPr>
          <p:nvPr>
            <p:ph idx="1"/>
          </p:nvPr>
        </p:nvSpPr>
        <p:spPr/>
        <p:txBody>
          <a:bodyPr/>
          <a:lstStyle/>
          <a:p>
            <a:pPr marL="0" indent="0" eaLnBrk="1" hangingPunct="1">
              <a:buFont typeface="Wingdings" pitchFamily="2" charset="2"/>
              <a:buNone/>
            </a:pPr>
            <a:r>
              <a:rPr lang="en-GB" sz="3600" b="1" dirty="0" smtClean="0">
                <a:solidFill>
                  <a:srgbClr val="0B5395"/>
                </a:solidFill>
                <a:latin typeface="Calibri" pitchFamily="34" charset="0"/>
                <a:cs typeface="ＭＳ Ｐゴシック"/>
              </a:rPr>
              <a:t>Values Clarification </a:t>
            </a:r>
            <a:r>
              <a:rPr lang="en-US" sz="3600" b="1" dirty="0" smtClean="0">
                <a:solidFill>
                  <a:srgbClr val="0B5395"/>
                </a:solidFill>
                <a:latin typeface="Calibri" pitchFamily="34" charset="0"/>
                <a:cs typeface="ＭＳ Ｐゴシック"/>
              </a:rPr>
              <a:t> </a:t>
            </a:r>
          </a:p>
        </p:txBody>
      </p:sp>
      <p:sp>
        <p:nvSpPr>
          <p:cNvPr id="44035"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954A657E-3A81-4D71-9EEE-5995AF739EAA}" type="slidenum">
              <a:rPr lang="en-US">
                <a:latin typeface="Garamond" pitchFamily="18" charset="0"/>
                <a:cs typeface="ＭＳ Ｐゴシック"/>
              </a:rPr>
              <a:pPr fontAlgn="base">
                <a:spcBef>
                  <a:spcPct val="0"/>
                </a:spcBef>
                <a:spcAft>
                  <a:spcPct val="0"/>
                </a:spcAft>
                <a:defRPr/>
              </a:pPr>
              <a:t>37</a:t>
            </a:fld>
            <a:endParaRPr lang="en-US">
              <a:latin typeface="Garamond" pitchFamily="18" charset="0"/>
              <a:cs typeface="ＭＳ Ｐゴシック"/>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bwMode="white"/>
        <p:txBody>
          <a:bodyPr/>
          <a:lstStyle/>
          <a:p>
            <a:pPr eaLnBrk="1" hangingPunct="1"/>
            <a:r>
              <a:rPr lang="en-US" dirty="0" smtClean="0">
                <a:latin typeface="Calibri (heading)"/>
                <a:ea typeface="Calibri (heading)"/>
                <a:cs typeface="Calibri (heading)"/>
              </a:rPr>
              <a:t>Session 1.4 Objective</a:t>
            </a:r>
          </a:p>
        </p:txBody>
      </p:sp>
      <p:sp>
        <p:nvSpPr>
          <p:cNvPr id="3" name="Content Placeholder 2"/>
          <p:cNvSpPr>
            <a:spLocks noGrp="1"/>
          </p:cNvSpPr>
          <p:nvPr>
            <p:ph idx="1"/>
          </p:nvPr>
        </p:nvSpPr>
        <p:spPr/>
        <p:txBody>
          <a:bodyPr/>
          <a:lstStyle/>
          <a:p>
            <a:pPr marL="0" indent="0" eaLnBrk="1" hangingPunct="1">
              <a:buFont typeface="Wingdings" charset="0"/>
              <a:buNone/>
              <a:defRPr/>
            </a:pPr>
            <a:r>
              <a:rPr lang="en-GB" b="1" dirty="0" smtClean="0">
                <a:solidFill>
                  <a:srgbClr val="0B5395"/>
                </a:solidFill>
                <a:latin typeface="Calibri" pitchFamily="34" charset="0"/>
                <a:cs typeface="ＭＳ Ｐゴシック" charset="0"/>
              </a:rPr>
              <a:t>After completing this session, participants will:</a:t>
            </a:r>
          </a:p>
          <a:p>
            <a:pPr marL="457200" indent="-457200" eaLnBrk="1" hangingPunct="1">
              <a:buFont typeface="Wingdings" charset="0"/>
              <a:buChar char="n"/>
              <a:defRPr/>
            </a:pPr>
            <a:r>
              <a:rPr lang="en-GB" dirty="0" smtClean="0">
                <a:latin typeface="Calibri" pitchFamily="34" charset="0"/>
                <a:cs typeface="ＭＳ Ｐゴシック" charset="0"/>
              </a:rPr>
              <a:t>Have </a:t>
            </a:r>
            <a:r>
              <a:rPr lang="en-GB" dirty="0">
                <a:latin typeface="Calibri" pitchFamily="34" charset="0"/>
                <a:cs typeface="ＭＳ Ｐゴシック" charset="0"/>
              </a:rPr>
              <a:t>explored their own values and attitudes around adolescents and adolescent HIV care and treatment</a:t>
            </a:r>
          </a:p>
          <a:p>
            <a:pPr eaLnBrk="1" hangingPunct="1">
              <a:buFont typeface="Wingdings" charset="0"/>
              <a:buChar char="n"/>
              <a:defRPr/>
            </a:pPr>
            <a:endParaRPr lang="en-US" dirty="0"/>
          </a:p>
        </p:txBody>
      </p:sp>
      <p:sp>
        <p:nvSpPr>
          <p:cNvPr id="45059"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8197612A-8E58-4A32-936C-E287626B68E6}" type="slidenum">
              <a:rPr lang="en-US">
                <a:latin typeface="Garamond" pitchFamily="18" charset="0"/>
                <a:cs typeface="ＭＳ Ｐゴシック"/>
              </a:rPr>
              <a:pPr fontAlgn="base">
                <a:spcBef>
                  <a:spcPct val="0"/>
                </a:spcBef>
                <a:spcAft>
                  <a:spcPct val="0"/>
                </a:spcAft>
                <a:defRPr/>
              </a:pPr>
              <a:t>38</a:t>
            </a:fld>
            <a:endParaRPr lang="en-US">
              <a:latin typeface="Garamond" pitchFamily="18" charset="0"/>
              <a:cs typeface="ＭＳ Ｐゴシック"/>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bwMode="white"/>
        <p:txBody>
          <a:bodyPr/>
          <a:lstStyle/>
          <a:p>
            <a:pPr eaLnBrk="1" hangingPunct="1"/>
            <a:r>
              <a:rPr lang="en-US" dirty="0" smtClean="0"/>
              <a:t>Exercise 3</a:t>
            </a:r>
          </a:p>
        </p:txBody>
      </p:sp>
      <p:sp>
        <p:nvSpPr>
          <p:cNvPr id="49154" name="Content Placeholder 2"/>
          <p:cNvSpPr>
            <a:spLocks noGrp="1"/>
          </p:cNvSpPr>
          <p:nvPr>
            <p:ph idx="1"/>
          </p:nvPr>
        </p:nvSpPr>
        <p:spPr/>
        <p:txBody>
          <a:bodyPr/>
          <a:lstStyle/>
          <a:p>
            <a:pPr marL="0" indent="0" eaLnBrk="1" hangingPunct="1">
              <a:buFont typeface="Wingdings" pitchFamily="2" charset="2"/>
              <a:buNone/>
            </a:pPr>
            <a:r>
              <a:rPr lang="en-GB" sz="2800" b="1" dirty="0" smtClean="0">
                <a:solidFill>
                  <a:srgbClr val="0B5395"/>
                </a:solidFill>
                <a:latin typeface="Calibri" pitchFamily="34" charset="0"/>
                <a:cs typeface="ＭＳ Ｐゴシック"/>
              </a:rPr>
              <a:t>Values Clarification: </a:t>
            </a:r>
            <a:r>
              <a:rPr lang="en-GB" sz="2800" b="1" dirty="0" smtClean="0">
                <a:latin typeface="Calibri" pitchFamily="34" charset="0"/>
                <a:cs typeface="ＭＳ Ｐゴシック"/>
              </a:rPr>
              <a:t>Large group exercise</a:t>
            </a:r>
            <a:r>
              <a:rPr lang="en-US" sz="2800" b="1" dirty="0" smtClean="0">
                <a:latin typeface="Calibri" pitchFamily="34" charset="0"/>
                <a:cs typeface="ＭＳ Ｐゴシック"/>
              </a:rPr>
              <a:t> </a:t>
            </a:r>
            <a:endParaRPr lang="en-ZA" sz="2800" b="1" dirty="0" smtClean="0">
              <a:latin typeface="Calibri" pitchFamily="34" charset="0"/>
              <a:cs typeface="ＭＳ Ｐゴシック"/>
            </a:endParaRPr>
          </a:p>
        </p:txBody>
      </p:sp>
      <p:sp>
        <p:nvSpPr>
          <p:cNvPr id="46083"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E7486F28-913F-4C56-BD59-6187EF91C4B7}" type="slidenum">
              <a:rPr lang="en-US">
                <a:latin typeface="Garamond" pitchFamily="18" charset="0"/>
                <a:cs typeface="ＭＳ Ｐゴシック"/>
              </a:rPr>
              <a:pPr fontAlgn="base">
                <a:spcBef>
                  <a:spcPct val="0"/>
                </a:spcBef>
                <a:spcAft>
                  <a:spcPct val="0"/>
                </a:spcAft>
                <a:defRPr/>
              </a:pPr>
              <a:t>39</a:t>
            </a:fld>
            <a:endParaRPr lang="en-US">
              <a:latin typeface="Garamond" pitchFamily="18"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161643" y="2804914"/>
            <a:ext cx="2971799" cy="2741811"/>
          </a:xfrm>
          <a:prstGeom prst="rect">
            <a:avLst/>
          </a:prstGeom>
          <a:noFill/>
          <a:ln>
            <a:noFill/>
          </a:ln>
          <a:effectLst>
            <a:softEdge rad="31750"/>
          </a:effectLst>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016000" y="2804914"/>
            <a:ext cx="3815171" cy="2741812"/>
          </a:xfrm>
          <a:prstGeom prst="rect">
            <a:avLst/>
          </a:prstGeom>
          <a:noFill/>
          <a:ln>
            <a:noFill/>
          </a:ln>
          <a:effectLst>
            <a:softEdge rad="3175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bwMode="white"/>
        <p:txBody>
          <a:bodyPr/>
          <a:lstStyle/>
          <a:p>
            <a:r>
              <a:rPr lang="en-US" dirty="0" smtClean="0"/>
              <a:t>Welcome!</a:t>
            </a:r>
            <a:endParaRPr lang="en-US" dirty="0"/>
          </a:p>
        </p:txBody>
      </p:sp>
      <p:sp>
        <p:nvSpPr>
          <p:cNvPr id="7" name="Content Placeholder 6"/>
          <p:cNvSpPr>
            <a:spLocks noGrp="1"/>
          </p:cNvSpPr>
          <p:nvPr>
            <p:ph idx="1"/>
          </p:nvPr>
        </p:nvSpPr>
        <p:spPr>
          <a:xfrm>
            <a:off x="533400" y="1712684"/>
            <a:ext cx="5537200" cy="4144963"/>
          </a:xfrm>
        </p:spPr>
        <p:txBody>
          <a:bodyPr/>
          <a:lstStyle/>
          <a:p>
            <a:pPr marL="406400" indent="-406400"/>
            <a:r>
              <a:rPr lang="en-US" dirty="0" smtClean="0">
                <a:latin typeface="Calibri" pitchFamily="34" charset="0"/>
              </a:rPr>
              <a:t>Please sign the registration sheet</a:t>
            </a:r>
          </a:p>
          <a:p>
            <a:pPr marL="406400" indent="-406400"/>
            <a:r>
              <a:rPr lang="en-US" dirty="0" smtClean="0">
                <a:latin typeface="Calibri" pitchFamily="34" charset="0"/>
              </a:rPr>
              <a:t>Please make a name tag for yourself</a:t>
            </a:r>
          </a:p>
          <a:p>
            <a:pPr marL="406400" indent="-406400"/>
            <a:r>
              <a:rPr lang="en-US" dirty="0">
                <a:latin typeface="Calibri" pitchFamily="34" charset="0"/>
              </a:rPr>
              <a:t>Please take a notebook, pen, and </a:t>
            </a:r>
            <a:r>
              <a:rPr lang="en-US" dirty="0" smtClean="0">
                <a:latin typeface="Calibri" pitchFamily="34" charset="0"/>
              </a:rPr>
              <a:t>a copy of the Participant </a:t>
            </a:r>
            <a:r>
              <a:rPr lang="en-US" dirty="0">
                <a:latin typeface="Calibri" pitchFamily="34" charset="0"/>
              </a:rPr>
              <a:t>Manual</a:t>
            </a:r>
          </a:p>
          <a:p>
            <a:pPr marL="406400" indent="-406400"/>
            <a:r>
              <a:rPr lang="en-US" dirty="0" smtClean="0">
                <a:latin typeface="Calibri" pitchFamily="34" charset="0"/>
              </a:rPr>
              <a:t>Participant Manuals include all key information covered in this training.</a:t>
            </a:r>
            <a:r>
              <a:rPr lang="en-US" sz="2200" dirty="0" smtClean="0">
                <a:latin typeface="Calibri" pitchFamily="34" charset="0"/>
              </a:rPr>
              <a:t> </a:t>
            </a:r>
          </a:p>
          <a:p>
            <a:pPr marL="798513" lvl="1" indent="-333375">
              <a:spcBef>
                <a:spcPts val="1000"/>
              </a:spcBef>
            </a:pPr>
            <a:r>
              <a:rPr lang="en-US" sz="2200" b="1" dirty="0" smtClean="0">
                <a:latin typeface="Calibri" pitchFamily="34" charset="0"/>
              </a:rPr>
              <a:t>Follow </a:t>
            </a:r>
            <a:r>
              <a:rPr lang="en-US" sz="2200" b="1" dirty="0">
                <a:latin typeface="Calibri" pitchFamily="34" charset="0"/>
              </a:rPr>
              <a:t>along </a:t>
            </a:r>
            <a:r>
              <a:rPr lang="en-US" sz="2200" dirty="0">
                <a:latin typeface="Calibri" pitchFamily="34" charset="0"/>
              </a:rPr>
              <a:t>in </a:t>
            </a:r>
            <a:r>
              <a:rPr lang="en-US" sz="2200" dirty="0" smtClean="0">
                <a:latin typeface="Calibri" pitchFamily="34" charset="0"/>
              </a:rPr>
              <a:t>your manual </a:t>
            </a:r>
            <a:r>
              <a:rPr lang="en-US" sz="2200" b="1" dirty="0">
                <a:latin typeface="Calibri" pitchFamily="34" charset="0"/>
              </a:rPr>
              <a:t>and </a:t>
            </a:r>
            <a:r>
              <a:rPr lang="en-US" sz="2200" b="1" dirty="0" smtClean="0">
                <a:latin typeface="Calibri" pitchFamily="34" charset="0"/>
              </a:rPr>
              <a:t>take       notes</a:t>
            </a:r>
            <a:r>
              <a:rPr lang="en-US" sz="2200" dirty="0" smtClean="0">
                <a:latin typeface="Calibri" pitchFamily="34" charset="0"/>
              </a:rPr>
              <a:t> </a:t>
            </a:r>
            <a:r>
              <a:rPr lang="en-US" sz="2200" dirty="0">
                <a:latin typeface="Calibri" pitchFamily="34" charset="0"/>
              </a:rPr>
              <a:t>during the </a:t>
            </a:r>
            <a:r>
              <a:rPr lang="en-US" sz="2200" dirty="0" smtClean="0">
                <a:latin typeface="Calibri" pitchFamily="34" charset="0"/>
              </a:rPr>
              <a:t>training.</a:t>
            </a:r>
          </a:p>
          <a:p>
            <a:pPr marL="798513" lvl="1" indent="-333375">
              <a:spcBef>
                <a:spcPts val="1000"/>
              </a:spcBef>
            </a:pPr>
            <a:r>
              <a:rPr lang="en-US" sz="2200" b="1" dirty="0" smtClean="0">
                <a:latin typeface="Calibri" pitchFamily="34" charset="0"/>
              </a:rPr>
              <a:t>Keep your manual for future   reference </a:t>
            </a:r>
            <a:r>
              <a:rPr lang="en-US" sz="2200" dirty="0" smtClean="0">
                <a:latin typeface="Calibri" pitchFamily="34" charset="0"/>
              </a:rPr>
              <a:t>(after the training).</a:t>
            </a:r>
            <a:endParaRPr lang="en-US" sz="2200" dirty="0">
              <a:latin typeface="Calibri" pitchFamily="34" charset="0"/>
            </a:endParaRPr>
          </a:p>
        </p:txBody>
      </p:sp>
      <p:sp>
        <p:nvSpPr>
          <p:cNvPr id="5" name="Slide Number Placeholder 4"/>
          <p:cNvSpPr>
            <a:spLocks noGrp="1"/>
          </p:cNvSpPr>
          <p:nvPr>
            <p:ph type="sldNum" sz="quarter" idx="12"/>
          </p:nvPr>
        </p:nvSpPr>
        <p:spPr/>
        <p:txBody>
          <a:bodyPr/>
          <a:lstStyle/>
          <a:p>
            <a:pPr>
              <a:defRPr/>
            </a:pPr>
            <a:fld id="{B9EB5471-F792-4B96-9190-F207E4C46777}" type="slidenum">
              <a:rPr lang="en-US" smtClean="0"/>
              <a:pPr>
                <a:defRPr/>
              </a:pPr>
              <a:t>4</a:t>
            </a:fld>
            <a:endParaRPr lang="en-US"/>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893934" y="2099452"/>
            <a:ext cx="3017838" cy="3798111"/>
          </a:xfrm>
          <a:prstGeom prst="rect">
            <a:avLst/>
          </a:prstGeom>
          <a:noFill/>
          <a:ln>
            <a:noFill/>
          </a:ln>
          <a:effectLst>
            <a:softEdge rad="3175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idx="4294967295"/>
          </p:nvPr>
        </p:nvSpPr>
        <p:spPr bwMode="white"/>
        <p:txBody>
          <a:bodyPr/>
          <a:lstStyle/>
          <a:p>
            <a:r>
              <a:rPr lang="en-US" dirty="0" smtClean="0"/>
              <a:t>Exercise </a:t>
            </a:r>
            <a:r>
              <a:rPr lang="en-US" dirty="0"/>
              <a:t>3</a:t>
            </a:r>
            <a:r>
              <a:rPr lang="en-US" dirty="0" smtClean="0"/>
              <a:t>: Debriefing</a:t>
            </a:r>
          </a:p>
        </p:txBody>
      </p:sp>
      <p:sp>
        <p:nvSpPr>
          <p:cNvPr id="107523" name="Content Placeholder 2"/>
          <p:cNvSpPr>
            <a:spLocks noGrp="1"/>
          </p:cNvSpPr>
          <p:nvPr>
            <p:ph idx="4294967295"/>
          </p:nvPr>
        </p:nvSpPr>
        <p:spPr>
          <a:xfrm>
            <a:off x="533400" y="1745340"/>
            <a:ext cx="8229600" cy="4297363"/>
          </a:xfrm>
        </p:spPr>
        <p:txBody>
          <a:bodyPr/>
          <a:lstStyle/>
          <a:p>
            <a:pPr marL="508000" indent="-508000">
              <a:spcBef>
                <a:spcPts val="1000"/>
              </a:spcBef>
            </a:pPr>
            <a:r>
              <a:rPr lang="en-US" i="1" dirty="0" smtClean="0">
                <a:solidFill>
                  <a:srgbClr val="0B5395"/>
                </a:solidFill>
                <a:latin typeface="Calibri" pitchFamily="34" charset="0"/>
              </a:rPr>
              <a:t>What did we learn?</a:t>
            </a:r>
          </a:p>
          <a:p>
            <a:pPr marL="508000" indent="-508000"/>
            <a:r>
              <a:rPr lang="en-US" b="1" dirty="0" smtClean="0">
                <a:latin typeface="Calibri" pitchFamily="34" charset="0"/>
              </a:rPr>
              <a:t>Key points:</a:t>
            </a:r>
          </a:p>
          <a:p>
            <a:pPr marL="798513" lvl="1" indent="-333375">
              <a:spcBef>
                <a:spcPts val="1500"/>
              </a:spcBef>
            </a:pPr>
            <a:r>
              <a:rPr lang="en-US" sz="2300" dirty="0" smtClean="0">
                <a:latin typeface="Calibri" pitchFamily="34" charset="0"/>
              </a:rPr>
              <a:t>Learn </a:t>
            </a:r>
            <a:r>
              <a:rPr lang="en-US" sz="2300" dirty="0">
                <a:latin typeface="Calibri" pitchFamily="34" charset="0"/>
              </a:rPr>
              <a:t>what </a:t>
            </a:r>
            <a:r>
              <a:rPr lang="en-US" sz="2300" dirty="0" smtClean="0">
                <a:latin typeface="Calibri" pitchFamily="34" charset="0"/>
              </a:rPr>
              <a:t>you can </a:t>
            </a:r>
            <a:r>
              <a:rPr lang="en-US" sz="2300" dirty="0">
                <a:latin typeface="Calibri" pitchFamily="34" charset="0"/>
              </a:rPr>
              <a:t>about the </a:t>
            </a:r>
            <a:r>
              <a:rPr lang="en-US" sz="2300" dirty="0" smtClean="0">
                <a:latin typeface="Calibri" pitchFamily="34" charset="0"/>
              </a:rPr>
              <a:t>culture</a:t>
            </a:r>
            <a:r>
              <a:rPr lang="en-US" sz="2300" dirty="0">
                <a:latin typeface="Calibri" pitchFamily="34" charset="0"/>
              </a:rPr>
              <a:t>, values, and attitudes of the clients with whom </a:t>
            </a:r>
            <a:r>
              <a:rPr lang="en-US" sz="2300" dirty="0" smtClean="0">
                <a:latin typeface="Calibri" pitchFamily="34" charset="0"/>
              </a:rPr>
              <a:t>you work.</a:t>
            </a:r>
          </a:p>
          <a:p>
            <a:pPr marL="798513" lvl="1" indent="-333375">
              <a:spcBef>
                <a:spcPts val="1500"/>
              </a:spcBef>
            </a:pPr>
            <a:r>
              <a:rPr lang="en-US" sz="2300" dirty="0">
                <a:latin typeface="Calibri" pitchFamily="34" charset="0"/>
              </a:rPr>
              <a:t>Be sensitive to </a:t>
            </a:r>
            <a:r>
              <a:rPr lang="en-US" sz="2300" dirty="0" smtClean="0">
                <a:latin typeface="Calibri" pitchFamily="34" charset="0"/>
              </a:rPr>
              <a:t>the culture, values, and </a:t>
            </a:r>
            <a:r>
              <a:rPr lang="en-US" sz="2300" dirty="0">
                <a:latin typeface="Calibri" pitchFamily="34" charset="0"/>
              </a:rPr>
              <a:t>attitudes of your clients, even if these are different from </a:t>
            </a:r>
            <a:r>
              <a:rPr lang="en-US" sz="2300" dirty="0" smtClean="0">
                <a:latin typeface="Calibri" pitchFamily="34" charset="0"/>
              </a:rPr>
              <a:t>your own.</a:t>
            </a:r>
            <a:endParaRPr lang="en-US" sz="2300" dirty="0">
              <a:latin typeface="Calibri" pitchFamily="34" charset="0"/>
            </a:endParaRPr>
          </a:p>
          <a:p>
            <a:pPr marL="798513" lvl="1" indent="-333375">
              <a:spcBef>
                <a:spcPts val="1500"/>
              </a:spcBef>
            </a:pPr>
            <a:r>
              <a:rPr lang="en-US" sz="2300" dirty="0" smtClean="0">
                <a:latin typeface="Calibri" pitchFamily="34" charset="0"/>
              </a:rPr>
              <a:t>Ensure you avoid </a:t>
            </a:r>
            <a:r>
              <a:rPr lang="en-US" sz="2300" dirty="0">
                <a:latin typeface="Calibri" pitchFamily="34" charset="0"/>
              </a:rPr>
              <a:t>prejudice and </a:t>
            </a:r>
            <a:r>
              <a:rPr lang="en-US" sz="2300" dirty="0" smtClean="0">
                <a:latin typeface="Calibri" pitchFamily="34" charset="0"/>
              </a:rPr>
              <a:t>bias.</a:t>
            </a:r>
          </a:p>
          <a:p>
            <a:pPr marL="798513" lvl="1" indent="-333375">
              <a:spcBef>
                <a:spcPts val="1500"/>
              </a:spcBef>
            </a:pPr>
            <a:r>
              <a:rPr lang="en-US" sz="2300" dirty="0" smtClean="0">
                <a:latin typeface="Calibri" pitchFamily="34" charset="0"/>
              </a:rPr>
              <a:t>Show clients that </a:t>
            </a:r>
            <a:r>
              <a:rPr lang="en-US" sz="2300" dirty="0">
                <a:latin typeface="Calibri" pitchFamily="34" charset="0"/>
              </a:rPr>
              <a:t>it is “safe” to receive care and </a:t>
            </a:r>
            <a:r>
              <a:rPr lang="en-US" sz="2300" dirty="0" smtClean="0">
                <a:latin typeface="Calibri" pitchFamily="34" charset="0"/>
              </a:rPr>
              <a:t>to talk </a:t>
            </a:r>
            <a:r>
              <a:rPr lang="en-US" sz="2300" dirty="0">
                <a:latin typeface="Calibri" pitchFamily="34" charset="0"/>
              </a:rPr>
              <a:t>openly and honestly </a:t>
            </a:r>
            <a:r>
              <a:rPr lang="en-US" sz="2300" dirty="0" smtClean="0">
                <a:latin typeface="Calibri" pitchFamily="34" charset="0"/>
              </a:rPr>
              <a:t>with you.</a:t>
            </a:r>
            <a:endParaRPr lang="en-US" sz="2300" dirty="0">
              <a:latin typeface="Calibri" pitchFamily="34" charset="0"/>
            </a:endParaRPr>
          </a:p>
        </p:txBody>
      </p:sp>
      <p:sp>
        <p:nvSpPr>
          <p:cNvPr id="107524" name="Slide Number Placeholder 3"/>
          <p:cNvSpPr txBox="1">
            <a:spLocks noGrp="1"/>
          </p:cNvSpPr>
          <p:nvPr/>
        </p:nvSpPr>
        <p:spPr bwMode="auto">
          <a:xfrm>
            <a:off x="8305800" y="6423025"/>
            <a:ext cx="554038" cy="365125"/>
          </a:xfrm>
          <a:prstGeom prst="rect">
            <a:avLst/>
          </a:prstGeom>
          <a:noFill/>
          <a:ln w="9525">
            <a:noFill/>
            <a:miter lim="800000"/>
            <a:headEnd/>
            <a:tailEnd/>
          </a:ln>
        </p:spPr>
        <p:txBody>
          <a:bodyPr anchor="ctr"/>
          <a:lstStyle/>
          <a:p>
            <a:pPr algn="r"/>
            <a:fld id="{B332ED26-3FAA-4130-9F59-E804FAD41CC7}" type="slidenum">
              <a:rPr lang="en-US" sz="1100">
                <a:latin typeface="Garamond" pitchFamily="18" charset="0"/>
              </a:rPr>
              <a:pPr algn="r"/>
              <a:t>40</a:t>
            </a:fld>
            <a:endParaRPr lang="en-US" sz="1100">
              <a:latin typeface="Garamond" pitchFamily="18" charset="0"/>
            </a:endParaRPr>
          </a:p>
        </p:txBody>
      </p:sp>
    </p:spTree>
    <p:extLst>
      <p:ext uri="{BB962C8B-B14F-4D97-AF65-F5344CB8AC3E}">
        <p14:creationId xmlns:p14="http://schemas.microsoft.com/office/powerpoint/2010/main" val="4195221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a:xfrm>
            <a:off x="8305800" y="6423025"/>
            <a:ext cx="554038" cy="365125"/>
          </a:xfrm>
          <a:prstGeom prst="rect">
            <a:avLst/>
          </a:prstGeom>
          <a:noFill/>
        </p:spPr>
        <p:txBody>
          <a:bodyPr anchor="ctr"/>
          <a:lstStyle/>
          <a:p>
            <a:pPr algn="r" defTabSz="914400" eaLnBrk="0" hangingPunct="0">
              <a:defRPr/>
            </a:pPr>
            <a:fld id="{62476462-63CE-4ED9-987B-9231E5D6C2D9}" type="slidenum">
              <a:rPr lang="en-US" sz="1100">
                <a:latin typeface="Calibri" pitchFamily="34" charset="0"/>
                <a:ea typeface="ＭＳ Ｐゴシック" charset="-128"/>
                <a:cs typeface="+mn-cs"/>
              </a:rPr>
              <a:pPr algn="r" defTabSz="914400" eaLnBrk="0" hangingPunct="0">
                <a:defRPr/>
              </a:pPr>
              <a:t>41</a:t>
            </a:fld>
            <a:endParaRPr lang="en-US" sz="1100">
              <a:latin typeface="Calibri" pitchFamily="34" charset="0"/>
              <a:ea typeface="ＭＳ Ｐゴシック" charset="-128"/>
              <a:cs typeface="+mn-cs"/>
            </a:endParaRPr>
          </a:p>
        </p:txBody>
      </p:sp>
      <p:sp>
        <p:nvSpPr>
          <p:cNvPr id="44034" name="Content Placeholder 5"/>
          <p:cNvSpPr>
            <a:spLocks noGrp="1"/>
          </p:cNvSpPr>
          <p:nvPr>
            <p:ph idx="4294967295"/>
          </p:nvPr>
        </p:nvSpPr>
        <p:spPr>
          <a:xfrm>
            <a:off x="525463" y="1593850"/>
            <a:ext cx="7966075" cy="4373563"/>
          </a:xfrm>
        </p:spPr>
        <p:txBody>
          <a:bodyPr/>
          <a:lstStyle/>
          <a:p>
            <a:pPr algn="ctr">
              <a:buFont typeface="Wingdings" pitchFamily="2" charset="2"/>
              <a:buNone/>
            </a:pPr>
            <a:endParaRPr lang="en-US" sz="3600" b="1" dirty="0" smtClean="0">
              <a:latin typeface="Calibri" pitchFamily="34" charset="0"/>
              <a:cs typeface="ＭＳ Ｐゴシック"/>
            </a:endParaRPr>
          </a:p>
          <a:p>
            <a:pPr algn="ctr">
              <a:spcBef>
                <a:spcPts val="3600"/>
              </a:spcBef>
              <a:buFont typeface="Wingdings" pitchFamily="2" charset="2"/>
              <a:buNone/>
            </a:pPr>
            <a:r>
              <a:rPr lang="en-US" sz="4800" b="1" dirty="0" smtClean="0">
                <a:latin typeface="Calibri" pitchFamily="34" charset="0"/>
                <a:cs typeface="ＭＳ Ｐゴシック"/>
              </a:rPr>
              <a:t>Questions or comments on this session?</a:t>
            </a:r>
          </a:p>
        </p:txBody>
      </p:sp>
    </p:spTree>
    <p:extLst>
      <p:ext uri="{BB962C8B-B14F-4D97-AF65-F5344CB8AC3E}">
        <p14:creationId xmlns:p14="http://schemas.microsoft.com/office/powerpoint/2010/main" val="4229288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bwMode="white"/>
        <p:txBody>
          <a:bodyPr/>
          <a:lstStyle/>
          <a:p>
            <a:pPr eaLnBrk="1" hangingPunct="1"/>
            <a:r>
              <a:rPr lang="en-US" dirty="0" smtClean="0">
                <a:latin typeface="Calibri heading"/>
              </a:rPr>
              <a:t>Session 1.1 Objective</a:t>
            </a:r>
          </a:p>
        </p:txBody>
      </p:sp>
      <p:sp>
        <p:nvSpPr>
          <p:cNvPr id="21506" name="Content Placeholder 2"/>
          <p:cNvSpPr>
            <a:spLocks noGrp="1"/>
          </p:cNvSpPr>
          <p:nvPr>
            <p:ph sz="half" idx="1"/>
          </p:nvPr>
        </p:nvSpPr>
        <p:spPr>
          <a:xfrm>
            <a:off x="533400" y="1752600"/>
            <a:ext cx="8229600" cy="4144963"/>
          </a:xfrm>
        </p:spPr>
        <p:txBody>
          <a:bodyPr/>
          <a:lstStyle/>
          <a:p>
            <a:pPr marL="225425" indent="-225425" eaLnBrk="1" hangingPunct="1">
              <a:buFont typeface="Wingdings" pitchFamily="2" charset="2"/>
              <a:buNone/>
            </a:pPr>
            <a:r>
              <a:rPr lang="en-GB" sz="2400" b="1" dirty="0" smtClean="0">
                <a:solidFill>
                  <a:srgbClr val="0B5395"/>
                </a:solidFill>
                <a:latin typeface="Calibri" pitchFamily="34" charset="0"/>
                <a:cs typeface="ＭＳ Ｐゴシック"/>
              </a:rPr>
              <a:t>After completing this session, participants will:</a:t>
            </a:r>
            <a:endParaRPr lang="en-GB" sz="2400" dirty="0" smtClean="0">
              <a:solidFill>
                <a:srgbClr val="0B5395"/>
              </a:solidFill>
              <a:latin typeface="Calibri" pitchFamily="34" charset="0"/>
              <a:cs typeface="ＭＳ Ｐゴシック"/>
            </a:endParaRPr>
          </a:p>
          <a:p>
            <a:pPr marL="457200" indent="-457200" eaLnBrk="1" hangingPunct="1"/>
            <a:r>
              <a:rPr lang="en-GB" sz="2400" dirty="0" smtClean="0">
                <a:latin typeface="Calibri" pitchFamily="34" charset="0"/>
                <a:cs typeface="ＭＳ Ｐゴシック"/>
              </a:rPr>
              <a:t>Know more about the trainers and other training participants, and will have discussed expectations for the training</a:t>
            </a:r>
          </a:p>
          <a:p>
            <a:pPr marL="225425" indent="-225425" eaLnBrk="1" hangingPunct="1"/>
            <a:endParaRPr lang="en-US" dirty="0" smtClean="0">
              <a:latin typeface="Calibri" pitchFamily="34" charset="0"/>
              <a:cs typeface="ＭＳ Ｐゴシック"/>
            </a:endParaRPr>
          </a:p>
        </p:txBody>
      </p:sp>
      <p:sp>
        <p:nvSpPr>
          <p:cNvPr id="21507" name="Slide Number Placeholder 4"/>
          <p:cNvSpPr>
            <a:spLocks noGrp="1"/>
          </p:cNvSpPr>
          <p:nvPr>
            <p:ph type="sldNum" sz="quarter" idx="12"/>
          </p:nvPr>
        </p:nvSpPr>
        <p:spPr bwMode="auto">
          <a:ln>
            <a:miter lim="800000"/>
            <a:headEnd/>
            <a:tailEnd/>
          </a:ln>
        </p:spPr>
        <p:txBody>
          <a:bodyPr/>
          <a:lstStyle/>
          <a:p>
            <a:pPr fontAlgn="base">
              <a:spcBef>
                <a:spcPct val="0"/>
              </a:spcBef>
              <a:spcAft>
                <a:spcPct val="0"/>
              </a:spcAft>
              <a:defRPr/>
            </a:pPr>
            <a:fld id="{00A72F5E-DBD4-4477-9DD4-33F9897671D2}" type="slidenum">
              <a:rPr lang="en-US">
                <a:latin typeface="Calibri" pitchFamily="34" charset="0"/>
                <a:cs typeface="ＭＳ Ｐゴシック"/>
              </a:rPr>
              <a:pPr fontAlgn="base">
                <a:spcBef>
                  <a:spcPct val="0"/>
                </a:spcBef>
                <a:spcAft>
                  <a:spcPct val="0"/>
                </a:spcAft>
                <a:defRPr/>
              </a:pPr>
              <a:t>5</a:t>
            </a:fld>
            <a:endParaRPr lang="en-US">
              <a:latin typeface="Calibri" pitchFamily="34" charset="0"/>
              <a:cs typeface="ＭＳ Ｐゴシック"/>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bwMode="white"/>
        <p:txBody>
          <a:bodyPr/>
          <a:lstStyle/>
          <a:p>
            <a:pPr eaLnBrk="1" hangingPunct="1"/>
            <a:r>
              <a:rPr lang="en-ZA" dirty="0" smtClean="0"/>
              <a:t>Exercise 1</a:t>
            </a:r>
            <a:endParaRPr lang="en-US" dirty="0" smtClean="0"/>
          </a:p>
        </p:txBody>
      </p:sp>
      <p:sp>
        <p:nvSpPr>
          <p:cNvPr id="22530" name="Content Placeholder 2"/>
          <p:cNvSpPr>
            <a:spLocks noGrp="1"/>
          </p:cNvSpPr>
          <p:nvPr>
            <p:ph idx="1"/>
          </p:nvPr>
        </p:nvSpPr>
        <p:spPr/>
        <p:txBody>
          <a:bodyPr/>
          <a:lstStyle/>
          <a:p>
            <a:pPr marL="0" indent="0" eaLnBrk="1" hangingPunct="1">
              <a:buFont typeface="Wingdings" pitchFamily="2" charset="2"/>
              <a:buNone/>
            </a:pPr>
            <a:r>
              <a:rPr lang="en-GB" sz="2800" b="1" dirty="0" smtClean="0">
                <a:solidFill>
                  <a:srgbClr val="0B5395"/>
                </a:solidFill>
                <a:latin typeface="Calibri" pitchFamily="34" charset="0"/>
                <a:cs typeface="ＭＳ Ｐゴシック"/>
              </a:rPr>
              <a:t>Getting to Know Each Other: </a:t>
            </a:r>
            <a:r>
              <a:rPr lang="en-GB" sz="2800" b="1" dirty="0" smtClean="0">
                <a:latin typeface="Calibri" pitchFamily="34" charset="0"/>
                <a:cs typeface="ＭＳ Ｐゴシック"/>
              </a:rPr>
              <a:t>Large group discussion and individual reflection</a:t>
            </a:r>
            <a:r>
              <a:rPr lang="en-US" sz="2800" b="1" dirty="0" smtClean="0">
                <a:latin typeface="Calibri" pitchFamily="34" charset="0"/>
                <a:cs typeface="ＭＳ Ｐゴシック"/>
              </a:rPr>
              <a:t> </a:t>
            </a:r>
            <a:endParaRPr lang="en-ZA" sz="2800" b="1" dirty="0" smtClean="0">
              <a:latin typeface="Calibri" pitchFamily="34" charset="0"/>
              <a:cs typeface="ＭＳ Ｐゴシック"/>
            </a:endParaRPr>
          </a:p>
        </p:txBody>
      </p:sp>
      <p:sp>
        <p:nvSpPr>
          <p:cNvPr id="22531"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EC230FCA-9588-411E-B5CC-D623F5BCB04B}" type="slidenum">
              <a:rPr lang="en-US">
                <a:latin typeface="Garamond" pitchFamily="18" charset="0"/>
                <a:cs typeface="ＭＳ Ｐゴシック"/>
              </a:rPr>
              <a:pPr fontAlgn="base">
                <a:spcBef>
                  <a:spcPct val="0"/>
                </a:spcBef>
                <a:spcAft>
                  <a:spcPct val="0"/>
                </a:spcAft>
                <a:defRPr/>
              </a:pPr>
              <a:t>6</a:t>
            </a:fld>
            <a:endParaRPr lang="en-US">
              <a:latin typeface="Garamond" pitchFamily="18" charset="0"/>
              <a:cs typeface="ＭＳ Ｐゴシック"/>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85994" y="2935605"/>
            <a:ext cx="4210106" cy="3487420"/>
          </a:xfrm>
          <a:prstGeom prst="rect">
            <a:avLst/>
          </a:prstGeom>
          <a:noFill/>
          <a:ln>
            <a:noFill/>
          </a:ln>
          <a:effectLst>
            <a:softEdge rad="3175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bwMode="white"/>
        <p:txBody>
          <a:bodyPr/>
          <a:lstStyle/>
          <a:p>
            <a:pPr eaLnBrk="1" hangingPunct="1"/>
            <a:r>
              <a:rPr lang="en-ZA" dirty="0" smtClean="0">
                <a:latin typeface="Calibri heading"/>
              </a:rPr>
              <a:t>Exercise 1: Introductions</a:t>
            </a:r>
            <a:endParaRPr lang="en-US" dirty="0" smtClean="0">
              <a:latin typeface="Calibri heading"/>
            </a:endParaRPr>
          </a:p>
        </p:txBody>
      </p:sp>
      <p:sp>
        <p:nvSpPr>
          <p:cNvPr id="23554" name="Content Placeholder 2"/>
          <p:cNvSpPr>
            <a:spLocks noGrp="1"/>
          </p:cNvSpPr>
          <p:nvPr>
            <p:ph idx="1"/>
          </p:nvPr>
        </p:nvSpPr>
        <p:spPr/>
        <p:txBody>
          <a:bodyPr/>
          <a:lstStyle/>
          <a:p>
            <a:pPr marL="457200" indent="-457200" eaLnBrk="1" hangingPunct="1"/>
            <a:r>
              <a:rPr lang="en-GB" b="1" dirty="0" smtClean="0">
                <a:latin typeface="Calibri" pitchFamily="34" charset="0"/>
                <a:cs typeface="ＭＳ Ｐゴシック"/>
              </a:rPr>
              <a:t>Take 1 minute (and only 1 minute, please!) to:</a:t>
            </a:r>
          </a:p>
          <a:p>
            <a:pPr marL="798513" lvl="1" indent="-333375" eaLnBrk="1" hangingPunct="1">
              <a:spcBef>
                <a:spcPts val="1500"/>
              </a:spcBef>
            </a:pPr>
            <a:r>
              <a:rPr lang="en-GB" sz="2400" dirty="0" smtClean="0">
                <a:latin typeface="Calibri" pitchFamily="34" charset="0"/>
                <a:cs typeface="ＭＳ Ｐゴシック"/>
              </a:rPr>
              <a:t>State your name and position</a:t>
            </a:r>
          </a:p>
          <a:p>
            <a:pPr marL="798513" lvl="1" indent="-333375" eaLnBrk="1" hangingPunct="1">
              <a:spcBef>
                <a:spcPts val="1500"/>
              </a:spcBef>
            </a:pPr>
            <a:r>
              <a:rPr lang="en-GB" sz="2400" dirty="0" smtClean="0">
                <a:latin typeface="Calibri" pitchFamily="34" charset="0"/>
                <a:cs typeface="ＭＳ Ｐゴシック"/>
              </a:rPr>
              <a:t>Share 1 memorable experience from your own adolescence (good or bad)</a:t>
            </a:r>
          </a:p>
          <a:p>
            <a:pPr marL="569913" indent="-333375" eaLnBrk="1" hangingPunct="1"/>
            <a:r>
              <a:rPr lang="en-GB" b="1" dirty="0">
                <a:latin typeface="Calibri" pitchFamily="34" charset="0"/>
                <a:cs typeface="ＭＳ Ｐゴシック"/>
              </a:rPr>
              <a:t>Introduction of </a:t>
            </a:r>
            <a:r>
              <a:rPr lang="en-GB" b="1" dirty="0" smtClean="0">
                <a:latin typeface="Calibri" pitchFamily="34" charset="0"/>
                <a:cs typeface="ＭＳ Ｐゴシック"/>
              </a:rPr>
              <a:t>the adolescent </a:t>
            </a:r>
            <a:r>
              <a:rPr lang="en-GB" b="1" dirty="0">
                <a:latin typeface="Calibri" pitchFamily="34" charset="0"/>
                <a:cs typeface="ＭＳ Ｐゴシック"/>
              </a:rPr>
              <a:t>co-trainer(s)</a:t>
            </a:r>
          </a:p>
        </p:txBody>
      </p:sp>
      <p:sp>
        <p:nvSpPr>
          <p:cNvPr id="23555"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99E7A931-F209-4F3F-B33E-3E82E63BE0BA}" type="slidenum">
              <a:rPr lang="en-US">
                <a:latin typeface="Calibri" pitchFamily="34" charset="0"/>
                <a:cs typeface="ＭＳ Ｐゴシック"/>
              </a:rPr>
              <a:pPr fontAlgn="base">
                <a:spcBef>
                  <a:spcPct val="0"/>
                </a:spcBef>
                <a:spcAft>
                  <a:spcPct val="0"/>
                </a:spcAft>
                <a:defRPr/>
              </a:pPr>
              <a:t>7</a:t>
            </a:fld>
            <a:endParaRPr lang="en-US">
              <a:latin typeface="Calibri" pitchFamily="34" charset="0"/>
              <a:cs typeface="ＭＳ Ｐゴシック"/>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white"/>
        <p:txBody>
          <a:bodyPr/>
          <a:lstStyle/>
          <a:p>
            <a:pPr eaLnBrk="1" hangingPunct="1"/>
            <a:r>
              <a:rPr lang="en-ZA" dirty="0" smtClean="0">
                <a:latin typeface="Calibri heading"/>
              </a:rPr>
              <a:t>Exercise 1: Individual Reflection</a:t>
            </a:r>
            <a:endParaRPr lang="en-US" dirty="0" smtClean="0">
              <a:latin typeface="Calibri heading"/>
            </a:endParaRPr>
          </a:p>
        </p:txBody>
      </p:sp>
      <p:sp>
        <p:nvSpPr>
          <p:cNvPr id="24578" name="Content Placeholder 2"/>
          <p:cNvSpPr>
            <a:spLocks noGrp="1"/>
          </p:cNvSpPr>
          <p:nvPr>
            <p:ph idx="1"/>
          </p:nvPr>
        </p:nvSpPr>
        <p:spPr>
          <a:xfrm>
            <a:off x="533400" y="1745340"/>
            <a:ext cx="8229600" cy="4297363"/>
          </a:xfrm>
        </p:spPr>
        <p:txBody>
          <a:bodyPr/>
          <a:lstStyle/>
          <a:p>
            <a:pPr marL="0" indent="0" eaLnBrk="1" hangingPunct="1">
              <a:spcBef>
                <a:spcPts val="1200"/>
              </a:spcBef>
              <a:buNone/>
            </a:pPr>
            <a:r>
              <a:rPr lang="en-GB" sz="2200" dirty="0" smtClean="0">
                <a:solidFill>
                  <a:srgbClr val="000000"/>
                </a:solidFill>
                <a:latin typeface="Calibri" pitchFamily="34" charset="0"/>
                <a:cs typeface="ＭＳ Ｐゴシック"/>
              </a:rPr>
              <a:t>Think about the following questions and write down your answers. These papers will not be collected, but please put them in a safe place to refer to later. </a:t>
            </a:r>
          </a:p>
          <a:p>
            <a:pPr marL="457200" indent="-457200" eaLnBrk="1" hangingPunct="1"/>
            <a:r>
              <a:rPr lang="en-GB" sz="2200" b="1" dirty="0">
                <a:latin typeface="Calibri" pitchFamily="34" charset="0"/>
                <a:cs typeface="ＭＳ Ｐゴシック"/>
              </a:rPr>
              <a:t>Strengths: </a:t>
            </a:r>
            <a:r>
              <a:rPr lang="en-GB" sz="2200" i="1" dirty="0">
                <a:solidFill>
                  <a:srgbClr val="0B5395"/>
                </a:solidFill>
                <a:latin typeface="Calibri" pitchFamily="34" charset="0"/>
                <a:cs typeface="ＭＳ Ｐゴシック"/>
              </a:rPr>
              <a:t>What is 1 personal strength </a:t>
            </a:r>
            <a:r>
              <a:rPr lang="en-GB" sz="2200" i="1" dirty="0" smtClean="0">
                <a:solidFill>
                  <a:srgbClr val="0B5395"/>
                </a:solidFill>
                <a:latin typeface="Calibri" pitchFamily="34" charset="0"/>
                <a:cs typeface="ＭＳ Ｐゴシック"/>
              </a:rPr>
              <a:t>that helps you — or will help you — work </a:t>
            </a:r>
            <a:r>
              <a:rPr lang="en-GB" sz="2200" i="1" dirty="0">
                <a:solidFill>
                  <a:srgbClr val="0B5395"/>
                </a:solidFill>
                <a:latin typeface="Calibri" pitchFamily="34" charset="0"/>
                <a:cs typeface="ＭＳ Ｐゴシック"/>
              </a:rPr>
              <a:t>effectively with adolescent clients?</a:t>
            </a:r>
            <a:endParaRPr lang="en-US" sz="2200" i="1" dirty="0">
              <a:solidFill>
                <a:srgbClr val="0B5395"/>
              </a:solidFill>
              <a:latin typeface="Calibri" pitchFamily="34" charset="0"/>
              <a:cs typeface="ＭＳ Ｐゴシック"/>
            </a:endParaRPr>
          </a:p>
          <a:p>
            <a:pPr marL="457200" indent="-457200" eaLnBrk="1" hangingPunct="1"/>
            <a:r>
              <a:rPr lang="en-GB" sz="2200" b="1" dirty="0" smtClean="0">
                <a:latin typeface="Calibri" pitchFamily="34" charset="0"/>
                <a:cs typeface="ＭＳ Ｐゴシック"/>
              </a:rPr>
              <a:t>Concerns: </a:t>
            </a:r>
            <a:r>
              <a:rPr lang="en-GB" sz="2200" i="1" dirty="0" smtClean="0">
                <a:solidFill>
                  <a:srgbClr val="0B5395"/>
                </a:solidFill>
                <a:latin typeface="Calibri" pitchFamily="34" charset="0"/>
                <a:cs typeface="ＭＳ Ｐゴシック"/>
              </a:rPr>
              <a:t>What concerns or worries do                                                                         you have about providing care </a:t>
            </a:r>
            <a:r>
              <a:rPr lang="en-GB" sz="2200" i="1" u="sng" dirty="0" smtClean="0">
                <a:solidFill>
                  <a:srgbClr val="0B5395"/>
                </a:solidFill>
                <a:latin typeface="Calibri" pitchFamily="34" charset="0"/>
                <a:cs typeface="ＭＳ Ｐゴシック"/>
              </a:rPr>
              <a:t/>
            </a:r>
            <a:br>
              <a:rPr lang="en-GB" sz="2200" i="1" u="sng" dirty="0" smtClean="0">
                <a:solidFill>
                  <a:srgbClr val="0B5395"/>
                </a:solidFill>
                <a:latin typeface="Calibri" pitchFamily="34" charset="0"/>
                <a:cs typeface="ＭＳ Ｐゴシック"/>
              </a:rPr>
            </a:br>
            <a:r>
              <a:rPr lang="en-GB" sz="2200" i="1" dirty="0" smtClean="0">
                <a:solidFill>
                  <a:srgbClr val="0B5395"/>
                </a:solidFill>
                <a:latin typeface="Calibri" pitchFamily="34" charset="0"/>
                <a:cs typeface="ＭＳ Ｐゴシック"/>
              </a:rPr>
              <a:t>to adolescents living with HIV?</a:t>
            </a:r>
          </a:p>
          <a:p>
            <a:pPr marL="457200" indent="-457200" eaLnBrk="1" hangingPunct="1"/>
            <a:r>
              <a:rPr lang="en-GB" sz="2200" b="1" dirty="0" smtClean="0">
                <a:latin typeface="Calibri" pitchFamily="34" charset="0"/>
                <a:cs typeface="ＭＳ Ｐゴシック"/>
              </a:rPr>
              <a:t>Expectations:</a:t>
            </a:r>
            <a:r>
              <a:rPr lang="en-GB" sz="2200" b="1" i="1" dirty="0" smtClean="0">
                <a:latin typeface="Calibri" pitchFamily="34" charset="0"/>
                <a:cs typeface="ＭＳ Ｐゴシック"/>
              </a:rPr>
              <a:t> </a:t>
            </a:r>
            <a:r>
              <a:rPr lang="en-GB" sz="2200" i="1" dirty="0" smtClean="0">
                <a:solidFill>
                  <a:srgbClr val="0B5395"/>
                </a:solidFill>
                <a:latin typeface="Calibri" pitchFamily="34" charset="0"/>
                <a:cs typeface="ＭＳ Ｐゴシック"/>
              </a:rPr>
              <a:t>What do you hope to learn                                                            during this training course?</a:t>
            </a:r>
          </a:p>
        </p:txBody>
      </p:sp>
      <p:sp>
        <p:nvSpPr>
          <p:cNvPr id="24579"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295CAD37-0A1B-413B-A107-997F6CDC99A7}" type="slidenum">
              <a:rPr lang="en-US">
                <a:latin typeface="Calibri" pitchFamily="34" charset="0"/>
                <a:cs typeface="ＭＳ Ｐゴシック"/>
              </a:rPr>
              <a:pPr fontAlgn="base">
                <a:spcBef>
                  <a:spcPct val="0"/>
                </a:spcBef>
                <a:spcAft>
                  <a:spcPct val="0"/>
                </a:spcAft>
                <a:defRPr/>
              </a:pPr>
              <a:t>8</a:t>
            </a:fld>
            <a:endParaRPr lang="en-US">
              <a:latin typeface="Calibri" pitchFamily="34" charset="0"/>
              <a:cs typeface="ＭＳ Ｐゴシック"/>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989411" y="4045450"/>
            <a:ext cx="2730047" cy="2203407"/>
          </a:xfrm>
          <a:prstGeom prst="rect">
            <a:avLst/>
          </a:prstGeom>
          <a:noFill/>
          <a:ln>
            <a:noFill/>
          </a:ln>
          <a:effectLst>
            <a:softEdge rad="3175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bwMode="white"/>
        <p:txBody>
          <a:bodyPr/>
          <a:lstStyle/>
          <a:p>
            <a:pPr eaLnBrk="1" hangingPunct="1"/>
            <a:r>
              <a:rPr lang="en-ZA" dirty="0" smtClean="0">
                <a:latin typeface="Calibri heading"/>
              </a:rPr>
              <a:t>Exercise 1: Individual Reflection</a:t>
            </a:r>
            <a:endParaRPr lang="en-US" dirty="0" smtClean="0">
              <a:latin typeface="Calibri heading"/>
            </a:endParaRPr>
          </a:p>
        </p:txBody>
      </p:sp>
      <p:sp>
        <p:nvSpPr>
          <p:cNvPr id="24578" name="Content Placeholder 2"/>
          <p:cNvSpPr>
            <a:spLocks noGrp="1"/>
          </p:cNvSpPr>
          <p:nvPr>
            <p:ph idx="1"/>
          </p:nvPr>
        </p:nvSpPr>
        <p:spPr>
          <a:xfrm>
            <a:off x="533399" y="1745340"/>
            <a:ext cx="8465457" cy="4297363"/>
          </a:xfrm>
        </p:spPr>
        <p:txBody>
          <a:bodyPr/>
          <a:lstStyle/>
          <a:p>
            <a:pPr marL="457200" indent="-457200" eaLnBrk="1" hangingPunct="1">
              <a:spcBef>
                <a:spcPts val="1200"/>
              </a:spcBef>
            </a:pPr>
            <a:r>
              <a:rPr lang="en-US" b="1" dirty="0" smtClean="0">
                <a:solidFill>
                  <a:srgbClr val="000000"/>
                </a:solidFill>
                <a:latin typeface="Calibri" pitchFamily="34" charset="0"/>
                <a:cs typeface="ＭＳ Ｐゴシック"/>
              </a:rPr>
              <a:t>It is important that you save the piece of paper with your strengths</a:t>
            </a:r>
            <a:r>
              <a:rPr lang="en-US" b="1" dirty="0">
                <a:solidFill>
                  <a:srgbClr val="000000"/>
                </a:solidFill>
                <a:latin typeface="Calibri" pitchFamily="34" charset="0"/>
                <a:cs typeface="ＭＳ Ｐゴシック"/>
              </a:rPr>
              <a:t>, </a:t>
            </a:r>
            <a:r>
              <a:rPr lang="en-US" b="1" dirty="0" smtClean="0">
                <a:solidFill>
                  <a:srgbClr val="000000"/>
                </a:solidFill>
                <a:latin typeface="Calibri" pitchFamily="34" charset="0"/>
                <a:cs typeface="ＭＳ Ｐゴシック"/>
              </a:rPr>
              <a:t>concerns</a:t>
            </a:r>
            <a:r>
              <a:rPr lang="en-US" b="1" dirty="0">
                <a:solidFill>
                  <a:srgbClr val="000000"/>
                </a:solidFill>
                <a:latin typeface="Calibri" pitchFamily="34" charset="0"/>
                <a:cs typeface="ＭＳ Ｐゴシック"/>
              </a:rPr>
              <a:t>, and </a:t>
            </a:r>
            <a:r>
              <a:rPr lang="en-US" b="1" dirty="0" smtClean="0">
                <a:solidFill>
                  <a:srgbClr val="000000"/>
                </a:solidFill>
                <a:latin typeface="Calibri" pitchFamily="34" charset="0"/>
                <a:cs typeface="ＭＳ Ｐゴシック"/>
              </a:rPr>
              <a:t>expectations written on them:</a:t>
            </a:r>
          </a:p>
          <a:p>
            <a:pPr marL="798513" lvl="1" indent="-333375" eaLnBrk="1" hangingPunct="1">
              <a:spcBef>
                <a:spcPts val="2000"/>
              </a:spcBef>
            </a:pPr>
            <a:r>
              <a:rPr lang="en-US" sz="2400" dirty="0" smtClean="0">
                <a:solidFill>
                  <a:srgbClr val="000000"/>
                </a:solidFill>
                <a:latin typeface="Calibri" pitchFamily="34" charset="0"/>
                <a:cs typeface="ＭＳ Ｐゴシック"/>
              </a:rPr>
              <a:t>You will need to refer to it again during Module 16</a:t>
            </a:r>
          </a:p>
          <a:p>
            <a:pPr marL="798513" lvl="1" indent="-333375" eaLnBrk="1" hangingPunct="1">
              <a:spcBef>
                <a:spcPts val="2000"/>
              </a:spcBef>
            </a:pPr>
            <a:r>
              <a:rPr lang="en-US" sz="2400" dirty="0" smtClean="0">
                <a:solidFill>
                  <a:srgbClr val="000000"/>
                </a:solidFill>
                <a:latin typeface="Calibri" pitchFamily="34" charset="0"/>
                <a:cs typeface="ＭＳ Ｐゴシック"/>
              </a:rPr>
              <a:t>Put it in-between the pages of your Participant Manual, somewhere in Module 16.</a:t>
            </a:r>
            <a:endParaRPr lang="en-GB" sz="2400" dirty="0">
              <a:solidFill>
                <a:srgbClr val="FF0000"/>
              </a:solidFill>
              <a:latin typeface="Calibri" pitchFamily="34" charset="0"/>
              <a:cs typeface="ＭＳ Ｐゴシック"/>
            </a:endParaRPr>
          </a:p>
        </p:txBody>
      </p:sp>
      <p:sp>
        <p:nvSpPr>
          <p:cNvPr id="24579" name="Slide Number Placeholder 3"/>
          <p:cNvSpPr>
            <a:spLocks noGrp="1"/>
          </p:cNvSpPr>
          <p:nvPr>
            <p:ph type="sldNum" sz="quarter" idx="12"/>
          </p:nvPr>
        </p:nvSpPr>
        <p:spPr bwMode="auto">
          <a:ln>
            <a:miter lim="800000"/>
            <a:headEnd/>
            <a:tailEnd/>
          </a:ln>
        </p:spPr>
        <p:txBody>
          <a:bodyPr/>
          <a:lstStyle/>
          <a:p>
            <a:pPr fontAlgn="base">
              <a:spcBef>
                <a:spcPct val="0"/>
              </a:spcBef>
              <a:spcAft>
                <a:spcPct val="0"/>
              </a:spcAft>
              <a:defRPr/>
            </a:pPr>
            <a:fld id="{295CAD37-0A1B-413B-A107-997F6CDC99A7}" type="slidenum">
              <a:rPr lang="en-US">
                <a:latin typeface="Calibri" pitchFamily="34" charset="0"/>
                <a:cs typeface="ＭＳ Ｐゴシック"/>
              </a:rPr>
              <a:pPr fontAlgn="base">
                <a:spcBef>
                  <a:spcPct val="0"/>
                </a:spcBef>
                <a:spcAft>
                  <a:spcPct val="0"/>
                </a:spcAft>
                <a:defRPr/>
              </a:pPr>
              <a:t>9</a:t>
            </a:fld>
            <a:endParaRPr lang="en-US">
              <a:latin typeface="Calibri" pitchFamily="34" charset="0"/>
              <a:cs typeface="ＭＳ Ｐゴシック"/>
            </a:endParaRPr>
          </a:p>
        </p:txBody>
      </p:sp>
    </p:spTree>
    <p:extLst>
      <p:ext uri="{BB962C8B-B14F-4D97-AF65-F5344CB8AC3E}">
        <p14:creationId xmlns:p14="http://schemas.microsoft.com/office/powerpoint/2010/main" val="3255846974"/>
      </p:ext>
    </p:extLst>
  </p:cSld>
  <p:clrMapOvr>
    <a:masterClrMapping/>
  </p:clrMapOvr>
</p:sld>
</file>

<file path=ppt/theme/theme1.xml><?xml version="1.0" encoding="utf-8"?>
<a:theme xmlns:a="http://schemas.openxmlformats.org/drawingml/2006/main" name="ICAP_Adol HIV_Mod1">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2_Advantage">
      <a:majorFont>
        <a:latin typeface="Rockwell"/>
        <a:ea typeface="ＭＳ Ｐゴシック"/>
        <a:cs typeface=""/>
      </a:majorFont>
      <a:minorFont>
        <a:latin typeface="Rockwel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Advantage 1">
        <a:dk1>
          <a:srgbClr val="000000"/>
        </a:dk1>
        <a:lt1>
          <a:srgbClr val="FFFFFF"/>
        </a:lt1>
        <a:dk2>
          <a:srgbClr val="59564B"/>
        </a:dk2>
        <a:lt2>
          <a:srgbClr val="DFDAC7"/>
        </a:lt2>
        <a:accent1>
          <a:srgbClr val="990000"/>
        </a:accent1>
        <a:accent2>
          <a:srgbClr val="EFAB16"/>
        </a:accent2>
        <a:accent3>
          <a:srgbClr val="FFFFFF"/>
        </a:accent3>
        <a:accent4>
          <a:srgbClr val="000000"/>
        </a:accent4>
        <a:accent5>
          <a:srgbClr val="CAAAAA"/>
        </a:accent5>
        <a:accent6>
          <a:srgbClr val="D99B13"/>
        </a:accent6>
        <a:hlink>
          <a:srgbClr val="EF8E1C"/>
        </a:hlink>
        <a:folHlink>
          <a:srgbClr val="FEC60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ICAP_Adol HIV_Mod1.thmx</Template>
  <TotalTime>3385</TotalTime>
  <Words>2035</Words>
  <Application>Microsoft Macintosh PowerPoint</Application>
  <PresentationFormat>On-screen Show (4:3)</PresentationFormat>
  <Paragraphs>226</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ICAP_Adol HIV_Mod1</vt:lpstr>
      <vt:lpstr>Adolescent HIV Care and Treatment</vt:lpstr>
      <vt:lpstr>Module 1 Learning Objectives</vt:lpstr>
      <vt:lpstr>Session 1.1</vt:lpstr>
      <vt:lpstr>Welcome!</vt:lpstr>
      <vt:lpstr>Session 1.1 Objective</vt:lpstr>
      <vt:lpstr>Exercise 1</vt:lpstr>
      <vt:lpstr>Exercise 1: Introductions</vt:lpstr>
      <vt:lpstr>Exercise 1: Individual Reflection</vt:lpstr>
      <vt:lpstr>Exercise 1: Individual Reflection</vt:lpstr>
      <vt:lpstr>PowerPoint Presentation</vt:lpstr>
      <vt:lpstr>Session 1.2</vt:lpstr>
      <vt:lpstr>Session 1.2 Objectives</vt:lpstr>
      <vt:lpstr>Discussion Questions</vt:lpstr>
      <vt:lpstr>Key Facts about Adolescents and HIV </vt:lpstr>
      <vt:lpstr>Key Facts about Adolescents and HIV  (Continued) </vt:lpstr>
      <vt:lpstr>Key Facts about Adolescents and HIV  (Continued) </vt:lpstr>
      <vt:lpstr>PowerPoint Presentation</vt:lpstr>
      <vt:lpstr>PowerPoint Presentation</vt:lpstr>
      <vt:lpstr>Why a Training on Adolescent HIV Care and Treatment?</vt:lpstr>
      <vt:lpstr>Why a Training on Adolescent HIV Care and Treatment? (Continued)</vt:lpstr>
      <vt:lpstr>Why a Training on Adolescent HIV Care and Treatment? (Continued)</vt:lpstr>
      <vt:lpstr>Adolescent HIV Care and Treatment Training Objectives</vt:lpstr>
      <vt:lpstr>Adolescent HIV Care and Treatment Training Objectives (Continued)</vt:lpstr>
      <vt:lpstr>Adolescent HIV Care and Treatment Training Objectives (Continued)</vt:lpstr>
      <vt:lpstr>Adolescent HIV Care and Treatment Training Objectives (Continued)</vt:lpstr>
      <vt:lpstr>Adolescent HIV Care and Treatment Core Competencies</vt:lpstr>
      <vt:lpstr>Training Syllabus and Agenda</vt:lpstr>
      <vt:lpstr>Training Syllabus and Agenda (Continued)</vt:lpstr>
      <vt:lpstr>Exercise 2</vt:lpstr>
      <vt:lpstr>Exercise 2: Debriefing</vt:lpstr>
      <vt:lpstr>PowerPoint Presentation</vt:lpstr>
      <vt:lpstr>Session 1.3:</vt:lpstr>
      <vt:lpstr>Session 1.3 Objective</vt:lpstr>
      <vt:lpstr>Pre-Test</vt:lpstr>
      <vt:lpstr>Pre-Test Debriefing</vt:lpstr>
      <vt:lpstr>PowerPoint Presentation</vt:lpstr>
      <vt:lpstr>Session 1.4</vt:lpstr>
      <vt:lpstr>Session 1.4 Objective</vt:lpstr>
      <vt:lpstr>Exercise 3</vt:lpstr>
      <vt:lpstr>Exercise 3: Debriefing</vt:lpstr>
      <vt:lpstr>PowerPoint Presentation</vt:lpstr>
    </vt:vector>
  </TitlesOfParts>
  <Company>UMDNJ François Xavier Bagnoud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Adolescent HIV Care and Treatment</dc:title>
  <dc:creator>Karen Forgash</dc:creator>
  <cp:lastModifiedBy>Guest ICAP</cp:lastModifiedBy>
  <cp:revision>111</cp:revision>
  <cp:lastPrinted>2012-07-03T16:57:36Z</cp:lastPrinted>
  <dcterms:created xsi:type="dcterms:W3CDTF">2011-11-15T01:32:50Z</dcterms:created>
  <dcterms:modified xsi:type="dcterms:W3CDTF">2013-04-11T16:57:37Z</dcterms:modified>
</cp:coreProperties>
</file>