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Lst>
  <p:notesMasterIdLst>
    <p:notesMasterId r:id="rId62"/>
  </p:notesMasterIdLst>
  <p:handoutMasterIdLst>
    <p:handoutMasterId r:id="rId63"/>
  </p:handoutMasterIdLst>
  <p:sldIdLst>
    <p:sldId id="256" r:id="rId2"/>
    <p:sldId id="316" r:id="rId3"/>
    <p:sldId id="317" r:id="rId4"/>
    <p:sldId id="318" r:id="rId5"/>
    <p:sldId id="319" r:id="rId6"/>
    <p:sldId id="320" r:id="rId7"/>
    <p:sldId id="267" r:id="rId8"/>
    <p:sldId id="323" r:id="rId9"/>
    <p:sldId id="258" r:id="rId10"/>
    <p:sldId id="270" r:id="rId11"/>
    <p:sldId id="271" r:id="rId12"/>
    <p:sldId id="324" r:id="rId13"/>
    <p:sldId id="272" r:id="rId14"/>
    <p:sldId id="325" r:id="rId15"/>
    <p:sldId id="343" r:id="rId16"/>
    <p:sldId id="277" r:id="rId17"/>
    <p:sldId id="279" r:id="rId18"/>
    <p:sldId id="280" r:id="rId19"/>
    <p:sldId id="281" r:id="rId20"/>
    <p:sldId id="326" r:id="rId21"/>
    <p:sldId id="282" r:id="rId22"/>
    <p:sldId id="283" r:id="rId23"/>
    <p:sldId id="284" r:id="rId24"/>
    <p:sldId id="344" r:id="rId25"/>
    <p:sldId id="285" r:id="rId26"/>
    <p:sldId id="286" r:id="rId27"/>
    <p:sldId id="287" r:id="rId28"/>
    <p:sldId id="288" r:id="rId29"/>
    <p:sldId id="289" r:id="rId30"/>
    <p:sldId id="290" r:id="rId31"/>
    <p:sldId id="334" r:id="rId32"/>
    <p:sldId id="321" r:id="rId33"/>
    <p:sldId id="292" r:id="rId34"/>
    <p:sldId id="327" r:id="rId35"/>
    <p:sldId id="294" r:id="rId36"/>
    <p:sldId id="328" r:id="rId37"/>
    <p:sldId id="295" r:id="rId38"/>
    <p:sldId id="297" r:id="rId39"/>
    <p:sldId id="330" r:id="rId40"/>
    <p:sldId id="299" r:id="rId41"/>
    <p:sldId id="300" r:id="rId42"/>
    <p:sldId id="301" r:id="rId43"/>
    <p:sldId id="335" r:id="rId44"/>
    <p:sldId id="322" r:id="rId45"/>
    <p:sldId id="303" r:id="rId46"/>
    <p:sldId id="331" r:id="rId47"/>
    <p:sldId id="332" r:id="rId48"/>
    <p:sldId id="305" r:id="rId49"/>
    <p:sldId id="306" r:id="rId50"/>
    <p:sldId id="308" r:id="rId51"/>
    <p:sldId id="333" r:id="rId52"/>
    <p:sldId id="307" r:id="rId53"/>
    <p:sldId id="309" r:id="rId54"/>
    <p:sldId id="339" r:id="rId55"/>
    <p:sldId id="310" r:id="rId56"/>
    <p:sldId id="345" r:id="rId57"/>
    <p:sldId id="340" r:id="rId58"/>
    <p:sldId id="311" r:id="rId59"/>
    <p:sldId id="341" r:id="rId60"/>
    <p:sldId id="336" r:id="rId6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 lastIdx="38" clrIdx="0"/>
  <p:cmAuthor id="1" name="Anne Schoeneborn" initials="" lastIdx="6" clrIdx="1"/>
  <p:cmAuthor id="2" name="Ruby Fayorsey" initials="RF" lastIdx="2" clrIdx="2"/>
  <p:cmAuthor id="3" name="Tayla Colton" initials="TC" lastIdx="8" clrIdx="3"/>
  <p:cmAuthor id="4" name="Columbia University" initials="C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0D447C"/>
    <a:srgbClr val="104375"/>
    <a:srgbClr val="E0EBF5"/>
    <a:srgbClr val="9EE4FA"/>
    <a:srgbClr val="99CCFF"/>
    <a:srgbClr val="274190"/>
    <a:srgbClr val="F0E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4664" autoAdjust="0"/>
  </p:normalViewPr>
  <p:slideViewPr>
    <p:cSldViewPr>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730"/>
    </p:cViewPr>
  </p:sorterViewPr>
  <p:notesViewPr>
    <p:cSldViewPr>
      <p:cViewPr varScale="1">
        <p:scale>
          <a:sx n="54" d="100"/>
          <a:sy n="54" d="100"/>
        </p:scale>
        <p:origin x="-249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printerSettings" Target="printerSettings/printerSettings1.bin"/><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ableStyles" Target="tableStyle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notesMaster" Target="notesMasters/notesMaster1.xml"/><Relationship Id="rId66"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commentAuthors" Target="commentAuthors.xml"/><Relationship Id="rId67" Type="http://schemas.openxmlformats.org/officeDocument/2006/relationships/viewProps" Target="view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heme" Target="theme/theme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2" y="0"/>
            <a:ext cx="3170583" cy="480388"/>
          </a:xfrm>
          <a:prstGeom prst="rect">
            <a:avLst/>
          </a:prstGeom>
          <a:noFill/>
          <a:ln>
            <a:noFill/>
          </a:ln>
          <a:extLst/>
        </p:spPr>
        <p:txBody>
          <a:bodyPr vert="horz" wrap="square" lIns="95631" tIns="47815" rIns="95631" bIns="47815" numCol="1" anchor="t" anchorCtr="0" compatLnSpc="1">
            <a:prstTxWarp prst="textNoShape">
              <a:avLst/>
            </a:prstTxWarp>
          </a:bodyPr>
          <a:lstStyle>
            <a:lvl1pPr defTabSz="956461" eaLnBrk="0" hangingPunct="0">
              <a:defRPr sz="1200">
                <a:latin typeface="Arial" charset="0"/>
                <a:ea typeface="ＭＳ Ｐゴシック" charset="0"/>
                <a:cs typeface="ＭＳ Ｐゴシック" charset="0"/>
              </a:defRPr>
            </a:lvl1pPr>
          </a:lstStyle>
          <a:p>
            <a:pPr>
              <a:defRPr/>
            </a:pPr>
            <a:endParaRPr lang="en-ZA"/>
          </a:p>
        </p:txBody>
      </p:sp>
      <p:sp>
        <p:nvSpPr>
          <p:cNvPr id="278531" name="Rectangle 3"/>
          <p:cNvSpPr>
            <a:spLocks noGrp="1" noChangeArrowheads="1"/>
          </p:cNvSpPr>
          <p:nvPr>
            <p:ph type="dt" sz="quarter" idx="1"/>
          </p:nvPr>
        </p:nvSpPr>
        <p:spPr bwMode="auto">
          <a:xfrm>
            <a:off x="4142964" y="0"/>
            <a:ext cx="3170583" cy="480388"/>
          </a:xfrm>
          <a:prstGeom prst="rect">
            <a:avLst/>
          </a:prstGeom>
          <a:noFill/>
          <a:ln>
            <a:noFill/>
          </a:ln>
          <a:extLst/>
        </p:spPr>
        <p:txBody>
          <a:bodyPr vert="horz" wrap="square" lIns="95631" tIns="47815" rIns="95631" bIns="47815" numCol="1" anchor="t" anchorCtr="0" compatLnSpc="1">
            <a:prstTxWarp prst="textNoShape">
              <a:avLst/>
            </a:prstTxWarp>
          </a:bodyPr>
          <a:lstStyle>
            <a:lvl1pPr algn="r" defTabSz="956461" eaLnBrk="0" hangingPunct="0">
              <a:defRPr sz="1200">
                <a:latin typeface="Arial" pitchFamily="34" charset="0"/>
                <a:ea typeface="ＭＳ Ｐゴシック" charset="-128"/>
                <a:cs typeface="+mn-cs"/>
              </a:defRPr>
            </a:lvl1pPr>
          </a:lstStyle>
          <a:p>
            <a:pPr>
              <a:defRPr/>
            </a:pPr>
            <a:endParaRPr lang="en-US"/>
          </a:p>
        </p:txBody>
      </p:sp>
      <p:sp>
        <p:nvSpPr>
          <p:cNvPr id="278532" name="Rectangle 4"/>
          <p:cNvSpPr>
            <a:spLocks noGrp="1" noChangeArrowheads="1"/>
          </p:cNvSpPr>
          <p:nvPr>
            <p:ph type="ftr" sz="quarter" idx="2"/>
          </p:nvPr>
        </p:nvSpPr>
        <p:spPr bwMode="auto">
          <a:xfrm>
            <a:off x="457201" y="8806018"/>
            <a:ext cx="3170583" cy="480388"/>
          </a:xfrm>
          <a:prstGeom prst="rect">
            <a:avLst/>
          </a:prstGeom>
          <a:noFill/>
          <a:ln>
            <a:noFill/>
          </a:ln>
          <a:extLst/>
        </p:spPr>
        <p:txBody>
          <a:bodyPr vert="horz" wrap="square" lIns="95631" tIns="47815" rIns="95631" bIns="47815" numCol="1" anchor="b" anchorCtr="0" compatLnSpc="1">
            <a:prstTxWarp prst="textNoShape">
              <a:avLst/>
            </a:prstTxWarp>
          </a:bodyPr>
          <a:lstStyle>
            <a:lvl1pPr defTabSz="956461" eaLnBrk="0" hangingPunct="0">
              <a:defRPr sz="1200">
                <a:latin typeface="Arial" charset="0"/>
                <a:ea typeface="ＭＳ Ｐゴシック" charset="0"/>
                <a:cs typeface="ＭＳ Ｐゴシック" charset="0"/>
              </a:defRPr>
            </a:lvl1pPr>
          </a:lstStyle>
          <a:p>
            <a:pPr>
              <a:defRPr/>
            </a:pPr>
            <a:r>
              <a:rPr lang="en-US" dirty="0" smtClean="0">
                <a:solidFill>
                  <a:schemeClr val="bg1">
                    <a:lumMod val="50000"/>
                  </a:schemeClr>
                </a:solidFill>
                <a:latin typeface="Calibri" pitchFamily="34" charset="0"/>
                <a:cs typeface="Calibri" pitchFamily="34" charset="0"/>
              </a:rPr>
              <a:t>MODULE</a:t>
            </a:r>
            <a:r>
              <a:rPr lang="en-US" dirty="0" smtClean="0">
                <a:solidFill>
                  <a:schemeClr val="bg1">
                    <a:lumMod val="50000"/>
                  </a:schemeClr>
                </a:solidFill>
              </a:rPr>
              <a:t> </a:t>
            </a:r>
            <a:r>
              <a:rPr lang="en-US" dirty="0" smtClean="0">
                <a:solidFill>
                  <a:schemeClr val="bg1">
                    <a:lumMod val="50000"/>
                  </a:schemeClr>
                </a:solidFill>
                <a:latin typeface="Calibri" pitchFamily="34" charset="0"/>
                <a:cs typeface="Calibri" pitchFamily="34" charset="0"/>
              </a:rPr>
              <a:t>2</a:t>
            </a:r>
            <a:endParaRPr lang="en-ZA" dirty="0">
              <a:solidFill>
                <a:schemeClr val="bg1">
                  <a:lumMod val="50000"/>
                </a:schemeClr>
              </a:solidFill>
              <a:latin typeface="Calibri" pitchFamily="34" charset="0"/>
              <a:cs typeface="Calibri" pitchFamily="34" charset="0"/>
            </a:endParaRPr>
          </a:p>
        </p:txBody>
      </p:sp>
      <p:sp>
        <p:nvSpPr>
          <p:cNvPr id="278533" name="Rectangle 5"/>
          <p:cNvSpPr>
            <a:spLocks noGrp="1" noChangeArrowheads="1"/>
          </p:cNvSpPr>
          <p:nvPr>
            <p:ph type="sldNum" sz="quarter" idx="3"/>
          </p:nvPr>
        </p:nvSpPr>
        <p:spPr bwMode="auto">
          <a:xfrm>
            <a:off x="3657601" y="8806018"/>
            <a:ext cx="3170583" cy="480388"/>
          </a:xfrm>
          <a:prstGeom prst="rect">
            <a:avLst/>
          </a:prstGeom>
          <a:noFill/>
          <a:ln>
            <a:noFill/>
          </a:ln>
          <a:extLst/>
        </p:spPr>
        <p:txBody>
          <a:bodyPr vert="horz" wrap="square" lIns="95631" tIns="47815" rIns="95631" bIns="47815" numCol="1" anchor="b" anchorCtr="0" compatLnSpc="1">
            <a:prstTxWarp prst="textNoShape">
              <a:avLst/>
            </a:prstTxWarp>
          </a:bodyPr>
          <a:lstStyle>
            <a:lvl1pPr algn="r" defTabSz="956461" eaLnBrk="0" hangingPunct="0">
              <a:defRPr sz="1200">
                <a:latin typeface="Arial" pitchFamily="34" charset="0"/>
                <a:ea typeface="ＭＳ Ｐゴシック" charset="-128"/>
                <a:cs typeface="+mn-cs"/>
              </a:defRPr>
            </a:lvl1pPr>
          </a:lstStyle>
          <a:p>
            <a:pPr>
              <a:defRPr/>
            </a:pPr>
            <a:fld id="{DC48E61C-E892-4AC7-875F-35C07AA9CB29}" type="slidenum">
              <a:rPr lang="en-US">
                <a:solidFill>
                  <a:schemeClr val="bg1">
                    <a:lumMod val="50000"/>
                  </a:schemeClr>
                </a:solidFill>
                <a:latin typeface="Calibri" pitchFamily="34" charset="0"/>
                <a:cs typeface="Calibri" pitchFamily="34" charset="0"/>
              </a:rPr>
              <a:pPr>
                <a:defRPr/>
              </a:pPr>
              <a:t>‹#›</a:t>
            </a:fld>
            <a:endParaRPr lang="en-US" dirty="0">
              <a:solidFill>
                <a:schemeClr val="bg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4131373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2" y="0"/>
            <a:ext cx="3170583" cy="480388"/>
          </a:xfrm>
          <a:prstGeom prst="rect">
            <a:avLst/>
          </a:prstGeom>
          <a:noFill/>
          <a:ln>
            <a:noFill/>
          </a:ln>
          <a:extLst/>
        </p:spPr>
        <p:txBody>
          <a:bodyPr vert="horz" wrap="square" lIns="96616" tIns="48308" rIns="96616" bIns="48308" numCol="1" anchor="t" anchorCtr="0" compatLnSpc="1">
            <a:prstTxWarp prst="textNoShape">
              <a:avLst/>
            </a:prstTxWarp>
          </a:bodyPr>
          <a:lstStyle>
            <a:lvl1pPr defTabSz="966337" eaLnBrk="1" hangingPunct="1">
              <a:defRPr sz="1200">
                <a:latin typeface="Arial" charset="0"/>
                <a:ea typeface="ＭＳ Ｐゴシック" charset="0"/>
                <a:cs typeface="ＭＳ Ｐゴシック" charset="0"/>
              </a:defRPr>
            </a:lvl1pPr>
          </a:lstStyle>
          <a:p>
            <a:pPr>
              <a:defRPr/>
            </a:pPr>
            <a:endParaRPr lang="en-ZA"/>
          </a:p>
        </p:txBody>
      </p:sp>
      <p:sp>
        <p:nvSpPr>
          <p:cNvPr id="63491" name="Rectangle 3"/>
          <p:cNvSpPr>
            <a:spLocks noGrp="1" noChangeArrowheads="1"/>
          </p:cNvSpPr>
          <p:nvPr>
            <p:ph type="dt" idx="1"/>
          </p:nvPr>
        </p:nvSpPr>
        <p:spPr bwMode="auto">
          <a:xfrm>
            <a:off x="4142964" y="0"/>
            <a:ext cx="3170583" cy="480388"/>
          </a:xfrm>
          <a:prstGeom prst="rect">
            <a:avLst/>
          </a:prstGeom>
          <a:noFill/>
          <a:ln>
            <a:noFill/>
          </a:ln>
          <a:extLst/>
        </p:spPr>
        <p:txBody>
          <a:bodyPr vert="horz" wrap="square" lIns="96616" tIns="48308" rIns="96616" bIns="48308" numCol="1" anchor="t" anchorCtr="0" compatLnSpc="1">
            <a:prstTxWarp prst="textNoShape">
              <a:avLst/>
            </a:prstTxWarp>
          </a:bodyPr>
          <a:lstStyle>
            <a:lvl1pPr algn="r" defTabSz="966337" eaLnBrk="1" hangingPunct="1">
              <a:defRPr sz="1200">
                <a:latin typeface="Arial" pitchFamily="34" charset="0"/>
                <a:ea typeface="ＭＳ Ｐゴシック"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732185" y="4561228"/>
            <a:ext cx="5850835" cy="4320213"/>
          </a:xfrm>
          <a:prstGeom prst="rect">
            <a:avLst/>
          </a:prstGeom>
          <a:noFill/>
          <a:ln>
            <a:noFill/>
          </a:ln>
          <a:extLst/>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2" y="9119173"/>
            <a:ext cx="3170583" cy="480388"/>
          </a:xfrm>
          <a:prstGeom prst="rect">
            <a:avLst/>
          </a:prstGeom>
          <a:noFill/>
          <a:ln>
            <a:noFill/>
          </a:ln>
          <a:extLst/>
        </p:spPr>
        <p:txBody>
          <a:bodyPr vert="horz" wrap="square" lIns="96616" tIns="48308" rIns="96616" bIns="48308" numCol="1" anchor="b" anchorCtr="0" compatLnSpc="1">
            <a:prstTxWarp prst="textNoShape">
              <a:avLst/>
            </a:prstTxWarp>
          </a:bodyPr>
          <a:lstStyle>
            <a:lvl1pPr defTabSz="966337" eaLnBrk="1" hangingPunct="1">
              <a:defRPr sz="1200">
                <a:latin typeface="Arial" charset="0"/>
                <a:ea typeface="ＭＳ Ｐゴシック" charset="0"/>
                <a:cs typeface="ＭＳ Ｐゴシック" charset="0"/>
              </a:defRPr>
            </a:lvl1pPr>
          </a:lstStyle>
          <a:p>
            <a:pPr>
              <a:defRPr/>
            </a:pPr>
            <a:r>
              <a:rPr lang="en-US" smtClean="0"/>
              <a:t>MODULE 2</a:t>
            </a:r>
            <a:endParaRPr lang="en-ZA"/>
          </a:p>
        </p:txBody>
      </p:sp>
      <p:sp>
        <p:nvSpPr>
          <p:cNvPr id="63495" name="Rectangle 7"/>
          <p:cNvSpPr>
            <a:spLocks noGrp="1" noChangeArrowheads="1"/>
          </p:cNvSpPr>
          <p:nvPr>
            <p:ph type="sldNum" sz="quarter" idx="5"/>
          </p:nvPr>
        </p:nvSpPr>
        <p:spPr bwMode="auto">
          <a:xfrm>
            <a:off x="4142964" y="9119173"/>
            <a:ext cx="3170583" cy="480388"/>
          </a:xfrm>
          <a:prstGeom prst="rect">
            <a:avLst/>
          </a:prstGeom>
          <a:noFill/>
          <a:ln>
            <a:noFill/>
          </a:ln>
          <a:extLst/>
        </p:spPr>
        <p:txBody>
          <a:bodyPr vert="horz" wrap="square" lIns="96616" tIns="48308" rIns="96616" bIns="48308" numCol="1" anchor="b" anchorCtr="0" compatLnSpc="1">
            <a:prstTxWarp prst="textNoShape">
              <a:avLst/>
            </a:prstTxWarp>
          </a:bodyPr>
          <a:lstStyle>
            <a:lvl1pPr algn="r" defTabSz="966337" eaLnBrk="1" hangingPunct="1">
              <a:defRPr sz="1200">
                <a:latin typeface="Arial" pitchFamily="34" charset="0"/>
                <a:ea typeface="ＭＳ Ｐゴシック" charset="-128"/>
                <a:cs typeface="+mn-cs"/>
              </a:defRPr>
            </a:lvl1pPr>
          </a:lstStyle>
          <a:p>
            <a:pPr>
              <a:defRPr/>
            </a:pPr>
            <a:fld id="{01946B1C-396D-4611-9540-1F3BA31DFE37}" type="slidenum">
              <a:rPr lang="en-US"/>
              <a:pPr>
                <a:defRPr/>
              </a:pPr>
              <a:t>‹#›</a:t>
            </a:fld>
            <a:endParaRPr lang="en-US"/>
          </a:p>
        </p:txBody>
      </p:sp>
    </p:spTree>
    <p:extLst>
      <p:ext uri="{BB962C8B-B14F-4D97-AF65-F5344CB8AC3E}">
        <p14:creationId xmlns:p14="http://schemas.microsoft.com/office/powerpoint/2010/main" val="291414481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1FB4C32E-9579-4097-A0A3-4CEEF69B16D8}" type="slidenum">
              <a:rPr lang="en-US" sz="1200"/>
              <a:pPr algn="r" defTabSz="966337"/>
              <a:t>1</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1</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C093B2D2-8E22-489F-856E-09D584395BA0}" type="slidenum">
              <a:rPr lang="en-US" sz="1200"/>
              <a:pPr algn="r" defTabSz="966337"/>
              <a:t>7</a:t>
            </a:fld>
            <a:endParaRPr lang="en-US" sz="1200"/>
          </a:p>
        </p:txBody>
      </p:sp>
      <p:sp>
        <p:nvSpPr>
          <p:cNvPr id="27651"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2143275A-D179-450E-BA23-2F6D96074078}" type="slidenum">
              <a:rPr lang="en-US" sz="1200"/>
              <a:pPr algn="r" defTabSz="966337"/>
              <a:t>7</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7</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B1AD6B56-B677-46CD-AD4D-99E841014C1C}" type="slidenum">
              <a:rPr lang="en-US" sz="1200"/>
              <a:pPr algn="r" defTabSz="966337"/>
              <a:t>9</a:t>
            </a:fld>
            <a:endParaRPr lang="en-US" sz="1200"/>
          </a:p>
        </p:txBody>
      </p:sp>
      <p:sp>
        <p:nvSpPr>
          <p:cNvPr id="30723"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1DF09386-AC78-4F16-AD37-A6519C4E787B}" type="slidenum">
              <a:rPr lang="en-US" sz="1200"/>
              <a:pPr algn="r" defTabSz="966337"/>
              <a:t>9</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9</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AA81A1BC-3361-4CA4-89B3-91092EAC6E39}" type="slidenum">
              <a:rPr lang="en-US" sz="1200"/>
              <a:pPr algn="r" defTabSz="966337"/>
              <a:t>10</a:t>
            </a:fld>
            <a:endParaRPr lang="en-US" sz="1200"/>
          </a:p>
        </p:txBody>
      </p:sp>
      <p:sp>
        <p:nvSpPr>
          <p:cNvPr id="32771"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9F6D848F-DEA6-451E-A79F-5B5F8B41C023}" type="slidenum">
              <a:rPr lang="en-US" sz="1200"/>
              <a:pPr algn="r" defTabSz="966337"/>
              <a:t>10</a:t>
            </a:fld>
            <a:endParaRPr 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10</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EEBB538C-C12C-4E02-996D-4E88FB614394}" type="slidenum">
              <a:rPr lang="en-US" sz="1200"/>
              <a:pPr algn="r" defTabSz="966337"/>
              <a:t>11</a:t>
            </a:fld>
            <a:endParaRPr lang="en-US" sz="1200"/>
          </a:p>
        </p:txBody>
      </p:sp>
      <p:sp>
        <p:nvSpPr>
          <p:cNvPr id="34819"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6F706EAF-D899-4D9E-AB7C-3BF8C936A329}" type="slidenum">
              <a:rPr lang="en-US" sz="1200"/>
              <a:pPr algn="r" defTabSz="966337"/>
              <a:t>11</a:t>
            </a:fld>
            <a:endParaRPr 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11</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fld id="{01946B1C-396D-4611-9540-1F3BA31DFE37}" type="slidenum">
              <a:rPr lang="en-US" smtClean="0"/>
              <a:pPr>
                <a:defRPr/>
              </a:pPr>
              <a:t>13</a:t>
            </a:fld>
            <a:endParaRPr lang="en-US"/>
          </a:p>
        </p:txBody>
      </p:sp>
      <p:sp>
        <p:nvSpPr>
          <p:cNvPr id="5" name="Footer Placeholder 4"/>
          <p:cNvSpPr>
            <a:spLocks noGrp="1"/>
          </p:cNvSpPr>
          <p:nvPr>
            <p:ph type="ftr" sz="quarter" idx="12"/>
          </p:nvPr>
        </p:nvSpPr>
        <p:spPr/>
        <p:txBody>
          <a:bodyPr/>
          <a:lstStyle/>
          <a:p>
            <a:pPr>
              <a:defRPr/>
            </a:pPr>
            <a:r>
              <a:rPr lang="en-US" smtClean="0"/>
              <a:t>MODULE 2</a:t>
            </a:r>
            <a:endParaRPr lang="en-ZA"/>
          </a:p>
        </p:txBody>
      </p:sp>
    </p:spTree>
    <p:extLst>
      <p:ext uri="{BB962C8B-B14F-4D97-AF65-F5344CB8AC3E}">
        <p14:creationId xmlns:p14="http://schemas.microsoft.com/office/powerpoint/2010/main" val="187755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5984A4DE-A6F4-4B3C-B4A1-C08129A84EB8}" type="slidenum">
              <a:rPr lang="en-US" sz="1200"/>
              <a:pPr algn="r" defTabSz="966337"/>
              <a:t>33</a:t>
            </a:fld>
            <a:endParaRPr lang="en-US" sz="1200"/>
          </a:p>
        </p:txBody>
      </p:sp>
      <p:sp>
        <p:nvSpPr>
          <p:cNvPr id="61443"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B81C2453-E3D0-4A4E-8FAA-5BBD71174F94}" type="slidenum">
              <a:rPr lang="en-US" sz="1200"/>
              <a:pPr algn="r" defTabSz="966337"/>
              <a:t>33</a:t>
            </a:fld>
            <a:endParaRPr 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33</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9AAC38F8-582A-40A8-A373-AD00036A5412}" type="slidenum">
              <a:rPr lang="en-US" sz="1200"/>
              <a:pPr algn="r" defTabSz="966337"/>
              <a:t>45</a:t>
            </a:fld>
            <a:endParaRPr lang="en-US" sz="1200"/>
          </a:p>
        </p:txBody>
      </p:sp>
      <p:sp>
        <p:nvSpPr>
          <p:cNvPr id="75779" name="Rectangle 7"/>
          <p:cNvSpPr txBox="1">
            <a:spLocks noGrp="1" noChangeArrowheads="1"/>
          </p:cNvSpPr>
          <p:nvPr/>
        </p:nvSpPr>
        <p:spPr bwMode="auto">
          <a:xfrm>
            <a:off x="4142964" y="9119173"/>
            <a:ext cx="3170583" cy="480388"/>
          </a:xfrm>
          <a:prstGeom prst="rect">
            <a:avLst/>
          </a:prstGeom>
          <a:noFill/>
          <a:ln w="9525">
            <a:noFill/>
            <a:miter lim="800000"/>
            <a:headEnd/>
            <a:tailEnd/>
          </a:ln>
        </p:spPr>
        <p:txBody>
          <a:bodyPr lIns="96616" tIns="48308" rIns="96616" bIns="48308" anchor="b"/>
          <a:lstStyle/>
          <a:p>
            <a:pPr algn="r" defTabSz="966337"/>
            <a:fld id="{C195974D-5794-4972-B34E-8395D1621DEB}" type="slidenum">
              <a:rPr lang="en-US" sz="1200"/>
              <a:pPr algn="r" defTabSz="966337"/>
              <a:t>45</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endParaRPr lang="en-ZA" smtClean="0">
              <a:ea typeface="ＭＳ Ｐゴシック"/>
              <a:cs typeface="ＭＳ Ｐゴシック"/>
            </a:endParaRPr>
          </a:p>
        </p:txBody>
      </p:sp>
      <p:sp>
        <p:nvSpPr>
          <p:cNvPr id="2" name="Date Placeholder 1"/>
          <p:cNvSpPr>
            <a:spLocks noGrp="1"/>
          </p:cNvSpPr>
          <p:nvPr>
            <p:ph type="dt" idx="10"/>
          </p:nvPr>
        </p:nvSpPr>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01946B1C-396D-4611-9540-1F3BA31DFE37}" type="slidenum">
              <a:rPr lang="en-US" smtClean="0"/>
              <a:pPr>
                <a:defRPr/>
              </a:pPr>
              <a:t>45</a:t>
            </a:fld>
            <a:endParaRPr lang="en-US"/>
          </a:p>
        </p:txBody>
      </p:sp>
      <p:sp>
        <p:nvSpPr>
          <p:cNvPr id="4" name="Footer Placeholder 3"/>
          <p:cNvSpPr>
            <a:spLocks noGrp="1"/>
          </p:cNvSpPr>
          <p:nvPr>
            <p:ph type="ftr" sz="quarter" idx="12"/>
          </p:nvPr>
        </p:nvSpPr>
        <p:spPr/>
        <p:txBody>
          <a:bodyPr/>
          <a:lstStyle/>
          <a:p>
            <a:pPr>
              <a:defRPr/>
            </a:pPr>
            <a:r>
              <a:rPr lang="en-US" smtClean="0"/>
              <a:t>MODULE 2</a:t>
            </a:r>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a:spLocks noChangeArrowheads="1"/>
          </p:cNvSpPr>
          <p:nvPr/>
        </p:nvSpPr>
        <p:spPr bwMode="auto">
          <a:xfrm>
            <a:off x="3048000" y="2590800"/>
            <a:ext cx="5943600" cy="3581400"/>
          </a:xfrm>
          <a:prstGeom prst="ellipse">
            <a:avLst/>
          </a:prstGeom>
          <a:solidFill>
            <a:schemeClr val="bg1"/>
          </a:solidFill>
          <a:ln w="9525">
            <a:noFill/>
            <a:round/>
            <a:headEnd/>
            <a:tailEnd/>
          </a:ln>
        </p:spPr>
        <p:txBody>
          <a:bodyPr/>
          <a:lstStyle/>
          <a:p>
            <a:pPr eaLnBrk="0" hangingPunct="0">
              <a:defRPr/>
            </a:pPr>
            <a:endParaRPr lang="en-US">
              <a:latin typeface="Arial" pitchFamily="34" charset="0"/>
              <a:ea typeface="ＭＳ Ｐゴシック" charset="-128"/>
              <a:cs typeface="+mn-cs"/>
            </a:endParaRPr>
          </a:p>
        </p:txBody>
      </p:sp>
      <p:pic>
        <p:nvPicPr>
          <p:cNvPr id="5" name="Picture 9" descr="ICAP_LOGO.png"/>
          <p:cNvPicPr>
            <a:picLocks noChangeAspect="1"/>
          </p:cNvPicPr>
          <p:nvPr/>
        </p:nvPicPr>
        <p:blipFill>
          <a:blip r:embed="rId2" cstate="print"/>
          <a:srcRect/>
          <a:stretch>
            <a:fillRect/>
          </a:stretch>
        </p:blipFill>
        <p:spPr bwMode="auto">
          <a:xfrm>
            <a:off x="685800" y="5681663"/>
            <a:ext cx="1495425" cy="673100"/>
          </a:xfrm>
          <a:prstGeom prst="rect">
            <a:avLst/>
          </a:prstGeom>
          <a:noFill/>
          <a:ln w="9525">
            <a:noFill/>
            <a:miter lim="800000"/>
            <a:headEnd/>
            <a:tailEnd/>
          </a:ln>
        </p:spPr>
      </p:pic>
      <p:pic>
        <p:nvPicPr>
          <p:cNvPr id="6" name="Picture 9"/>
          <p:cNvPicPr>
            <a:picLocks noChangeAspect="1" noChangeArrowheads="1"/>
          </p:cNvPicPr>
          <p:nvPr userDrawn="1"/>
        </p:nvPicPr>
        <p:blipFill>
          <a:blip r:embed="rId3" cstate="print"/>
          <a:srcRect/>
          <a:stretch>
            <a:fillRect/>
          </a:stretch>
        </p:blipFill>
        <p:spPr bwMode="auto">
          <a:xfrm>
            <a:off x="4038600" y="3124200"/>
            <a:ext cx="4038600" cy="2514600"/>
          </a:xfrm>
          <a:prstGeom prst="rect">
            <a:avLst/>
          </a:prstGeom>
          <a:noFill/>
          <a:ln w="9525">
            <a:noFill/>
            <a:miter lim="800000"/>
            <a:headEnd/>
            <a:tailEnd/>
          </a:ln>
        </p:spPr>
      </p:pic>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3A6E87DF-0AFF-42BE-84D7-BB433D8FC822}" type="datetime1">
              <a:rPr lang="en-US"/>
              <a:pPr>
                <a:defRPr/>
              </a:pPr>
              <a:t>4/11/13</a:t>
            </a:fld>
            <a:endParaRPr lang="en-US"/>
          </a:p>
        </p:txBody>
      </p:sp>
      <p:sp>
        <p:nvSpPr>
          <p:cNvPr id="8" name="Footer Placeholder 4"/>
          <p:cNvSpPr>
            <a:spLocks noGrp="1"/>
          </p:cNvSpPr>
          <p:nvPr>
            <p:ph type="ftr" sz="quarter" idx="11"/>
          </p:nvPr>
        </p:nvSpPr>
        <p:spPr>
          <a:xfrm>
            <a:off x="685800" y="6423025"/>
            <a:ext cx="5638800" cy="365125"/>
          </a:xfrm>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9BEA2BE3-379F-4538-B576-E74D15AE41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058B6-FB55-4AD5-B8A9-0BE0C57B7CC8}"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2BA1E24-E50E-4A8A-87C7-44308311B4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0532EE-8FCE-4213-8192-6343B297747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F72F3B1-08C9-4F54-B42C-A9986A8A0E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650211D-D833-40AA-859E-BD2B0516E352}" type="datetime1">
              <a:rPr lang="en-US"/>
              <a:pPr>
                <a:defRPr/>
              </a:pPr>
              <a:t>4/11/13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ZA"/>
          </a:p>
        </p:txBody>
      </p:sp>
      <p:sp>
        <p:nvSpPr>
          <p:cNvPr id="8" name="Slide Number Placeholder 5"/>
          <p:cNvSpPr>
            <a:spLocks noGrp="1"/>
          </p:cNvSpPr>
          <p:nvPr>
            <p:ph type="sldNum" sz="quarter" idx="12"/>
          </p:nvPr>
        </p:nvSpPr>
        <p:spPr/>
        <p:txBody>
          <a:bodyPr/>
          <a:lstStyle>
            <a:lvl1pPr>
              <a:defRPr/>
            </a:lvl1pPr>
          </a:lstStyle>
          <a:p>
            <a:pPr>
              <a:defRPr/>
            </a:pPr>
            <a:fld id="{ED5BE197-F0E0-4610-BD7A-93221E0E5B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41DAA08-9FE4-4A29-88AF-B423368CB46F}"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AA8AAC5-3379-44DD-A435-0366FB70747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8264525"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7526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CCBF8D-04BB-45A0-B743-6585495F4070}"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C9286CE-3D78-41B4-9AD1-1B7E4052E00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8475" y="484188"/>
            <a:ext cx="8264525" cy="541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9EABFDE7-D9A6-42D1-9B38-590F07DC5F9C}" type="datetime1">
              <a:rPr lang="en-US"/>
              <a:pPr>
                <a:defRPr/>
              </a:pPr>
              <a:t>4/11/13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1999A9F7-8512-49D6-92EA-B4108A5CE4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4B446C-92A7-4268-9CD2-CA0C4A227AD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E63487A2-CDA6-40FC-8E9B-4AA633B42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3A28F9-5927-47BA-87C7-C0C98CE78FCE}"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AEA4EFCF-79B3-40BD-A5AE-D6643E2C76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871A18-3030-494A-9243-6E663C4103A1}"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9C17DA86-8934-4329-8985-E26319A57F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cstate="print"/>
          <a:srcRect/>
          <a:stretch>
            <a:fillRect/>
          </a:stretch>
        </p:blipFill>
        <p:spPr bwMode="auto">
          <a:xfrm>
            <a:off x="304800" y="5867400"/>
            <a:ext cx="657225" cy="762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smtClean="0"/>
            </a:lvl1pPr>
          </a:lstStyle>
          <a:p>
            <a:pPr>
              <a:defRPr/>
            </a:pPr>
            <a:fld id="{1B72DE0A-90A9-4D28-9EA4-3D3D50B1EBA6}" type="datetime1">
              <a:rPr lang="en-US"/>
              <a:pPr>
                <a:defRPr/>
              </a:pPr>
              <a:t>4/11/13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ZA"/>
          </a:p>
        </p:txBody>
      </p:sp>
      <p:sp>
        <p:nvSpPr>
          <p:cNvPr id="10" name="Slide Number Placeholder 5"/>
          <p:cNvSpPr>
            <a:spLocks noGrp="1"/>
          </p:cNvSpPr>
          <p:nvPr>
            <p:ph type="sldNum" sz="quarter" idx="12"/>
          </p:nvPr>
        </p:nvSpPr>
        <p:spPr/>
        <p:txBody>
          <a:bodyPr/>
          <a:lstStyle>
            <a:lvl1pPr>
              <a:defRPr/>
            </a:lvl1pPr>
          </a:lstStyle>
          <a:p>
            <a:pPr>
              <a:defRPr/>
            </a:pPr>
            <a:fld id="{FE19946C-6253-4B66-A6C8-0BE2FFEAFC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A107A5-5D64-4391-9463-B51819FB43AA}" type="datetime1">
              <a:rPr lang="en-US"/>
              <a:pPr>
                <a:defRPr/>
              </a:pPr>
              <a:t>4/11/13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E639BD19-5283-4268-A3A7-505872262D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687DCC-6E04-486F-9ACF-3960412B11D5}" type="datetime1">
              <a:rPr lang="en-US"/>
              <a:pPr>
                <a:defRPr/>
              </a:pPr>
              <a:t>4/11/13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79A35BF9-1ACC-4068-B206-FF70415FE7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88586-D2B2-43FC-BE44-0BE561A3CA93}"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29071EC4-0042-4145-AFBC-EC822F519A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2D6A22-DBDF-4CA4-9491-ECAA9FBABEF1}"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2DC48C75-BF1C-4474-85B3-204A71DE1D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1371600"/>
          </a:xfrm>
          <a:prstGeom prst="rect">
            <a:avLst/>
          </a:prstGeom>
          <a:solidFill>
            <a:srgbClr val="173157"/>
          </a:solidFill>
          <a:ln w="9525">
            <a:solidFill>
              <a:schemeClr val="tx1"/>
            </a:solidFill>
            <a:round/>
            <a:headEnd/>
            <a:tailEnd/>
          </a:ln>
        </p:spPr>
        <p:txBody>
          <a:bodyPr/>
          <a:lstStyle/>
          <a:p>
            <a:pPr eaLnBrk="0" hangingPunct="0">
              <a:defRPr/>
            </a:pPr>
            <a:endParaRPr lang="en-US">
              <a:latin typeface="Arial" pitchFamily="34" charset="0"/>
              <a:ea typeface="ＭＳ Ｐゴシック" charset="-128"/>
              <a:cs typeface="+mn-cs"/>
            </a:endParaRPr>
          </a:p>
        </p:txBody>
      </p:sp>
      <p:sp>
        <p:nvSpPr>
          <p:cNvPr id="1027" name="Title Placeholder 1"/>
          <p:cNvSpPr>
            <a:spLocks noGrp="1"/>
          </p:cNvSpPr>
          <p:nvPr>
            <p:ph type="title"/>
          </p:nvPr>
        </p:nvSpPr>
        <p:spPr bwMode="auto">
          <a:xfrm>
            <a:off x="498475" y="484188"/>
            <a:ext cx="826452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100" smtClean="0">
                <a:solidFill>
                  <a:srgbClr val="000000"/>
                </a:solidFill>
                <a:latin typeface="Calibri" pitchFamily="34" charset="0"/>
                <a:ea typeface="ＭＳ Ｐゴシック" charset="-128"/>
                <a:cs typeface="+mn-cs"/>
              </a:defRPr>
            </a:lvl1pPr>
          </a:lstStyle>
          <a:p>
            <a:pPr>
              <a:defRPr/>
            </a:pPr>
            <a:fld id="{39B335D2-D3EC-462E-940A-E08F24B1F102}" type="datetime1">
              <a:rPr lang="en-US"/>
              <a:pPr>
                <a:defRPr/>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100">
                <a:solidFill>
                  <a:srgbClr val="000000"/>
                </a:solidFill>
                <a:latin typeface="Calibri"/>
                <a:ea typeface="ＭＳ Ｐゴシック" charset="0"/>
                <a:cs typeface="Calibri"/>
              </a:defRPr>
            </a:lvl1pPr>
          </a:lstStyle>
          <a:p>
            <a:pPr>
              <a:defRPr/>
            </a:pPr>
            <a:endParaRPr lang="en-ZA"/>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100">
                <a:latin typeface="Calibri" pitchFamily="34" charset="0"/>
                <a:ea typeface="ＭＳ Ｐゴシック" charset="-128"/>
                <a:cs typeface="+mn-cs"/>
              </a:defRPr>
            </a:lvl1pPr>
          </a:lstStyle>
          <a:p>
            <a:pPr>
              <a:defRPr/>
            </a:pPr>
            <a:fld id="{7F6014D4-1342-448A-B73B-E675A1D143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04" r:id="rId2"/>
    <p:sldLayoutId id="2147483805" r:id="rId3"/>
    <p:sldLayoutId id="2147483806" r:id="rId4"/>
    <p:sldLayoutId id="2147483818"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228600" indent="-228600"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Calibri"/>
          <a:ea typeface="+mn-ea"/>
          <a:cs typeface="Calibri"/>
        </a:defRPr>
      </a:lvl1pPr>
      <a:lvl2pPr marL="457200" indent="-228600"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Calibri"/>
          <a:ea typeface="+mn-ea"/>
          <a:cs typeface="Calibri"/>
        </a:defRPr>
      </a:lvl2pPr>
      <a:lvl3pPr marL="685800" indent="-228600"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Calibri"/>
          <a:ea typeface="Garamond" charset="0"/>
          <a:cs typeface="Calibri"/>
        </a:defRPr>
      </a:lvl3pPr>
      <a:lvl4pPr marL="914400" indent="-228600"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Calibri"/>
          <a:ea typeface="Garamond" charset="0"/>
          <a:cs typeface="Calibri"/>
        </a:defRPr>
      </a:lvl4pPr>
      <a:lvl5pPr marL="1143000" indent="-228600"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Calibri"/>
          <a:ea typeface="Garamond" charset="0"/>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a:xfrm>
            <a:off x="685800" y="1714500"/>
            <a:ext cx="5029200" cy="3390900"/>
          </a:xfrm>
        </p:spPr>
        <p:txBody>
          <a:bodyPr/>
          <a:lstStyle/>
          <a:p>
            <a:pPr eaLnBrk="1" hangingPunct="1"/>
            <a:r>
              <a:rPr lang="en-US" sz="3600" dirty="0" smtClean="0">
                <a:solidFill>
                  <a:srgbClr val="0B5395"/>
                </a:solidFill>
                <a:latin typeface="Calibri" pitchFamily="34" charset="0"/>
                <a:cs typeface="ＭＳ Ｐゴシック"/>
              </a:rPr>
              <a:t>Module 2: </a:t>
            </a:r>
          </a:p>
          <a:p>
            <a:pPr eaLnBrk="1" hangingPunct="1"/>
            <a:r>
              <a:rPr lang="en-US" sz="3400" dirty="0" smtClean="0">
                <a:latin typeface="Calibri" pitchFamily="34" charset="0"/>
                <a:cs typeface="Calibri" pitchFamily="34" charset="0"/>
              </a:rPr>
              <a:t>The Nature of Adolescence</a:t>
            </a:r>
            <a:br>
              <a:rPr lang="en-US" sz="3400" dirty="0" smtClean="0">
                <a:latin typeface="Calibri" pitchFamily="34" charset="0"/>
                <a:cs typeface="Calibri" pitchFamily="34" charset="0"/>
              </a:rPr>
            </a:br>
            <a:r>
              <a:rPr lang="en-US" sz="3400" dirty="0" smtClean="0">
                <a:latin typeface="Calibri" pitchFamily="34" charset="0"/>
                <a:cs typeface="Calibri" pitchFamily="34" charset="0"/>
              </a:rPr>
              <a:t>and the Provision               of Youth-Friendly</a:t>
            </a:r>
            <a:br>
              <a:rPr lang="en-US" sz="3400" dirty="0" smtClean="0">
                <a:latin typeface="Calibri" pitchFamily="34" charset="0"/>
                <a:cs typeface="Calibri" pitchFamily="34" charset="0"/>
              </a:rPr>
            </a:br>
            <a:r>
              <a:rPr lang="en-US" sz="3400" dirty="0" smtClean="0">
                <a:latin typeface="Calibri" pitchFamily="34" charset="0"/>
                <a:cs typeface="Calibri" pitchFamily="34" charset="0"/>
              </a:rPr>
              <a:t>Services</a:t>
            </a:r>
          </a:p>
          <a:p>
            <a:pPr eaLnBrk="1" hangingPunct="1"/>
            <a:endParaRPr lang="en-US" dirty="0" smtClean="0">
              <a:latin typeface="Calibri" pitchFamily="34" charset="0"/>
              <a:cs typeface="Calibri" pitchFamily="34" charset="0"/>
            </a:endParaRPr>
          </a:p>
        </p:txBody>
      </p:sp>
      <p:sp>
        <p:nvSpPr>
          <p:cNvPr id="5" name="Title 1"/>
          <p:cNvSpPr txBox="1">
            <a:spLocks/>
          </p:cNvSpPr>
          <p:nvPr/>
        </p:nvSpPr>
        <p:spPr bwMode="white">
          <a:xfrm>
            <a:off x="533400" y="484188"/>
            <a:ext cx="8229600" cy="693737"/>
          </a:xfrm>
          <a:prstGeom prst="rect">
            <a:avLst/>
          </a:prstGeom>
          <a:noFill/>
          <a:ln w="9525">
            <a:noFill/>
            <a:miter lim="800000"/>
            <a:headEnd/>
            <a:tailEnd/>
          </a:ln>
        </p:spPr>
        <p:txBody>
          <a:bodyPr/>
          <a:lstStyle/>
          <a:p>
            <a:pPr eaLnBrk="0" hangingPunct="0">
              <a:defRPr/>
            </a:pPr>
            <a:r>
              <a:rPr lang="en-US" sz="3600" b="1" kern="0" dirty="0">
                <a:solidFill>
                  <a:schemeClr val="bg1"/>
                </a:solidFill>
                <a:effectLst>
                  <a:outerShdw blurRad="50800" dist="38100" dir="2700000" algn="tl" rotWithShape="0">
                    <a:srgbClr val="000000">
                      <a:alpha val="43000"/>
                    </a:srgbClr>
                  </a:outerShdw>
                </a:effectLst>
                <a:latin typeface="Calibri (headings)"/>
                <a:ea typeface="ＭＳ Ｐゴシック" charset="0"/>
                <a:cs typeface="Calibri (headings)"/>
              </a:rPr>
              <a:t>Adolescent HIV Care and </a:t>
            </a:r>
            <a:r>
              <a:rPr lang="en-US" sz="3600" b="1" kern="0" dirty="0">
                <a:solidFill>
                  <a:schemeClr val="bg1"/>
                </a:solidFill>
                <a:effectLst>
                  <a:outerShdw blurRad="50800" dist="38100" dir="2700000" algn="tl" rotWithShape="0">
                    <a:srgbClr val="000000">
                      <a:alpha val="43000"/>
                    </a:srgbClr>
                  </a:outerShdw>
                </a:effectLst>
                <a:latin typeface="Calibri (heading)"/>
                <a:ea typeface="ＭＳ Ｐゴシック" charset="0"/>
                <a:cs typeface="Calibri (heading)"/>
              </a:rPr>
              <a:t>Treatment</a:t>
            </a:r>
            <a:endParaRPr lang="en-US" sz="3600" b="1" kern="0" dirty="0">
              <a:solidFill>
                <a:schemeClr val="bg1"/>
              </a:solidFill>
              <a:effectLst>
                <a:outerShdw blurRad="50800" dist="38100" dir="2700000">
                  <a:srgbClr val="000000">
                    <a:alpha val="43000"/>
                  </a:srgbClr>
                </a:outerShdw>
              </a:effectLst>
              <a:latin typeface="Calibri (heading)"/>
              <a:ea typeface="+mj-ea"/>
              <a:cs typeface="Calibri (heading)"/>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p:cNvSpPr>
            <a:spLocks noGrp="1"/>
          </p:cNvSpPr>
          <p:nvPr>
            <p:ph type="sldNum" sz="quarter" idx="12"/>
          </p:nvPr>
        </p:nvSpPr>
        <p:spPr bwMode="auto">
          <a:noFill/>
          <a:ln>
            <a:miter lim="800000"/>
            <a:headEnd/>
            <a:tailEnd/>
          </a:ln>
        </p:spPr>
        <p:txBody>
          <a:bodyPr/>
          <a:lstStyle/>
          <a:p>
            <a:fld id="{3BCD98B3-3286-447E-B29A-38EEFF809D1D}" type="slidenum">
              <a:rPr lang="en-US" smtClean="0">
                <a:ea typeface="ＭＳ Ｐゴシック"/>
                <a:cs typeface="ＭＳ Ｐゴシック"/>
              </a:rPr>
              <a:pPr/>
              <a:t>10</a:t>
            </a:fld>
            <a:endParaRPr lang="en-US" smtClean="0">
              <a:ea typeface="ＭＳ Ｐゴシック"/>
              <a:cs typeface="ＭＳ Ｐゴシック"/>
            </a:endParaRPr>
          </a:p>
        </p:txBody>
      </p:sp>
      <p:graphicFrame>
        <p:nvGraphicFramePr>
          <p:cNvPr id="44052" name="Group 20"/>
          <p:cNvGraphicFramePr>
            <a:graphicFrameLocks noGrp="1"/>
          </p:cNvGraphicFramePr>
          <p:nvPr>
            <p:extLst>
              <p:ext uri="{D42A27DB-BD31-4B8C-83A1-F6EECF244321}">
                <p14:modId xmlns:p14="http://schemas.microsoft.com/office/powerpoint/2010/main" val="2649270236"/>
              </p:ext>
            </p:extLst>
          </p:nvPr>
        </p:nvGraphicFramePr>
        <p:xfrm>
          <a:off x="533400" y="1828800"/>
          <a:ext cx="8077200" cy="2958538"/>
        </p:xfrm>
        <a:graphic>
          <a:graphicData uri="http://schemas.openxmlformats.org/drawingml/2006/table">
            <a:tbl>
              <a:tblPr/>
              <a:tblGrid>
                <a:gridCol w="4038600"/>
                <a:gridCol w="4038600"/>
              </a:tblGrid>
              <a:tr h="504873">
                <a:tc gridSpan="2">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Calibri"/>
                          <a:ea typeface="ＭＳ Ｐゴシック" charset="0"/>
                          <a:cs typeface="Calibri"/>
                        </a:rPr>
                        <a:t>In both females and </a:t>
                      </a:r>
                      <a:r>
                        <a:rPr kumimoji="0" lang="en-ZA" sz="2400" b="1" i="0" u="none" strike="noStrike" cap="none" normalizeH="0" baseline="0" dirty="0" smtClean="0">
                          <a:ln>
                            <a:noFill/>
                          </a:ln>
                          <a:solidFill>
                            <a:schemeClr val="tx1"/>
                          </a:solidFill>
                          <a:effectLst/>
                          <a:latin typeface="Calibri"/>
                          <a:ea typeface="ＭＳ Ｐゴシック" charset="0"/>
                          <a:cs typeface="Calibri"/>
                        </a:rPr>
                        <a:t>males: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hMerge="1">
                  <a:txBody>
                    <a:bodyPr/>
                    <a:lstStyle/>
                    <a:p>
                      <a:endParaRPr lang="en-US"/>
                    </a:p>
                  </a:txBody>
                  <a:tcPr/>
                </a:tc>
              </a:tr>
              <a:tr h="2453665">
                <a:tc>
                  <a:txBody>
                    <a:bodyPr/>
                    <a:lstStyle/>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Accelerated </a:t>
                      </a:r>
                      <a:r>
                        <a:rPr kumimoji="0" lang="en-GB" sz="2400" b="0" i="0" u="none" strike="noStrike" cap="none" normalizeH="0" baseline="0" dirty="0" smtClean="0">
                          <a:ln>
                            <a:noFill/>
                          </a:ln>
                          <a:solidFill>
                            <a:schemeClr val="tx1"/>
                          </a:solidFill>
                          <a:effectLst/>
                          <a:latin typeface="Calibri"/>
                          <a:ea typeface="ＭＳ Ｐゴシック" charset="0"/>
                          <a:cs typeface="Calibri"/>
                        </a:rPr>
                        <a:t>growth       </a:t>
                      </a:r>
                      <a:endParaRPr kumimoji="0" lang="en-GB" sz="2400" b="0" i="0" u="none" strike="noStrike" cap="none" normalizeH="0" baseline="0" dirty="0">
                        <a:ln>
                          <a:noFill/>
                        </a:ln>
                        <a:solidFill>
                          <a:schemeClr val="tx1"/>
                        </a:solidFill>
                        <a:effectLst/>
                        <a:latin typeface="Calibri"/>
                        <a:ea typeface="ＭＳ Ｐゴシック" charset="0"/>
                        <a:cs typeface="Calibri"/>
                      </a:endParaRP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Increased perspiration</a:t>
                      </a: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The presence </a:t>
                      </a:r>
                      <a:r>
                        <a:rPr kumimoji="0" lang="en-GB" sz="2400" b="0" i="0" u="none" strike="noStrike" cap="none" normalizeH="0" baseline="0" dirty="0">
                          <a:ln>
                            <a:noFill/>
                          </a:ln>
                          <a:solidFill>
                            <a:schemeClr val="tx1"/>
                          </a:solidFill>
                          <a:effectLst/>
                          <a:latin typeface="Calibri"/>
                          <a:ea typeface="ＭＳ Ｐゴシック" charset="0"/>
                          <a:cs typeface="Calibri"/>
                        </a:rPr>
                        <a:t>of acne</a:t>
                      </a: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Face has characteristics of young </a:t>
                      </a:r>
                      <a:r>
                        <a:rPr kumimoji="0" lang="en-GB" sz="2400" b="0" i="0" u="none" strike="noStrike" cap="none" normalizeH="0" baseline="0" dirty="0" smtClean="0">
                          <a:ln>
                            <a:noFill/>
                          </a:ln>
                          <a:solidFill>
                            <a:schemeClr val="tx1"/>
                          </a:solidFill>
                          <a:effectLst/>
                          <a:latin typeface="Calibri"/>
                          <a:ea typeface="ＭＳ Ｐゴシック" charset="0"/>
                          <a:cs typeface="Calibri"/>
                        </a:rPr>
                        <a:t>adult</a:t>
                      </a:r>
                      <a:endParaRPr kumimoji="0" lang="en-GB" sz="2400" b="0" i="0" u="none" strike="noStrike" cap="none" normalizeH="0" baseline="0" dirty="0">
                        <a:ln>
                          <a:noFill/>
                        </a:ln>
                        <a:solidFill>
                          <a:schemeClr val="tx1"/>
                        </a:solidFill>
                        <a:effectLst/>
                        <a:latin typeface="Calibri"/>
                        <a:ea typeface="ＭＳ Ｐゴシック" charset="0"/>
                        <a:cs typeface="Calibri"/>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c>
                  <a:txBody>
                    <a:bodyPr/>
                    <a:lstStyle/>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Change in tone of voice</a:t>
                      </a: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Sexual desire activated</a:t>
                      </a: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Initiation of sexual activities</a:t>
                      </a:r>
                      <a:endParaRPr kumimoji="0" lang="en-ZA" sz="2400" b="0" i="0" u="none" strike="noStrike" cap="none" normalizeH="0" baseline="0" dirty="0" smtClean="0">
                        <a:ln>
                          <a:noFill/>
                        </a:ln>
                        <a:solidFill>
                          <a:schemeClr val="tx1"/>
                        </a:solidFill>
                        <a:effectLst/>
                        <a:latin typeface="Calibri"/>
                        <a:ea typeface="ＭＳ Ｐゴシック" charset="0"/>
                        <a:cs typeface="Calibri"/>
                      </a:endParaRPr>
                    </a:p>
                    <a:p>
                      <a:pPr marL="457200" marR="0" lvl="0" indent="-457200" algn="l" defTabSz="914400" rtl="0" eaLnBrk="0" fontAlgn="base" latinLnBrk="0" hangingPunct="0">
                        <a:lnSpc>
                          <a:spcPct val="100000"/>
                        </a:lnSpc>
                        <a:spcBef>
                          <a:spcPts val="1000"/>
                        </a:spcBef>
                        <a:spcAft>
                          <a:spcPct val="0"/>
                        </a:spcAft>
                        <a:buClr>
                          <a:srgbClr val="083763"/>
                        </a:buClr>
                        <a:buSzPct val="75000"/>
                        <a:buFont typeface="Wingdings" charset="0"/>
                        <a:buNone/>
                        <a:tabLst/>
                      </a:pP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r>
            </a:tbl>
          </a:graphicData>
        </a:graphic>
      </p:graphicFrame>
      <p:sp>
        <p:nvSpPr>
          <p:cNvPr id="31757" name="TextBox 6"/>
          <p:cNvSpPr txBox="1">
            <a:spLocks noChangeArrowheads="1"/>
          </p:cNvSpPr>
          <p:nvPr/>
        </p:nvSpPr>
        <p:spPr bwMode="auto">
          <a:xfrm>
            <a:off x="533400" y="5105400"/>
            <a:ext cx="8077200" cy="1200329"/>
          </a:xfrm>
          <a:prstGeom prst="rect">
            <a:avLst/>
          </a:prstGeom>
          <a:noFill/>
          <a:ln w="9525">
            <a:noFill/>
            <a:miter lim="800000"/>
            <a:headEnd/>
            <a:tailEnd/>
          </a:ln>
        </p:spPr>
        <p:txBody>
          <a:bodyPr>
            <a:spAutoFit/>
          </a:bodyPr>
          <a:lstStyle/>
          <a:p>
            <a:pPr>
              <a:buClr>
                <a:srgbClr val="104375"/>
              </a:buClr>
              <a:buSzPct val="130000"/>
            </a:pPr>
            <a:r>
              <a:rPr lang="en-US" sz="2400" dirty="0" smtClean="0">
                <a:latin typeface="Calibri" pitchFamily="34" charset="0"/>
              </a:rPr>
              <a:t>The system used most frequently to categorize these physical and sexual changes in girls and boys is referred to as the </a:t>
            </a:r>
            <a:r>
              <a:rPr lang="en-US" sz="2400" b="1" dirty="0">
                <a:latin typeface="Calibri" pitchFamily="34" charset="0"/>
              </a:rPr>
              <a:t>“Tanner </a:t>
            </a:r>
            <a:r>
              <a:rPr lang="en-US" sz="2400" b="1" dirty="0" smtClean="0">
                <a:latin typeface="Calibri" pitchFamily="34" charset="0"/>
              </a:rPr>
              <a:t>staging system” </a:t>
            </a:r>
            <a:r>
              <a:rPr lang="en-US" sz="2400" dirty="0" smtClean="0">
                <a:latin typeface="Calibri" pitchFamily="34" charset="0"/>
              </a:rPr>
              <a:t>(see </a:t>
            </a:r>
            <a:r>
              <a:rPr lang="en-US" sz="2400" i="1" dirty="0">
                <a:latin typeface="Calibri" pitchFamily="34" charset="0"/>
              </a:rPr>
              <a:t>Appendix </a:t>
            </a:r>
            <a:r>
              <a:rPr lang="en-US" sz="2400" i="1" dirty="0" smtClean="0">
                <a:latin typeface="Calibri" pitchFamily="34" charset="0"/>
              </a:rPr>
              <a:t>2A</a:t>
            </a:r>
            <a:r>
              <a:rPr lang="en-US" sz="2400" i="1" dirty="0">
                <a:latin typeface="Calibri" pitchFamily="34" charset="0"/>
              </a:rPr>
              <a:t>)</a:t>
            </a:r>
            <a:r>
              <a:rPr lang="en-US" sz="2400" i="1" dirty="0" smtClean="0">
                <a:latin typeface="Calibri" pitchFamily="34" charset="0"/>
              </a:rPr>
              <a:t>.</a:t>
            </a:r>
            <a:endParaRPr lang="en-US" sz="2400" dirty="0">
              <a:latin typeface="Calibri" pitchFamily="34" charset="0"/>
            </a:endParaRPr>
          </a:p>
        </p:txBody>
      </p:sp>
      <p:sp>
        <p:nvSpPr>
          <p:cNvPr id="6" name="Rectangle 2"/>
          <p:cNvSpPr txBox="1">
            <a:spLocks/>
          </p:cNvSpPr>
          <p:nvPr/>
        </p:nvSpPr>
        <p:spPr bwMode="white">
          <a:xfrm>
            <a:off x="304800" y="484188"/>
            <a:ext cx="8458200"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GB" dirty="0" smtClean="0">
                <a:latin typeface="Calibri heading"/>
              </a:rPr>
              <a:t>Key Changes During Adolescence </a:t>
            </a:r>
            <a:r>
              <a:rPr lang="en-GB" sz="1800" dirty="0" smtClean="0">
                <a:latin typeface="Calibri heading"/>
              </a:rPr>
              <a:t>(Continued)</a:t>
            </a:r>
            <a:r>
              <a:rPr lang="en-GB" dirty="0" smtClean="0">
                <a:latin typeface="Calibri" pitchFamily="34" charset="0"/>
              </a:rPr>
              <a:t/>
            </a:r>
            <a:br>
              <a:rPr lang="en-GB" dirty="0" smtClean="0">
                <a:latin typeface="Calibri" pitchFamily="34" charset="0"/>
              </a:rPr>
            </a:br>
            <a:endParaRPr lang="en-US"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p:cNvSpPr>
            <a:spLocks noGrp="1"/>
          </p:cNvSpPr>
          <p:nvPr>
            <p:ph type="sldNum" sz="quarter" idx="12"/>
          </p:nvPr>
        </p:nvSpPr>
        <p:spPr bwMode="auto">
          <a:noFill/>
          <a:ln>
            <a:miter lim="800000"/>
            <a:headEnd/>
            <a:tailEnd/>
          </a:ln>
        </p:spPr>
        <p:txBody>
          <a:bodyPr/>
          <a:lstStyle/>
          <a:p>
            <a:fld id="{B76E33CF-1366-440E-B967-1830A9FBE149}"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3794" name="Rectangle 3"/>
          <p:cNvSpPr>
            <a:spLocks noGrp="1"/>
          </p:cNvSpPr>
          <p:nvPr>
            <p:ph idx="4294967295"/>
          </p:nvPr>
        </p:nvSpPr>
        <p:spPr>
          <a:xfrm>
            <a:off x="533400" y="1524000"/>
            <a:ext cx="8077200" cy="838200"/>
          </a:xfrm>
        </p:spPr>
        <p:txBody>
          <a:bodyPr/>
          <a:lstStyle/>
          <a:p>
            <a:pPr marL="0" indent="0" eaLnBrk="1" hangingPunct="1">
              <a:buFont typeface="Wingdings" pitchFamily="2" charset="2"/>
              <a:buNone/>
            </a:pPr>
            <a:r>
              <a:rPr lang="en-US" b="1" dirty="0" smtClean="0">
                <a:latin typeface="Calibri" pitchFamily="34" charset="0"/>
                <a:cs typeface="Calibri" pitchFamily="34" charset="0"/>
              </a:rPr>
              <a:t>Adolescents also experience psychological and emotional changes:</a:t>
            </a:r>
          </a:p>
        </p:txBody>
      </p:sp>
      <p:graphicFrame>
        <p:nvGraphicFramePr>
          <p:cNvPr id="46126" name="Group 46"/>
          <p:cNvGraphicFramePr>
            <a:graphicFrameLocks noGrp="1"/>
          </p:cNvGraphicFramePr>
          <p:nvPr>
            <p:extLst>
              <p:ext uri="{D42A27DB-BD31-4B8C-83A1-F6EECF244321}">
                <p14:modId xmlns:p14="http://schemas.microsoft.com/office/powerpoint/2010/main" val="4052667689"/>
              </p:ext>
            </p:extLst>
          </p:nvPr>
        </p:nvGraphicFramePr>
        <p:xfrm>
          <a:off x="533400" y="2514600"/>
          <a:ext cx="8077200" cy="3810000"/>
        </p:xfrm>
        <a:graphic>
          <a:graphicData uri="http://schemas.openxmlformats.org/drawingml/2006/table">
            <a:tbl>
              <a:tblPr/>
              <a:tblGrid>
                <a:gridCol w="4343400"/>
                <a:gridCol w="3733800"/>
              </a:tblGrid>
              <a:tr h="3810000">
                <a:tc>
                  <a:txBody>
                    <a:bodyPr/>
                    <a:lstStyle/>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Mood swings</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Insecurities, fears, and doubts</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Behavioural expressions of emotion, which may include withdrawal, hostility, impulsiveness, non-cooperation</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Self-centeredness</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Feelings of being misunderstood and/or rejected</a:t>
                      </a:r>
                      <a:endParaRPr kumimoji="0" lang="en-ZA" sz="22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c>
                  <a:txBody>
                    <a:bodyPr/>
                    <a:lstStyle/>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Fluctuating self-esteem</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Interest in physical changes, sex, and sexuality</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Concern about body image</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Concern about sexual identity, decision-making, and reputation</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200" b="0" i="0" u="none" strike="noStrike" cap="none" normalizeH="0" baseline="0" dirty="0" smtClean="0">
                          <a:ln>
                            <a:noFill/>
                          </a:ln>
                          <a:solidFill>
                            <a:schemeClr val="tx1"/>
                          </a:solidFill>
                          <a:effectLst/>
                          <a:latin typeface="Calibri" pitchFamily="34" charset="0"/>
                          <a:ea typeface="ＭＳ Ｐゴシック"/>
                          <a:cs typeface="ＭＳ Ｐゴシック"/>
                        </a:rPr>
                        <a:t>A need to feel autonomous and independent</a:t>
                      </a:r>
                      <a:endParaRPr kumimoji="0" lang="en-ZA" sz="22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r>
            </a:tbl>
          </a:graphicData>
        </a:graphic>
      </p:graphicFrame>
      <p:sp>
        <p:nvSpPr>
          <p:cNvPr id="6" name="Rectangle 2"/>
          <p:cNvSpPr txBox="1">
            <a:spLocks/>
          </p:cNvSpPr>
          <p:nvPr/>
        </p:nvSpPr>
        <p:spPr bwMode="white">
          <a:xfrm>
            <a:off x="304800" y="484188"/>
            <a:ext cx="8458200"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GB" dirty="0" smtClean="0">
                <a:latin typeface="Calibri heading"/>
              </a:rPr>
              <a:t>Key Changes During Adolescence </a:t>
            </a:r>
            <a:r>
              <a:rPr lang="en-GB" sz="1800" dirty="0" smtClean="0">
                <a:latin typeface="Calibri heading"/>
              </a:rPr>
              <a:t>(Continued)</a:t>
            </a:r>
            <a:r>
              <a:rPr lang="en-GB" dirty="0" smtClean="0">
                <a:latin typeface="Calibri" pitchFamily="34" charset="0"/>
              </a:rPr>
              <a:t/>
            </a:r>
            <a:br>
              <a:rPr lang="en-GB" dirty="0" smtClean="0">
                <a:latin typeface="Calibri" pitchFamily="34" charset="0"/>
              </a:rPr>
            </a:br>
            <a:endParaRPr lang="en-US"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7"/>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defTabSz="457200"/>
            <a:fld id="{B910977B-80F9-4280-99AC-52970A60BB8E}" type="slidenum">
              <a:rPr lang="en-US" sz="1100">
                <a:latin typeface="Garamond" pitchFamily="18" charset="0"/>
              </a:rPr>
              <a:pPr algn="r" defTabSz="457200"/>
              <a:t>12</a:t>
            </a:fld>
            <a:endParaRPr lang="en-US" sz="1100">
              <a:latin typeface="Garamond" pitchFamily="18" charset="0"/>
            </a:endParaRPr>
          </a:p>
        </p:txBody>
      </p:sp>
      <p:sp>
        <p:nvSpPr>
          <p:cNvPr id="35843" name="Text Box 5"/>
          <p:cNvSpPr txBox="1">
            <a:spLocks noChangeArrowheads="1"/>
          </p:cNvSpPr>
          <p:nvPr/>
        </p:nvSpPr>
        <p:spPr bwMode="auto">
          <a:xfrm>
            <a:off x="457200" y="4267200"/>
            <a:ext cx="8264525" cy="2123658"/>
          </a:xfrm>
          <a:prstGeom prst="rect">
            <a:avLst/>
          </a:prstGeom>
          <a:solidFill>
            <a:srgbClr val="F0EBD6"/>
          </a:solidFill>
          <a:ln w="9525">
            <a:solidFill>
              <a:schemeClr val="tx1"/>
            </a:solidFill>
            <a:miter lim="800000"/>
            <a:headEnd/>
            <a:tailEnd/>
          </a:ln>
        </p:spPr>
        <p:txBody>
          <a:bodyPr>
            <a:spAutoFit/>
          </a:bodyPr>
          <a:lstStyle/>
          <a:p>
            <a:pPr marL="350838" lvl="0" indent="-350838" defTabSz="457200">
              <a:spcBef>
                <a:spcPct val="50000"/>
              </a:spcBef>
              <a:buClr>
                <a:srgbClr val="083763"/>
              </a:buClr>
              <a:buSzPct val="125000"/>
              <a:buFont typeface="Wingdings" pitchFamily="2" charset="2"/>
              <a:buChar char="§"/>
            </a:pPr>
            <a:r>
              <a:rPr lang="en-US" sz="2400" dirty="0" smtClean="0">
                <a:latin typeface="Calibri" pitchFamily="34" charset="0"/>
              </a:rPr>
              <a:t>Adolescents </a:t>
            </a:r>
            <a:r>
              <a:rPr lang="en-US" sz="2400" dirty="0">
                <a:latin typeface="Calibri" pitchFamily="34" charset="0"/>
              </a:rPr>
              <a:t>undergo rapid growth and development, resulting in </a:t>
            </a:r>
            <a:r>
              <a:rPr lang="en-US" sz="2400" dirty="0" smtClean="0">
                <a:latin typeface="Calibri" pitchFamily="34" charset="0"/>
              </a:rPr>
              <a:t>both physical </a:t>
            </a:r>
            <a:r>
              <a:rPr lang="en-US" sz="2400" dirty="0">
                <a:latin typeface="Calibri" pitchFamily="34" charset="0"/>
              </a:rPr>
              <a:t>changes </a:t>
            </a:r>
            <a:r>
              <a:rPr lang="en-US" sz="2400" dirty="0" smtClean="0">
                <a:latin typeface="Calibri" pitchFamily="34" charset="0"/>
              </a:rPr>
              <a:t>and </a:t>
            </a:r>
            <a:r>
              <a:rPr lang="en-US" sz="2400" dirty="0">
                <a:latin typeface="Calibri" pitchFamily="34" charset="0"/>
              </a:rPr>
              <a:t>changes in thinking, social skills, problem solving, and relationships. </a:t>
            </a:r>
            <a:endParaRPr lang="en-US" sz="2400" dirty="0" smtClean="0">
              <a:latin typeface="Calibri" pitchFamily="34" charset="0"/>
            </a:endParaRPr>
          </a:p>
          <a:p>
            <a:pPr marL="350838" indent="-350838" defTabSz="457200">
              <a:spcBef>
                <a:spcPct val="50000"/>
              </a:spcBef>
              <a:buClr>
                <a:srgbClr val="083763"/>
              </a:buClr>
              <a:buSzPct val="125000"/>
              <a:buFont typeface="Wingdings" pitchFamily="2" charset="2"/>
              <a:buChar char="§"/>
            </a:pPr>
            <a:r>
              <a:rPr lang="en-US" sz="2400" dirty="0" smtClean="0">
                <a:latin typeface="Calibri" pitchFamily="34" charset="0"/>
              </a:rPr>
              <a:t>These changes influence how adolescents interact, behave, and process information. </a:t>
            </a:r>
            <a:endParaRPr lang="en-US" sz="2400"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63928461-A7D3-4BE9-8AD8-4FF55BD4DEDB}" type="slidenum">
              <a:rPr lang="en-US" smtClean="0"/>
              <a:pPr>
                <a:defRPr/>
              </a:pPr>
              <a:t>12</a:t>
            </a:fld>
            <a:endParaRPr lang="en-US"/>
          </a:p>
        </p:txBody>
      </p:sp>
      <p:sp>
        <p:nvSpPr>
          <p:cNvPr id="8" name="Rectangle 2"/>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US" dirty="0" smtClean="0">
                <a:latin typeface="Calibri heading"/>
              </a:rPr>
              <a:t>Remember:</a:t>
            </a:r>
            <a:endParaRPr lang="en-ZA" dirty="0" smtClean="0">
              <a:latin typeface="Calibri heading"/>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925" y="1672771"/>
            <a:ext cx="2844075" cy="2442029"/>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bwMode="white"/>
        <p:txBody>
          <a:bodyPr/>
          <a:lstStyle/>
          <a:p>
            <a:pPr eaLnBrk="1" hangingPunct="1"/>
            <a:r>
              <a:rPr lang="en-US" dirty="0" smtClean="0">
                <a:latin typeface="Calibri heading"/>
              </a:rPr>
              <a:t>Stages of Adolescent Development</a:t>
            </a:r>
            <a:endParaRPr lang="en-ZA" dirty="0" smtClean="0">
              <a:latin typeface="Calibri heading"/>
            </a:endParaRPr>
          </a:p>
        </p:txBody>
      </p:sp>
      <p:sp>
        <p:nvSpPr>
          <p:cNvPr id="48131" name="Rectangle 3"/>
          <p:cNvSpPr>
            <a:spLocks noGrp="1"/>
          </p:cNvSpPr>
          <p:nvPr>
            <p:ph idx="1"/>
          </p:nvPr>
        </p:nvSpPr>
        <p:spPr>
          <a:xfrm>
            <a:off x="533400" y="1646237"/>
            <a:ext cx="8229600" cy="4144963"/>
          </a:xfrm>
        </p:spPr>
        <p:txBody>
          <a:bodyPr/>
          <a:lstStyle/>
          <a:p>
            <a:pPr marL="0" indent="0" eaLnBrk="1" hangingPunct="1">
              <a:lnSpc>
                <a:spcPct val="90000"/>
              </a:lnSpc>
              <a:buNone/>
              <a:defRPr/>
            </a:pPr>
            <a:r>
              <a:rPr lang="en-ZA" b="1" dirty="0">
                <a:latin typeface="Calibri" pitchFamily="34" charset="0"/>
                <a:cs typeface="Calibri" pitchFamily="34" charset="0"/>
              </a:rPr>
              <a:t>Key </a:t>
            </a:r>
            <a:r>
              <a:rPr lang="en-ZA" b="1" dirty="0" smtClean="0">
                <a:latin typeface="Calibri" pitchFamily="34" charset="0"/>
                <a:cs typeface="Calibri" pitchFamily="34" charset="0"/>
              </a:rPr>
              <a:t>points:</a:t>
            </a:r>
            <a:endParaRPr lang="en-ZA" b="1" dirty="0">
              <a:latin typeface="Calibri" pitchFamily="34" charset="0"/>
              <a:cs typeface="Calibri" pitchFamily="34" charset="0"/>
            </a:endParaRPr>
          </a:p>
          <a:p>
            <a:pPr marL="458788" indent="-458788" eaLnBrk="1" hangingPunct="1">
              <a:lnSpc>
                <a:spcPct val="90000"/>
              </a:lnSpc>
              <a:buFont typeface="Wingdings" charset="0"/>
              <a:buChar char="n"/>
              <a:defRPr/>
            </a:pPr>
            <a:r>
              <a:rPr lang="en-ZA" dirty="0" smtClean="0"/>
              <a:t>Adolescence can be categorized into 3 </a:t>
            </a:r>
            <a:r>
              <a:rPr lang="en-ZA" dirty="0"/>
              <a:t>overlapping developmental stages: </a:t>
            </a:r>
            <a:r>
              <a:rPr lang="en-ZA" b="1" dirty="0"/>
              <a:t>early, middle, and </a:t>
            </a:r>
            <a:r>
              <a:rPr lang="en-ZA" b="1" dirty="0" smtClean="0"/>
              <a:t>late.</a:t>
            </a:r>
            <a:endParaRPr lang="en-ZA" b="1" dirty="0"/>
          </a:p>
          <a:p>
            <a:pPr marL="800100" lvl="1" indent="-334963" eaLnBrk="1" hangingPunct="1">
              <a:lnSpc>
                <a:spcPct val="90000"/>
              </a:lnSpc>
              <a:spcBef>
                <a:spcPts val="1500"/>
              </a:spcBef>
              <a:buFont typeface="Wingdings" charset="0"/>
              <a:buChar char="§"/>
              <a:defRPr/>
            </a:pPr>
            <a:r>
              <a:rPr lang="en-ZA" sz="2400" dirty="0" smtClean="0"/>
              <a:t>The ages given are </a:t>
            </a:r>
            <a:r>
              <a:rPr lang="en-ZA" sz="2400" dirty="0"/>
              <a:t>approximate; </a:t>
            </a:r>
            <a:r>
              <a:rPr lang="en-ZA" sz="2400" dirty="0" smtClean="0"/>
              <a:t>maturation is </a:t>
            </a:r>
            <a:r>
              <a:rPr lang="en-ZA" sz="2400" dirty="0"/>
              <a:t>more </a:t>
            </a:r>
            <a:r>
              <a:rPr lang="en-ZA" sz="2400" dirty="0" smtClean="0"/>
              <a:t>important </a:t>
            </a:r>
            <a:r>
              <a:rPr lang="en-ZA" sz="2400" dirty="0"/>
              <a:t>than specific </a:t>
            </a:r>
            <a:r>
              <a:rPr lang="en-ZA" sz="2400" dirty="0" smtClean="0"/>
              <a:t>ages.</a:t>
            </a:r>
            <a:endParaRPr lang="en-ZA" sz="2400" dirty="0"/>
          </a:p>
          <a:p>
            <a:pPr marL="455613" indent="-455613" eaLnBrk="1" hangingPunct="1">
              <a:lnSpc>
                <a:spcPct val="90000"/>
              </a:lnSpc>
              <a:buFont typeface="Wingdings" charset="0"/>
              <a:buChar char="n"/>
              <a:defRPr/>
            </a:pPr>
            <a:r>
              <a:rPr lang="en-ZA" dirty="0"/>
              <a:t>Maturation occurs in fits and </a:t>
            </a:r>
            <a:r>
              <a:rPr lang="en-ZA" dirty="0" smtClean="0"/>
              <a:t>starts.</a:t>
            </a:r>
            <a:endParaRPr lang="en-ZA" dirty="0"/>
          </a:p>
          <a:p>
            <a:pPr marL="455613" indent="-455613" eaLnBrk="1" hangingPunct="1">
              <a:lnSpc>
                <a:spcPct val="90000"/>
              </a:lnSpc>
              <a:buFont typeface="Wingdings" charset="0"/>
              <a:buChar char="n"/>
              <a:defRPr/>
            </a:pPr>
            <a:r>
              <a:rPr lang="en-ZA" dirty="0"/>
              <a:t>Growth in each category of change can occur at different </a:t>
            </a:r>
            <a:r>
              <a:rPr lang="en-ZA" dirty="0" smtClean="0"/>
              <a:t>rates.</a:t>
            </a:r>
            <a:endParaRPr lang="en-ZA" dirty="0"/>
          </a:p>
          <a:p>
            <a:pPr marL="455613" indent="-455613" eaLnBrk="1" hangingPunct="1">
              <a:lnSpc>
                <a:spcPct val="90000"/>
              </a:lnSpc>
              <a:buFont typeface="Wingdings" charset="0"/>
              <a:buChar char="n"/>
              <a:defRPr/>
            </a:pPr>
            <a:r>
              <a:rPr lang="en-ZA" dirty="0"/>
              <a:t>HIV impacts maturation in many </a:t>
            </a:r>
            <a:r>
              <a:rPr lang="en-ZA" dirty="0" smtClean="0"/>
              <a:t>ways</a:t>
            </a:r>
            <a:r>
              <a:rPr lang="en-ZA" dirty="0"/>
              <a:t>.</a:t>
            </a:r>
            <a:endParaRPr lang="en-ZA" dirty="0" smtClean="0"/>
          </a:p>
          <a:p>
            <a:pPr marL="455613" indent="-455613" eaLnBrk="1" hangingPunct="1">
              <a:lnSpc>
                <a:spcPct val="90000"/>
              </a:lnSpc>
              <a:buFont typeface="Wingdings" charset="0"/>
              <a:buChar char="n"/>
              <a:defRPr/>
            </a:pPr>
            <a:r>
              <a:rPr lang="en-ZA" dirty="0" smtClean="0"/>
              <a:t>See Table 2.2.</a:t>
            </a:r>
            <a:endParaRPr lang="en-ZA" dirty="0"/>
          </a:p>
        </p:txBody>
      </p:sp>
      <p:sp>
        <p:nvSpPr>
          <p:cNvPr id="36867" name="Slide Number Placeholder 1"/>
          <p:cNvSpPr>
            <a:spLocks noGrp="1"/>
          </p:cNvSpPr>
          <p:nvPr>
            <p:ph type="sldNum" sz="quarter" idx="12"/>
          </p:nvPr>
        </p:nvSpPr>
        <p:spPr bwMode="auto">
          <a:noFill/>
          <a:ln>
            <a:miter lim="800000"/>
            <a:headEnd/>
            <a:tailEnd/>
          </a:ln>
        </p:spPr>
        <p:txBody>
          <a:bodyPr/>
          <a:lstStyle/>
          <a:p>
            <a:fld id="{AC96DCAB-AA96-4C7D-9348-72606AFF29C8}"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white">
          <a:xfrm>
            <a:off x="650875" y="457200"/>
            <a:ext cx="8264525" cy="1295400"/>
          </a:xfrm>
        </p:spPr>
        <p:txBody>
          <a:bodyPr/>
          <a:lstStyle/>
          <a:p>
            <a:r>
              <a:rPr lang="en-US" dirty="0" smtClean="0"/>
              <a:t>Discussion Question </a:t>
            </a:r>
          </a:p>
        </p:txBody>
      </p:sp>
      <p:sp>
        <p:nvSpPr>
          <p:cNvPr id="40962" name="Rectangle 3"/>
          <p:cNvSpPr>
            <a:spLocks noGrp="1"/>
          </p:cNvSpPr>
          <p:nvPr>
            <p:ph idx="1"/>
          </p:nvPr>
        </p:nvSpPr>
        <p:spPr/>
        <p:txBody>
          <a:bodyPr/>
          <a:lstStyle/>
          <a:p>
            <a:pPr marL="461963" indent="-461963"/>
            <a:r>
              <a:rPr lang="en-US" i="1" dirty="0" smtClean="0">
                <a:solidFill>
                  <a:srgbClr val="0B5395"/>
                </a:solidFill>
                <a:latin typeface="Calibri" pitchFamily="34" charset="0"/>
                <a:cs typeface="Calibri" pitchFamily="34" charset="0"/>
              </a:rPr>
              <a:t>How can </a:t>
            </a:r>
            <a:r>
              <a:rPr lang="en-US" i="1" dirty="0" err="1" smtClean="0">
                <a:solidFill>
                  <a:srgbClr val="0B5395"/>
                </a:solidFill>
                <a:latin typeface="Calibri" pitchFamily="34" charset="0"/>
                <a:cs typeface="Calibri" pitchFamily="34" charset="0"/>
              </a:rPr>
              <a:t>perinatally</a:t>
            </a:r>
            <a:r>
              <a:rPr lang="en-US" i="1" dirty="0" smtClean="0">
                <a:solidFill>
                  <a:srgbClr val="0B5395"/>
                </a:solidFill>
                <a:latin typeface="Calibri" pitchFamily="34" charset="0"/>
                <a:cs typeface="Calibri" pitchFamily="34" charset="0"/>
              </a:rPr>
              <a:t>-acquired HIV affect normal growth and development during adolescence?</a:t>
            </a:r>
            <a:endParaRPr lang="en-US" dirty="0" smtClean="0">
              <a:solidFill>
                <a:srgbClr val="0B5395"/>
              </a:solidFill>
              <a:latin typeface="Calibri" pitchFamily="34" charset="0"/>
              <a:cs typeface="Calibri" pitchFamily="34" charset="0"/>
            </a:endParaRPr>
          </a:p>
        </p:txBody>
      </p:sp>
      <p:pic>
        <p:nvPicPr>
          <p:cNvPr id="4" name="Picture 3"/>
          <p:cNvPicPr/>
          <p:nvPr/>
        </p:nvPicPr>
        <p:blipFill>
          <a:blip r:embed="rId2" cstate="print">
            <a:extLst/>
          </a:blip>
          <a:srcRect/>
          <a:stretch>
            <a:fillRect/>
          </a:stretch>
        </p:blipFill>
        <p:spPr bwMode="auto">
          <a:xfrm>
            <a:off x="2362200" y="2819400"/>
            <a:ext cx="4495800" cy="3581400"/>
          </a:xfrm>
          <a:prstGeom prst="rect">
            <a:avLst/>
          </a:prstGeom>
          <a:noFill/>
          <a:ln>
            <a:noFill/>
          </a:ln>
          <a:effectLst>
            <a:softEdge rad="31750"/>
          </a:effectLst>
        </p:spPr>
      </p:pic>
      <p:sp>
        <p:nvSpPr>
          <p:cNvPr id="6" name="Slide Number Placeholder 5"/>
          <p:cNvSpPr>
            <a:spLocks noGrp="1"/>
          </p:cNvSpPr>
          <p:nvPr>
            <p:ph type="sldNum" sz="quarter" idx="12"/>
          </p:nvPr>
        </p:nvSpPr>
        <p:spPr/>
        <p:txBody>
          <a:bodyPr/>
          <a:lstStyle/>
          <a:p>
            <a:pPr>
              <a:defRPr/>
            </a:pPr>
            <a:fld id="{914DC2CA-F590-4C42-A35D-3ACE04859D94}"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bwMode="white">
          <a:xfrm>
            <a:off x="498475" y="457200"/>
            <a:ext cx="8264525" cy="1447800"/>
          </a:xfrm>
        </p:spPr>
        <p:txBody>
          <a:bodyPr/>
          <a:lstStyle/>
          <a:p>
            <a:pPr eaLnBrk="1" hangingPunct="1"/>
            <a:r>
              <a:rPr lang="en-GB" dirty="0">
                <a:latin typeface="Calibri (heading)"/>
              </a:rPr>
              <a:t>Effects of HIV Infection </a:t>
            </a:r>
            <a:r>
              <a:rPr lang="en-US" dirty="0" smtClean="0">
                <a:latin typeface="Calibri (heading)"/>
              </a:rPr>
              <a:t>– </a:t>
            </a:r>
            <a:r>
              <a:rPr lang="en-US" dirty="0">
                <a:latin typeface="Calibri (heading)"/>
              </a:rPr>
              <a:t>Growth</a:t>
            </a:r>
            <a:endParaRPr lang="en-ZA" dirty="0" smtClean="0">
              <a:latin typeface="Calibri (heading)"/>
            </a:endParaRPr>
          </a:p>
        </p:txBody>
      </p:sp>
      <p:sp>
        <p:nvSpPr>
          <p:cNvPr id="41986" name="Rectangle 3"/>
          <p:cNvSpPr>
            <a:spLocks noGrp="1"/>
          </p:cNvSpPr>
          <p:nvPr>
            <p:ph idx="1"/>
          </p:nvPr>
        </p:nvSpPr>
        <p:spPr/>
        <p:txBody>
          <a:bodyPr/>
          <a:lstStyle/>
          <a:p>
            <a:pPr marL="465138" indent="-465138">
              <a:tabLst>
                <a:tab pos="465138" algn="l"/>
              </a:tabLst>
            </a:pPr>
            <a:r>
              <a:rPr lang="en-US" dirty="0"/>
              <a:t>HIV affects growth in adolescents who are </a:t>
            </a:r>
            <a:r>
              <a:rPr lang="en-US" dirty="0" err="1"/>
              <a:t>perinatally</a:t>
            </a:r>
            <a:r>
              <a:rPr lang="en-US" dirty="0"/>
              <a:t> infected with </a:t>
            </a:r>
            <a:r>
              <a:rPr lang="en-US" dirty="0" smtClean="0"/>
              <a:t>HIV.</a:t>
            </a:r>
          </a:p>
          <a:p>
            <a:pPr marL="465138" indent="-465138">
              <a:tabLst>
                <a:tab pos="465138" algn="l"/>
              </a:tabLst>
            </a:pPr>
            <a:r>
              <a:rPr lang="en-US" dirty="0" smtClean="0"/>
              <a:t>HIV does not affect the growth of adolescents infected after they have reached their adult height.</a:t>
            </a:r>
          </a:p>
          <a:p>
            <a:pPr marL="465138" indent="-465138">
              <a:tabLst>
                <a:tab pos="465138" algn="l"/>
              </a:tabLst>
            </a:pPr>
            <a:r>
              <a:rPr lang="en-US" dirty="0" smtClean="0"/>
              <a:t>Even in </a:t>
            </a:r>
            <a:r>
              <a:rPr lang="en-US" dirty="0" err="1" smtClean="0"/>
              <a:t>perinatally</a:t>
            </a:r>
            <a:r>
              <a:rPr lang="en-US" dirty="0" smtClean="0"/>
              <a:t> infected children, the physical effects of HIV may be minimized through the use of effective ART. </a:t>
            </a:r>
            <a:endParaRPr lang="en-US" dirty="0"/>
          </a:p>
        </p:txBody>
      </p:sp>
      <p:sp>
        <p:nvSpPr>
          <p:cNvPr id="41987" name="Slide Number Placeholder 1"/>
          <p:cNvSpPr>
            <a:spLocks noGrp="1"/>
          </p:cNvSpPr>
          <p:nvPr>
            <p:ph type="sldNum" sz="quarter" idx="12"/>
          </p:nvPr>
        </p:nvSpPr>
        <p:spPr bwMode="auto">
          <a:noFill/>
          <a:ln>
            <a:miter lim="800000"/>
            <a:headEnd/>
            <a:tailEnd/>
          </a:ln>
        </p:spPr>
        <p:txBody>
          <a:bodyPr/>
          <a:lstStyle/>
          <a:p>
            <a:fld id="{88A23693-4361-4A99-8398-8F4E1EACE866}" type="slidenum">
              <a:rPr lang="en-US" smtClean="0">
                <a:ea typeface="ＭＳ Ｐゴシック"/>
                <a:cs typeface="ＭＳ Ｐゴシック"/>
              </a:rPr>
              <a:pPr/>
              <a:t>15</a:t>
            </a:fld>
            <a:endParaRPr lang="en-US" smtClean="0">
              <a:ea typeface="ＭＳ Ｐゴシック"/>
              <a:cs typeface="ＭＳ Ｐゴシック"/>
            </a:endParaRPr>
          </a:p>
        </p:txBody>
      </p:sp>
    </p:spTree>
    <p:extLst>
      <p:ext uri="{BB962C8B-B14F-4D97-AF65-F5344CB8AC3E}">
        <p14:creationId xmlns:p14="http://schemas.microsoft.com/office/powerpoint/2010/main" val="25014031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idx="1"/>
          </p:nvPr>
        </p:nvSpPr>
        <p:spPr/>
        <p:txBody>
          <a:bodyPr/>
          <a:lstStyle/>
          <a:p>
            <a:pPr marL="465138" lvl="0" indent="-465138"/>
            <a:r>
              <a:rPr lang="en-US" dirty="0"/>
              <a:t>If HIV </a:t>
            </a:r>
            <a:r>
              <a:rPr lang="en-US" dirty="0" smtClean="0"/>
              <a:t>is advanced</a:t>
            </a:r>
            <a:r>
              <a:rPr lang="en-US" dirty="0"/>
              <a:t>, an adolescent may experience delays in physical development, including </a:t>
            </a:r>
            <a:r>
              <a:rPr lang="en-US" dirty="0" smtClean="0"/>
              <a:t>puberty. </a:t>
            </a:r>
            <a:r>
              <a:rPr lang="en-US" dirty="0"/>
              <a:t>As a result, ALHIV may appear younger and </a:t>
            </a:r>
            <a:r>
              <a:rPr lang="en-US" dirty="0" smtClean="0"/>
              <a:t>smaller.</a:t>
            </a:r>
            <a:endParaRPr lang="en-US" dirty="0"/>
          </a:p>
          <a:p>
            <a:pPr marL="465138" lvl="0" indent="-465138"/>
            <a:r>
              <a:rPr lang="en-US" dirty="0" smtClean="0"/>
              <a:t>Small stature may </a:t>
            </a:r>
            <a:r>
              <a:rPr lang="en-US" dirty="0"/>
              <a:t>lead to a negative self-image and may also affect how other people view the </a:t>
            </a:r>
            <a:r>
              <a:rPr lang="en-US" dirty="0" smtClean="0"/>
              <a:t>adolescent.</a:t>
            </a:r>
            <a:endParaRPr lang="en-US" dirty="0"/>
          </a:p>
          <a:p>
            <a:pPr marL="465138" lvl="0" indent="-465138"/>
            <a:r>
              <a:rPr lang="en-US" dirty="0"/>
              <a:t>ALHIV may experience drug-related side effects, including those that change physical </a:t>
            </a:r>
            <a:r>
              <a:rPr lang="en-US" dirty="0" smtClean="0"/>
              <a:t>appearance.</a:t>
            </a:r>
            <a:endParaRPr lang="en-US" dirty="0"/>
          </a:p>
        </p:txBody>
      </p:sp>
      <p:sp>
        <p:nvSpPr>
          <p:cNvPr id="41987" name="Slide Number Placeholder 1"/>
          <p:cNvSpPr>
            <a:spLocks noGrp="1"/>
          </p:cNvSpPr>
          <p:nvPr>
            <p:ph type="sldNum" sz="quarter" idx="12"/>
          </p:nvPr>
        </p:nvSpPr>
        <p:spPr bwMode="auto">
          <a:noFill/>
          <a:ln>
            <a:miter lim="800000"/>
            <a:headEnd/>
            <a:tailEnd/>
          </a:ln>
        </p:spPr>
        <p:txBody>
          <a:bodyPr/>
          <a:lstStyle/>
          <a:p>
            <a:fld id="{88A23693-4361-4A99-8398-8F4E1EACE866}" type="slidenum">
              <a:rPr lang="en-US" smtClean="0">
                <a:ea typeface="ＭＳ Ｐゴシック"/>
                <a:cs typeface="ＭＳ Ｐゴシック"/>
              </a:rPr>
              <a:pPr/>
              <a:t>16</a:t>
            </a:fld>
            <a:endParaRPr lang="en-US" smtClean="0">
              <a:ea typeface="ＭＳ Ｐゴシック"/>
              <a:cs typeface="ＭＳ Ｐゴシック"/>
            </a:endParaRPr>
          </a:p>
        </p:txBody>
      </p:sp>
      <p:sp>
        <p:nvSpPr>
          <p:cNvPr id="7" name="Rectangle 2"/>
          <p:cNvSpPr>
            <a:spLocks noGrp="1"/>
          </p:cNvSpPr>
          <p:nvPr>
            <p:ph type="title"/>
          </p:nvPr>
        </p:nvSpPr>
        <p:spPr bwMode="white">
          <a:xfrm>
            <a:off x="498475" y="457200"/>
            <a:ext cx="8264525" cy="1447800"/>
          </a:xfrm>
        </p:spPr>
        <p:txBody>
          <a:bodyPr/>
          <a:lstStyle/>
          <a:p>
            <a:pPr eaLnBrk="1" hangingPunct="1"/>
            <a:r>
              <a:rPr lang="en-GB" dirty="0">
                <a:latin typeface="Calibri (heading)"/>
              </a:rPr>
              <a:t>Effects of HIV Infection </a:t>
            </a:r>
            <a:r>
              <a:rPr lang="en-US" dirty="0" smtClean="0">
                <a:latin typeface="Calibri (heading)"/>
              </a:rPr>
              <a:t>– Growth </a:t>
            </a:r>
            <a:r>
              <a:rPr lang="en-US" sz="1800" dirty="0" smtClean="0">
                <a:latin typeface="Calibri (heading)"/>
              </a:rPr>
              <a:t>(Continued)</a:t>
            </a:r>
            <a:endParaRPr lang="en-ZA" sz="1800" dirty="0" smtClean="0">
              <a:latin typeface="Calibri (heading)"/>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bwMode="white">
          <a:xfrm>
            <a:off x="498475" y="457200"/>
            <a:ext cx="8264525" cy="1116012"/>
          </a:xfrm>
        </p:spPr>
        <p:txBody>
          <a:bodyPr/>
          <a:lstStyle/>
          <a:p>
            <a:pPr eaLnBrk="1" hangingPunct="1"/>
            <a:r>
              <a:rPr lang="en-GB" dirty="0" smtClean="0">
                <a:latin typeface="Calibri (heading)"/>
              </a:rPr>
              <a:t>Effects of HIV Infection – Cognition</a:t>
            </a:r>
          </a:p>
        </p:txBody>
      </p:sp>
      <p:sp>
        <p:nvSpPr>
          <p:cNvPr id="44034" name="Rectangle 3"/>
          <p:cNvSpPr>
            <a:spLocks noGrp="1"/>
          </p:cNvSpPr>
          <p:nvPr>
            <p:ph idx="1"/>
          </p:nvPr>
        </p:nvSpPr>
        <p:spPr>
          <a:xfrm>
            <a:off x="609600" y="1646237"/>
            <a:ext cx="8229600" cy="4144963"/>
          </a:xfrm>
        </p:spPr>
        <p:txBody>
          <a:bodyPr/>
          <a:lstStyle/>
          <a:p>
            <a:pPr marL="460375" indent="-460375" eaLnBrk="1" hangingPunct="1"/>
            <a:r>
              <a:rPr lang="en-GB" dirty="0" smtClean="0">
                <a:latin typeface="Calibri" pitchFamily="34" charset="0"/>
                <a:cs typeface="Calibri" pitchFamily="34" charset="0"/>
              </a:rPr>
              <a:t>Adolescents </a:t>
            </a:r>
            <a:r>
              <a:rPr lang="en-GB" dirty="0" err="1" smtClean="0">
                <a:latin typeface="Calibri" pitchFamily="34" charset="0"/>
                <a:cs typeface="Calibri" pitchFamily="34" charset="0"/>
              </a:rPr>
              <a:t>perinatally</a:t>
            </a:r>
            <a:r>
              <a:rPr lang="en-GB" dirty="0" smtClean="0">
                <a:latin typeface="Calibri" pitchFamily="34" charset="0"/>
                <a:cs typeface="Calibri" pitchFamily="34" charset="0"/>
              </a:rPr>
              <a:t> infected with HIV may experience neurological consequences of longstanding HIV infection. The result may be developmental delays and learning problems.</a:t>
            </a:r>
          </a:p>
        </p:txBody>
      </p:sp>
      <p:sp>
        <p:nvSpPr>
          <p:cNvPr id="44035" name="Slide Number Placeholder 1"/>
          <p:cNvSpPr>
            <a:spLocks noGrp="1"/>
          </p:cNvSpPr>
          <p:nvPr>
            <p:ph type="sldNum" sz="quarter" idx="12"/>
          </p:nvPr>
        </p:nvSpPr>
        <p:spPr bwMode="auto">
          <a:noFill/>
          <a:ln>
            <a:miter lim="800000"/>
            <a:headEnd/>
            <a:tailEnd/>
          </a:ln>
        </p:spPr>
        <p:txBody>
          <a:bodyPr/>
          <a:lstStyle/>
          <a:p>
            <a:fld id="{48324CE8-FF88-4D56-BC56-A474F7F25B22}" type="slidenum">
              <a:rPr lang="en-US" smtClean="0">
                <a:ea typeface="ＭＳ Ｐゴシック"/>
                <a:cs typeface="ＭＳ Ｐゴシック"/>
              </a:rPr>
              <a:pPr/>
              <a:t>17</a:t>
            </a:fld>
            <a:endParaRPr lang="en-US" smtClean="0">
              <a:ea typeface="ＭＳ Ｐゴシック"/>
              <a:cs typeface="ＭＳ Ｐゴシック"/>
            </a:endParaRPr>
          </a:p>
        </p:txBody>
      </p:sp>
      <p:pic>
        <p:nvPicPr>
          <p:cNvPr id="5" name="Picture 4"/>
          <p:cNvPicPr/>
          <p:nvPr/>
        </p:nvPicPr>
        <p:blipFill>
          <a:blip r:embed="rId2" cstate="print">
            <a:extLst/>
          </a:blip>
          <a:srcRect/>
          <a:stretch>
            <a:fillRect/>
          </a:stretch>
        </p:blipFill>
        <p:spPr bwMode="auto">
          <a:xfrm>
            <a:off x="2590800" y="3276600"/>
            <a:ext cx="4419600" cy="31242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bwMode="white">
          <a:xfrm>
            <a:off x="533400" y="152400"/>
            <a:ext cx="8305800" cy="1447800"/>
          </a:xfrm>
        </p:spPr>
        <p:txBody>
          <a:bodyPr/>
          <a:lstStyle/>
          <a:p>
            <a:pPr eaLnBrk="1" hangingPunct="1"/>
            <a:r>
              <a:rPr lang="en-GB" dirty="0" smtClean="0">
                <a:latin typeface="Calibri" pitchFamily="34" charset="0"/>
              </a:rPr>
              <a:t>Effects of HIV Infection – Psychological and Social</a:t>
            </a:r>
          </a:p>
        </p:txBody>
      </p:sp>
      <p:sp>
        <p:nvSpPr>
          <p:cNvPr id="45058" name="Slide Number Placeholder 1"/>
          <p:cNvSpPr>
            <a:spLocks noGrp="1"/>
          </p:cNvSpPr>
          <p:nvPr>
            <p:ph type="sldNum" sz="quarter" idx="12"/>
          </p:nvPr>
        </p:nvSpPr>
        <p:spPr bwMode="auto">
          <a:noFill/>
          <a:ln>
            <a:miter lim="800000"/>
            <a:headEnd/>
            <a:tailEnd/>
          </a:ln>
        </p:spPr>
        <p:txBody>
          <a:bodyPr/>
          <a:lstStyle/>
          <a:p>
            <a:fld id="{1A7E090A-3ECF-4421-B205-B8A6BADC9436}" type="slidenum">
              <a:rPr lang="en-US" smtClean="0">
                <a:ea typeface="ＭＳ Ｐゴシック"/>
                <a:cs typeface="ＭＳ Ｐゴシック"/>
              </a:rPr>
              <a:pPr/>
              <a:t>18</a:t>
            </a:fld>
            <a:endParaRPr lang="en-US" smtClean="0">
              <a:ea typeface="ＭＳ Ｐゴシック"/>
              <a:cs typeface="ＭＳ Ｐゴシック"/>
            </a:endParaRPr>
          </a:p>
        </p:txBody>
      </p:sp>
      <p:sp>
        <p:nvSpPr>
          <p:cNvPr id="45059" name="Rectangle 4"/>
          <p:cNvSpPr>
            <a:spLocks/>
          </p:cNvSpPr>
          <p:nvPr/>
        </p:nvSpPr>
        <p:spPr bwMode="auto">
          <a:xfrm>
            <a:off x="533400" y="1676400"/>
            <a:ext cx="8153400" cy="4716463"/>
          </a:xfrm>
          <a:prstGeom prst="rect">
            <a:avLst/>
          </a:prstGeom>
          <a:noFill/>
          <a:ln w="9525">
            <a:noFill/>
            <a:miter lim="800000"/>
            <a:headEnd/>
            <a:tailEnd/>
          </a:ln>
        </p:spPr>
        <p:txBody>
          <a:bodyPr/>
          <a:lstStyle/>
          <a:p>
            <a:pPr marL="460375" indent="-460375" eaLnBrk="0" hangingPunct="0">
              <a:spcBef>
                <a:spcPts val="1500"/>
              </a:spcBef>
              <a:buClr>
                <a:srgbClr val="083763"/>
              </a:buClr>
              <a:buSzPct val="75000"/>
              <a:buFont typeface="Wingdings" pitchFamily="2" charset="2"/>
              <a:buChar char="n"/>
            </a:pPr>
            <a:r>
              <a:rPr lang="en-US" sz="2400" dirty="0" smtClean="0">
                <a:latin typeface="Calibri"/>
                <a:cs typeface="Calibri"/>
              </a:rPr>
              <a:t>ALHIV are very likely to experience emotional difficulties. These difficulties may not necessarily be due to health status, but rather to the pressures of life and a history of loss (including the loss of parents and home).  </a:t>
            </a:r>
            <a:endParaRPr lang="en-GB" sz="2400" dirty="0" smtClean="0">
              <a:latin typeface="Calibri"/>
              <a:cs typeface="Calibri"/>
            </a:endParaRPr>
          </a:p>
          <a:p>
            <a:pPr marL="460375" indent="-460375" eaLnBrk="0" hangingPunct="0">
              <a:spcBef>
                <a:spcPts val="1500"/>
              </a:spcBef>
              <a:buClr>
                <a:srgbClr val="083763"/>
              </a:buClr>
              <a:buSzPct val="75000"/>
              <a:buFont typeface="Wingdings" pitchFamily="2" charset="2"/>
              <a:buChar char="n"/>
            </a:pPr>
            <a:r>
              <a:rPr lang="en-GB" sz="2400" dirty="0" smtClean="0">
                <a:latin typeface="Calibri" pitchFamily="34" charset="0"/>
              </a:rPr>
              <a:t>Due </a:t>
            </a:r>
            <a:r>
              <a:rPr lang="en-GB" sz="2400" dirty="0">
                <a:latin typeface="Calibri" pitchFamily="34" charset="0"/>
              </a:rPr>
              <a:t>to illness, ALHIV may miss out on activities that help define </a:t>
            </a:r>
            <a:r>
              <a:rPr lang="en-GB" sz="2400" dirty="0" smtClean="0">
                <a:latin typeface="Calibri" pitchFamily="34" charset="0"/>
              </a:rPr>
              <a:t>adolescents’ identities. </a:t>
            </a:r>
          </a:p>
          <a:p>
            <a:pPr marL="460375" indent="-460375" eaLnBrk="0" hangingPunct="0">
              <a:spcBef>
                <a:spcPts val="1500"/>
              </a:spcBef>
              <a:buClr>
                <a:srgbClr val="083763"/>
              </a:buClr>
              <a:buSzPct val="75000"/>
              <a:buFont typeface="Wingdings" pitchFamily="2" charset="2"/>
              <a:buChar char="n"/>
              <a:defRPr/>
            </a:pPr>
            <a:r>
              <a:rPr lang="en-GB" sz="2400" dirty="0" smtClean="0">
                <a:latin typeface="Calibri" pitchFamily="34" charset="0"/>
              </a:rPr>
              <a:t>HIV can bring with it concerns that may affect ALHIV’s mental health and their sense of fitting in with peers.</a:t>
            </a:r>
            <a:endParaRPr lang="en-GB" sz="2400" dirty="0">
              <a:latin typeface="Calibri" pitchFamily="34" charset="0"/>
            </a:endParaRPr>
          </a:p>
          <a:p>
            <a:pPr marL="460375" indent="-460375" eaLnBrk="0" hangingPunct="0">
              <a:spcBef>
                <a:spcPts val="1500"/>
              </a:spcBef>
              <a:buClr>
                <a:srgbClr val="083763"/>
              </a:buClr>
              <a:buSzPct val="75000"/>
              <a:buFont typeface="Wingdings" pitchFamily="2" charset="2"/>
              <a:buChar char="n"/>
              <a:defRPr/>
            </a:pPr>
            <a:r>
              <a:rPr lang="en-GB" sz="2400" dirty="0">
                <a:latin typeface="Calibri" pitchFamily="34" charset="0"/>
              </a:rPr>
              <a:t>Many ALHIV </a:t>
            </a:r>
            <a:r>
              <a:rPr lang="en-GB" sz="2400" dirty="0" smtClean="0">
                <a:latin typeface="Calibri" pitchFamily="34" charset="0"/>
              </a:rPr>
              <a:t>live with either one or </a:t>
            </a:r>
            <a:r>
              <a:rPr lang="en-GB" sz="2400" dirty="0">
                <a:latin typeface="Calibri" pitchFamily="34" charset="0"/>
              </a:rPr>
              <a:t>neither birth </a:t>
            </a:r>
            <a:r>
              <a:rPr lang="en-GB" sz="2400" dirty="0" smtClean="0">
                <a:latin typeface="Calibri" pitchFamily="34" charset="0"/>
              </a:rPr>
              <a:t>parent. </a:t>
            </a:r>
            <a:r>
              <a:rPr lang="en-GB" sz="2400" dirty="0">
                <a:latin typeface="Calibri" pitchFamily="34" charset="0"/>
                <a:sym typeface="Wingdings" pitchFamily="2" charset="2"/>
              </a:rPr>
              <a:t> ALHIV may not</a:t>
            </a:r>
            <a:r>
              <a:rPr lang="en-GB" sz="2400" dirty="0">
                <a:latin typeface="Calibri" pitchFamily="34" charset="0"/>
              </a:rPr>
              <a:t> feel </a:t>
            </a:r>
            <a:r>
              <a:rPr lang="en-GB" sz="2400" dirty="0" smtClean="0">
                <a:latin typeface="Calibri" pitchFamily="34" charset="0"/>
              </a:rPr>
              <a:t>like they are a </a:t>
            </a:r>
            <a:r>
              <a:rPr lang="en-GB" sz="2400" dirty="0">
                <a:latin typeface="Calibri" pitchFamily="34" charset="0"/>
              </a:rPr>
              <a:t>part of their adopted home, which can lead to a sense of </a:t>
            </a:r>
            <a:r>
              <a:rPr lang="en-GB" sz="2400" dirty="0" smtClean="0">
                <a:latin typeface="Calibri" pitchFamily="34" charset="0"/>
              </a:rPr>
              <a:t>isolation.</a:t>
            </a:r>
            <a:endParaRPr lang="en-GB" sz="2400" dirty="0">
              <a:latin typeface="Calibri" pitchFamily="34" charset="0"/>
            </a:endParaRPr>
          </a:p>
          <a:p>
            <a:pPr marL="460375" indent="-460375" eaLnBrk="0" hangingPunct="0">
              <a:spcBef>
                <a:spcPts val="1500"/>
              </a:spcBef>
              <a:buClr>
                <a:srgbClr val="083763"/>
              </a:buClr>
              <a:buSzPct val="75000"/>
              <a:buFont typeface="Wingdings" pitchFamily="2" charset="2"/>
              <a:buChar char="n"/>
            </a:pPr>
            <a:endParaRPr lang="en-GB" sz="24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a:xfrm>
            <a:off x="533400" y="1752600"/>
            <a:ext cx="8229600" cy="4800600"/>
          </a:xfrm>
        </p:spPr>
        <p:txBody>
          <a:bodyPr/>
          <a:lstStyle/>
          <a:p>
            <a:pPr marL="465138" lvl="0" indent="-465138"/>
            <a:r>
              <a:rPr lang="en-US" dirty="0" smtClean="0"/>
              <a:t>ALHIV may experience peer problems, which can be   exacerbated by the stigma associated with HIV.</a:t>
            </a:r>
          </a:p>
          <a:p>
            <a:pPr marL="460375" indent="-460375">
              <a:lnSpc>
                <a:spcPct val="90000"/>
              </a:lnSpc>
              <a:spcBef>
                <a:spcPts val="1500"/>
              </a:spcBef>
            </a:pPr>
            <a:r>
              <a:rPr lang="en-GB" kern="1200" dirty="0" smtClean="0">
                <a:latin typeface="Calibri" pitchFamily="34" charset="0"/>
                <a:ea typeface="ＭＳ Ｐゴシック"/>
                <a:cs typeface="ＭＳ Ｐゴシック"/>
              </a:rPr>
              <a:t>ALHIV </a:t>
            </a:r>
            <a:r>
              <a:rPr lang="en-GB" kern="1200" dirty="0">
                <a:latin typeface="Calibri" pitchFamily="34" charset="0"/>
                <a:ea typeface="ＭＳ Ｐゴシック"/>
                <a:cs typeface="ＭＳ Ｐゴシック"/>
              </a:rPr>
              <a:t>may have to regularly miss school to attend clinic </a:t>
            </a:r>
            <a:r>
              <a:rPr lang="en-GB" kern="1200" dirty="0" smtClean="0">
                <a:latin typeface="Calibri" pitchFamily="34" charset="0"/>
                <a:ea typeface="ＭＳ Ｐゴシック"/>
                <a:cs typeface="ＭＳ Ｐゴシック"/>
              </a:rPr>
              <a:t>appointments. This may impact </a:t>
            </a:r>
            <a:r>
              <a:rPr lang="en-GB" kern="1200" dirty="0">
                <a:latin typeface="Calibri" pitchFamily="34" charset="0"/>
                <a:ea typeface="ＭＳ Ｐゴシック"/>
                <a:cs typeface="ＭＳ Ｐゴシック"/>
              </a:rPr>
              <a:t>upon their </a:t>
            </a:r>
            <a:r>
              <a:rPr lang="en-GB" kern="1200" dirty="0" smtClean="0">
                <a:latin typeface="Calibri" pitchFamily="34" charset="0"/>
                <a:ea typeface="ＭＳ Ｐゴシック"/>
                <a:cs typeface="ＭＳ Ｐゴシック"/>
              </a:rPr>
              <a:t>educational attainment </a:t>
            </a:r>
            <a:r>
              <a:rPr lang="en-GB" kern="1200" dirty="0">
                <a:latin typeface="Calibri" pitchFamily="34" charset="0"/>
                <a:ea typeface="ＭＳ Ｐゴシック"/>
                <a:cs typeface="ＭＳ Ｐゴシック"/>
              </a:rPr>
              <a:t>and </a:t>
            </a:r>
            <a:r>
              <a:rPr lang="en-GB" kern="1200" dirty="0" smtClean="0">
                <a:latin typeface="Calibri" pitchFamily="34" charset="0"/>
                <a:ea typeface="ＭＳ Ｐゴシック"/>
                <a:cs typeface="ＭＳ Ｐゴシック"/>
              </a:rPr>
              <a:t>their sense </a:t>
            </a:r>
            <a:r>
              <a:rPr lang="en-GB" kern="1200" dirty="0">
                <a:latin typeface="Calibri" pitchFamily="34" charset="0"/>
                <a:ea typeface="ＭＳ Ｐゴシック"/>
                <a:cs typeface="ＭＳ Ｐゴシック"/>
              </a:rPr>
              <a:t>of fitting in with peers</a:t>
            </a:r>
            <a:r>
              <a:rPr lang="en-GB" kern="1200" dirty="0" smtClean="0">
                <a:latin typeface="Calibri" pitchFamily="34" charset="0"/>
                <a:ea typeface="ＭＳ Ｐゴシック"/>
                <a:cs typeface="ＭＳ Ｐゴシック"/>
              </a:rPr>
              <a:t>.</a:t>
            </a:r>
          </a:p>
          <a:p>
            <a:pPr marL="460375" indent="-460375">
              <a:lnSpc>
                <a:spcPct val="90000"/>
              </a:lnSpc>
              <a:spcBef>
                <a:spcPts val="1500"/>
              </a:spcBef>
            </a:pPr>
            <a:r>
              <a:rPr lang="en-US" dirty="0" smtClean="0"/>
              <a:t>In some places, few ALHIV attend school, which suggests that the school environment is not supportive of ALHIV’s needs. </a:t>
            </a:r>
            <a:endParaRPr lang="en-GB" kern="1200" dirty="0" smtClean="0">
              <a:latin typeface="Calibri" pitchFamily="34" charset="0"/>
              <a:ea typeface="ＭＳ Ｐゴシック"/>
              <a:cs typeface="ＭＳ Ｐゴシック"/>
            </a:endParaRPr>
          </a:p>
          <a:p>
            <a:pPr marL="460375" indent="-460375">
              <a:lnSpc>
                <a:spcPct val="90000"/>
              </a:lnSpc>
              <a:spcBef>
                <a:spcPts val="1500"/>
              </a:spcBef>
            </a:pPr>
            <a:r>
              <a:rPr lang="en-GB" kern="1200" dirty="0">
                <a:latin typeface="Calibri" pitchFamily="34" charset="0"/>
                <a:ea typeface="ＭＳ Ｐゴシック"/>
                <a:cs typeface="ＭＳ Ｐゴシック"/>
              </a:rPr>
              <a:t>If adolescents feel different from their peers, they have a harder time bonding with </a:t>
            </a:r>
            <a:r>
              <a:rPr lang="en-GB" kern="1200" dirty="0" smtClean="0">
                <a:latin typeface="Calibri" pitchFamily="34" charset="0"/>
                <a:ea typeface="ＭＳ Ｐゴシック"/>
                <a:cs typeface="ＭＳ Ｐゴシック"/>
              </a:rPr>
              <a:t>them. This can also make separation from caregivers more difficult.</a:t>
            </a:r>
            <a:endParaRPr lang="en-GB" kern="1200" dirty="0">
              <a:latin typeface="Calibri" pitchFamily="34" charset="0"/>
              <a:ea typeface="ＭＳ Ｐゴシック"/>
              <a:cs typeface="ＭＳ Ｐゴシック"/>
            </a:endParaRPr>
          </a:p>
        </p:txBody>
      </p:sp>
      <p:sp>
        <p:nvSpPr>
          <p:cNvPr id="47107" name="Slide Number Placeholder 1"/>
          <p:cNvSpPr>
            <a:spLocks noGrp="1"/>
          </p:cNvSpPr>
          <p:nvPr>
            <p:ph type="sldNum" sz="quarter" idx="12"/>
          </p:nvPr>
        </p:nvSpPr>
        <p:spPr bwMode="auto">
          <a:noFill/>
          <a:ln>
            <a:miter lim="800000"/>
            <a:headEnd/>
            <a:tailEnd/>
          </a:ln>
        </p:spPr>
        <p:txBody>
          <a:bodyPr/>
          <a:lstStyle/>
          <a:p>
            <a:fld id="{266FC218-0805-4818-8FBA-CD896E94F99B}" type="slidenum">
              <a:rPr lang="en-US" smtClean="0">
                <a:ea typeface="ＭＳ Ｐゴシック"/>
                <a:cs typeface="ＭＳ Ｐゴシック"/>
              </a:rPr>
              <a:pPr/>
              <a:t>19</a:t>
            </a:fld>
            <a:endParaRPr lang="en-US" smtClean="0">
              <a:ea typeface="ＭＳ Ｐゴシック"/>
              <a:cs typeface="ＭＳ Ｐゴシック"/>
            </a:endParaRPr>
          </a:p>
        </p:txBody>
      </p:sp>
      <p:sp>
        <p:nvSpPr>
          <p:cNvPr id="2" name="Title 1"/>
          <p:cNvSpPr>
            <a:spLocks noGrp="1"/>
          </p:cNvSpPr>
          <p:nvPr>
            <p:ph type="title"/>
          </p:nvPr>
        </p:nvSpPr>
        <p:spPr/>
        <p:txBody>
          <a:bodyPr/>
          <a:lstStyle/>
          <a:p>
            <a:r>
              <a:rPr lang="en-US" dirty="0" smtClean="0"/>
              <a:t>Effects of HIV Infection – Peers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white"/>
        <p:txBody>
          <a:bodyPr/>
          <a:lstStyle/>
          <a:p>
            <a:pPr eaLnBrk="1" hangingPunct="1"/>
            <a:r>
              <a:rPr lang="en-US" dirty="0" smtClean="0">
                <a:latin typeface="Calibri (heading)"/>
              </a:rPr>
              <a:t>Module 2 Learning Objectives</a:t>
            </a:r>
          </a:p>
        </p:txBody>
      </p:sp>
      <p:sp>
        <p:nvSpPr>
          <p:cNvPr id="21506" name="Content Placeholder 2"/>
          <p:cNvSpPr>
            <a:spLocks noGrp="1"/>
          </p:cNvSpPr>
          <p:nvPr>
            <p:ph idx="1"/>
          </p:nvPr>
        </p:nvSpPr>
        <p:spPr/>
        <p:txBody>
          <a:bodyPr/>
          <a:lstStyle/>
          <a:p>
            <a:pPr marL="460375" indent="-460375">
              <a:buFont typeface="Wingdings" pitchFamily="2" charset="2"/>
              <a:buNone/>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p>
          <a:p>
            <a:pPr marL="465138" lvl="0" indent="-465138"/>
            <a:r>
              <a:rPr lang="en-US" dirty="0"/>
              <a:t>Define adolescence</a:t>
            </a:r>
          </a:p>
          <a:p>
            <a:pPr marL="465138" lvl="0" indent="-465138"/>
            <a:r>
              <a:rPr lang="en-US" dirty="0"/>
              <a:t>Identify some of the physical changes that occur during adolescence</a:t>
            </a:r>
          </a:p>
          <a:p>
            <a:pPr marL="465138" lvl="0" indent="-465138"/>
            <a:r>
              <a:rPr lang="en-US" dirty="0"/>
              <a:t>Define the stages of adolescent development</a:t>
            </a:r>
          </a:p>
          <a:p>
            <a:pPr marL="465138" lvl="0" indent="-465138"/>
            <a:r>
              <a:rPr lang="en-US" dirty="0"/>
              <a:t>Describe how ALHIV are different from children and adults living with HIV</a:t>
            </a:r>
          </a:p>
          <a:p>
            <a:pPr marL="465138" lvl="0" indent="-465138"/>
            <a:r>
              <a:rPr lang="en-US" dirty="0"/>
              <a:t>Discuss the ways in which adolescents are a heterogeneous group</a:t>
            </a:r>
          </a:p>
        </p:txBody>
      </p:sp>
      <p:sp>
        <p:nvSpPr>
          <p:cNvPr id="21507" name="Slide Number Placeholder 1"/>
          <p:cNvSpPr>
            <a:spLocks noGrp="1"/>
          </p:cNvSpPr>
          <p:nvPr>
            <p:ph type="sldNum" sz="quarter" idx="12"/>
          </p:nvPr>
        </p:nvSpPr>
        <p:spPr bwMode="auto">
          <a:noFill/>
          <a:ln>
            <a:miter lim="800000"/>
            <a:headEnd/>
            <a:tailEnd/>
          </a:ln>
        </p:spPr>
        <p:txBody>
          <a:bodyPr/>
          <a:lstStyle/>
          <a:p>
            <a:fld id="{FAB32602-E828-47D9-8681-D78E56D1D5B1}" type="slidenum">
              <a:rPr lang="en-US" smtClean="0">
                <a:ea typeface="ＭＳ Ｐゴシック"/>
                <a:cs typeface="ＭＳ Ｐゴシック"/>
              </a:rPr>
              <a:pPr/>
              <a:t>2</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533400" y="1722437"/>
            <a:ext cx="8229600" cy="4221163"/>
          </a:xfrm>
        </p:spPr>
        <p:txBody>
          <a:bodyPr/>
          <a:lstStyle/>
          <a:p>
            <a:pPr marL="461963" indent="-461963"/>
            <a:r>
              <a:rPr lang="en-US" i="1" dirty="0" smtClean="0">
                <a:solidFill>
                  <a:srgbClr val="0B5395"/>
                </a:solidFill>
                <a:latin typeface="Calibri" pitchFamily="34" charset="0"/>
                <a:cs typeface="Calibri" pitchFamily="34" charset="0"/>
              </a:rPr>
              <a:t>What do we mean by the phrase, “not big children, not little adults?”</a:t>
            </a:r>
          </a:p>
          <a:p>
            <a:pPr marL="461963" indent="-461963"/>
            <a:r>
              <a:rPr lang="en-US" i="1" dirty="0" smtClean="0">
                <a:solidFill>
                  <a:srgbClr val="0B5395"/>
                </a:solidFill>
                <a:latin typeface="Calibri" pitchFamily="34" charset="0"/>
                <a:cs typeface="Calibri" pitchFamily="34" charset="0"/>
              </a:rPr>
              <a:t>What are some of the key characteristics that distinguish adolescents from children and adults?</a:t>
            </a:r>
          </a:p>
          <a:p>
            <a:pPr marL="461963" indent="-461963"/>
            <a:r>
              <a:rPr lang="en-US" i="1" dirty="0" smtClean="0">
                <a:solidFill>
                  <a:srgbClr val="0B5395"/>
                </a:solidFill>
                <a:latin typeface="Calibri" pitchFamily="34" charset="0"/>
                <a:cs typeface="Calibri" pitchFamily="34" charset="0"/>
              </a:rPr>
              <a:t>What might be the implications of                                                            each characteristic for ALHIV                                                                     services?</a:t>
            </a:r>
          </a:p>
        </p:txBody>
      </p:sp>
      <p:sp>
        <p:nvSpPr>
          <p:cNvPr id="4" name="Slide Number Placeholder 3"/>
          <p:cNvSpPr>
            <a:spLocks noGrp="1"/>
          </p:cNvSpPr>
          <p:nvPr>
            <p:ph type="sldNum" sz="quarter" idx="12"/>
          </p:nvPr>
        </p:nvSpPr>
        <p:spPr/>
        <p:txBody>
          <a:bodyPr/>
          <a:lstStyle/>
          <a:p>
            <a:pPr>
              <a:defRPr/>
            </a:pPr>
            <a:fld id="{858C132F-2209-4F23-B6A2-2238840A0B5D}" type="slidenum">
              <a:rPr lang="en-US" smtClean="0"/>
              <a:pPr>
                <a:defRPr/>
              </a:pPr>
              <a:t>20</a:t>
            </a:fld>
            <a:endParaRPr lang="en-US"/>
          </a:p>
        </p:txBody>
      </p:sp>
      <p:sp>
        <p:nvSpPr>
          <p:cNvPr id="6" name="Title 1"/>
          <p:cNvSpPr>
            <a:spLocks noGrp="1"/>
          </p:cNvSpPr>
          <p:nvPr>
            <p:ph type="title"/>
          </p:nvPr>
        </p:nvSpPr>
        <p:spPr bwMode="white">
          <a:xfrm>
            <a:off x="650875" y="457200"/>
            <a:ext cx="8264525" cy="1295400"/>
          </a:xfrm>
        </p:spPr>
        <p:txBody>
          <a:bodyPr/>
          <a:lstStyle/>
          <a:p>
            <a:r>
              <a:rPr lang="en-US" dirty="0" smtClean="0"/>
              <a:t>Discussion Question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175" y="3810000"/>
            <a:ext cx="3044825" cy="24384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bwMode="white">
          <a:xfrm>
            <a:off x="574675" y="457200"/>
            <a:ext cx="8264525" cy="1116012"/>
          </a:xfrm>
        </p:spPr>
        <p:txBody>
          <a:bodyPr/>
          <a:lstStyle/>
          <a:p>
            <a:pPr eaLnBrk="1" hangingPunct="1"/>
            <a:r>
              <a:rPr lang="en-GB" dirty="0" smtClean="0">
                <a:latin typeface="Calibri (heading)"/>
              </a:rPr>
              <a:t>No Longer Children, Not Yet Adults</a:t>
            </a:r>
            <a:r>
              <a:rPr lang="en-US" dirty="0" smtClean="0">
                <a:latin typeface="Calibri (heading)"/>
              </a:rPr>
              <a:t> </a:t>
            </a:r>
            <a:endParaRPr lang="en-ZA" dirty="0" smtClean="0">
              <a:latin typeface="Calibri (heading)"/>
            </a:endParaRPr>
          </a:p>
        </p:txBody>
      </p:sp>
      <p:sp>
        <p:nvSpPr>
          <p:cNvPr id="49154" name="Rectangle 3"/>
          <p:cNvSpPr>
            <a:spLocks noGrp="1"/>
          </p:cNvSpPr>
          <p:nvPr>
            <p:ph idx="1"/>
          </p:nvPr>
        </p:nvSpPr>
        <p:spPr>
          <a:xfrm>
            <a:off x="551543" y="2209800"/>
            <a:ext cx="8229600" cy="3076415"/>
          </a:xfrm>
        </p:spPr>
        <p:txBody>
          <a:bodyPr numCol="2"/>
          <a:lstStyle/>
          <a:p>
            <a:pPr marL="460375" indent="-460375" eaLnBrk="1" hangingPunct="1">
              <a:spcBef>
                <a:spcPts val="800"/>
              </a:spcBef>
            </a:pPr>
            <a:r>
              <a:rPr lang="en-GB" sz="2200" dirty="0" smtClean="0">
                <a:latin typeface="Calibri" pitchFamily="34" charset="0"/>
                <a:cs typeface="Calibri" pitchFamily="34" charset="0"/>
              </a:rPr>
              <a:t>Energetic, open,   spontaneous, inquisitive</a:t>
            </a:r>
          </a:p>
          <a:p>
            <a:pPr marL="460375" indent="-460375" eaLnBrk="1" hangingPunct="1">
              <a:spcBef>
                <a:spcPts val="800"/>
              </a:spcBef>
            </a:pPr>
            <a:r>
              <a:rPr lang="en-GB" sz="2200" dirty="0" smtClean="0">
                <a:latin typeface="Calibri" pitchFamily="34" charset="0"/>
                <a:cs typeface="Calibri" pitchFamily="34" charset="0"/>
              </a:rPr>
              <a:t>Unreliable and/or  irresponsible</a:t>
            </a:r>
          </a:p>
          <a:p>
            <a:pPr marL="460375" indent="-460375" eaLnBrk="1" hangingPunct="1">
              <a:spcBef>
                <a:spcPts val="800"/>
              </a:spcBef>
            </a:pPr>
            <a:r>
              <a:rPr lang="en-GB" sz="2200" dirty="0" smtClean="0">
                <a:latin typeface="Calibri" pitchFamily="34" charset="0"/>
                <a:cs typeface="Calibri" pitchFamily="34" charset="0"/>
              </a:rPr>
              <a:t>Moody</a:t>
            </a:r>
          </a:p>
          <a:p>
            <a:pPr marL="460375" indent="-460375" eaLnBrk="1" hangingPunct="1">
              <a:spcBef>
                <a:spcPts val="800"/>
              </a:spcBef>
            </a:pPr>
            <a:r>
              <a:rPr lang="en-GB" sz="2200" dirty="0" smtClean="0">
                <a:latin typeface="Calibri" pitchFamily="34" charset="0"/>
                <a:cs typeface="Calibri" pitchFamily="34" charset="0"/>
              </a:rPr>
              <a:t>Desire independence</a:t>
            </a:r>
          </a:p>
          <a:p>
            <a:pPr marL="460375" indent="-460375" eaLnBrk="1" hangingPunct="1">
              <a:spcBef>
                <a:spcPts val="800"/>
              </a:spcBef>
            </a:pPr>
            <a:r>
              <a:rPr lang="en-GB" sz="2200" dirty="0" smtClean="0">
                <a:latin typeface="Calibri" pitchFamily="34" charset="0"/>
                <a:cs typeface="Calibri" pitchFamily="34" charset="0"/>
              </a:rPr>
              <a:t>Influenced by friends </a:t>
            </a:r>
          </a:p>
          <a:p>
            <a:pPr marL="460375" indent="-460375" eaLnBrk="1" hangingPunct="1">
              <a:spcBef>
                <a:spcPts val="800"/>
              </a:spcBef>
            </a:pPr>
            <a:r>
              <a:rPr lang="en-GB" sz="2200" dirty="0" smtClean="0">
                <a:latin typeface="Calibri" pitchFamily="34" charset="0"/>
                <a:cs typeface="Calibri" pitchFamily="34" charset="0"/>
              </a:rPr>
              <a:t>Less influenced by family </a:t>
            </a:r>
          </a:p>
          <a:p>
            <a:pPr marL="460375" indent="-460375" eaLnBrk="1" hangingPunct="1">
              <a:spcBef>
                <a:spcPts val="800"/>
              </a:spcBef>
            </a:pPr>
            <a:r>
              <a:rPr lang="en-GB" sz="2200" dirty="0" smtClean="0">
                <a:latin typeface="Calibri" pitchFamily="34" charset="0"/>
                <a:cs typeface="Calibri" pitchFamily="34" charset="0"/>
              </a:rPr>
              <a:t>Looking for role models (often outside the family)</a:t>
            </a:r>
          </a:p>
          <a:p>
            <a:pPr marL="460375" indent="-460375" eaLnBrk="1" hangingPunct="1">
              <a:spcBef>
                <a:spcPts val="800"/>
              </a:spcBef>
            </a:pPr>
            <a:r>
              <a:rPr lang="en-GB" sz="2200" dirty="0" smtClean="0">
                <a:latin typeface="Calibri" pitchFamily="34" charset="0"/>
                <a:cs typeface="Calibri" pitchFamily="34" charset="0"/>
              </a:rPr>
              <a:t>Embarrassed to talk to adults about personal issues</a:t>
            </a:r>
          </a:p>
          <a:p>
            <a:pPr marL="460375" indent="-460375" eaLnBrk="1" hangingPunct="1">
              <a:spcBef>
                <a:spcPts val="800"/>
              </a:spcBef>
            </a:pPr>
            <a:r>
              <a:rPr lang="en-GB" sz="2200" dirty="0" smtClean="0">
                <a:latin typeface="Calibri" pitchFamily="34" charset="0"/>
                <a:cs typeface="Calibri" pitchFamily="34" charset="0"/>
              </a:rPr>
              <a:t>Desire to be different from parents and previous generation in general</a:t>
            </a:r>
            <a:endParaRPr lang="en-ZA" sz="2200" dirty="0" smtClean="0">
              <a:latin typeface="Calibri" pitchFamily="34" charset="0"/>
              <a:cs typeface="Calibri" pitchFamily="34" charset="0"/>
            </a:endParaRPr>
          </a:p>
        </p:txBody>
      </p:sp>
      <p:sp>
        <p:nvSpPr>
          <p:cNvPr id="49155" name="Slide Number Placeholder 1"/>
          <p:cNvSpPr>
            <a:spLocks noGrp="1"/>
          </p:cNvSpPr>
          <p:nvPr>
            <p:ph type="sldNum" sz="quarter" idx="12"/>
          </p:nvPr>
        </p:nvSpPr>
        <p:spPr bwMode="auto">
          <a:noFill/>
          <a:ln>
            <a:miter lim="800000"/>
            <a:headEnd/>
            <a:tailEnd/>
          </a:ln>
        </p:spPr>
        <p:txBody>
          <a:bodyPr/>
          <a:lstStyle/>
          <a:p>
            <a:fld id="{EB5121E0-518D-462A-AF2A-40F572F45AE6}" type="slidenum">
              <a:rPr lang="en-US" smtClean="0">
                <a:ea typeface="ＭＳ Ｐゴシック"/>
                <a:cs typeface="ＭＳ Ｐゴシック"/>
              </a:rPr>
              <a:pPr/>
              <a:t>21</a:t>
            </a:fld>
            <a:endParaRPr lang="en-US" smtClean="0">
              <a:ea typeface="ＭＳ Ｐゴシック"/>
              <a:cs typeface="ＭＳ Ｐゴシック"/>
            </a:endParaRPr>
          </a:p>
        </p:txBody>
      </p:sp>
      <p:sp>
        <p:nvSpPr>
          <p:cNvPr id="49156" name="Text Box 4"/>
          <p:cNvSpPr txBox="1">
            <a:spLocks noChangeArrowheads="1"/>
          </p:cNvSpPr>
          <p:nvPr/>
        </p:nvSpPr>
        <p:spPr bwMode="auto">
          <a:xfrm>
            <a:off x="533400" y="5569803"/>
            <a:ext cx="8001000" cy="830997"/>
          </a:xfrm>
          <a:prstGeom prst="rect">
            <a:avLst/>
          </a:prstGeom>
          <a:solidFill>
            <a:srgbClr val="F0EBD6"/>
          </a:solidFill>
          <a:ln w="9525">
            <a:solidFill>
              <a:schemeClr val="tx1"/>
            </a:solidFill>
            <a:miter lim="800000"/>
            <a:headEnd/>
            <a:tailEnd/>
          </a:ln>
        </p:spPr>
        <p:txBody>
          <a:bodyPr wrap="square">
            <a:spAutoFit/>
          </a:bodyPr>
          <a:lstStyle/>
          <a:p>
            <a:pPr algn="ctr" eaLnBrk="0" hangingPunct="0">
              <a:spcBef>
                <a:spcPct val="50000"/>
              </a:spcBef>
            </a:pPr>
            <a:r>
              <a:rPr lang="en-GB" sz="2300" dirty="0" smtClean="0">
                <a:latin typeface="Calibri" pitchFamily="34" charset="0"/>
              </a:rPr>
              <a:t>These characteristics are generalizations — they are not all </a:t>
            </a:r>
            <a:r>
              <a:rPr lang="en-GB" sz="2300" dirty="0">
                <a:latin typeface="Calibri" pitchFamily="34" charset="0"/>
              </a:rPr>
              <a:t>applicable to every adolescent client</a:t>
            </a:r>
            <a:r>
              <a:rPr lang="en-US" sz="2300" dirty="0">
                <a:latin typeface="Calibri" pitchFamily="34" charset="0"/>
              </a:rPr>
              <a:t>. </a:t>
            </a:r>
            <a:endParaRPr lang="en-ZA" sz="2300" dirty="0">
              <a:latin typeface="Calibri" pitchFamily="34" charset="0"/>
            </a:endParaRPr>
          </a:p>
        </p:txBody>
      </p:sp>
      <p:sp>
        <p:nvSpPr>
          <p:cNvPr id="2" name="TextBox 1"/>
          <p:cNvSpPr txBox="1"/>
          <p:nvPr/>
        </p:nvSpPr>
        <p:spPr>
          <a:xfrm>
            <a:off x="457200" y="1676400"/>
            <a:ext cx="8382000" cy="738664"/>
          </a:xfrm>
          <a:prstGeom prst="rect">
            <a:avLst/>
          </a:prstGeom>
          <a:noFill/>
        </p:spPr>
        <p:txBody>
          <a:bodyPr wrap="square" rtlCol="0">
            <a:spAutoFit/>
          </a:bodyPr>
          <a:lstStyle/>
          <a:p>
            <a:r>
              <a:rPr lang="en-ZA" sz="2400" b="1" dirty="0" smtClean="0">
                <a:latin typeface="Calibri" pitchFamily="34" charset="0"/>
                <a:cs typeface="Calibri" pitchFamily="34" charset="0"/>
              </a:rPr>
              <a:t>Distinguishing characteristics of adolescents may include:</a:t>
            </a:r>
            <a:endParaRPr lang="en-ZA" sz="2400" b="1" dirty="0">
              <a:latin typeface="Calibri" pitchFamily="34" charset="0"/>
              <a:cs typeface="Calibri"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p:cNvSpPr>
          <p:nvPr>
            <p:ph type="title"/>
          </p:nvPr>
        </p:nvSpPr>
        <p:spPr bwMode="white">
          <a:xfrm>
            <a:off x="498475" y="457200"/>
            <a:ext cx="8264525" cy="1116012"/>
          </a:xfrm>
        </p:spPr>
        <p:txBody>
          <a:bodyPr/>
          <a:lstStyle/>
          <a:p>
            <a:pPr eaLnBrk="1" hangingPunct="1"/>
            <a:r>
              <a:rPr lang="en-ZA" dirty="0" smtClean="0">
                <a:latin typeface="Calibri (heading)"/>
              </a:rPr>
              <a:t>Exercise 1</a:t>
            </a:r>
          </a:p>
        </p:txBody>
      </p:sp>
      <p:sp>
        <p:nvSpPr>
          <p:cNvPr id="50178" name="Slide Number Placeholder 2"/>
          <p:cNvSpPr>
            <a:spLocks noGrp="1"/>
          </p:cNvSpPr>
          <p:nvPr>
            <p:ph type="sldNum" sz="quarter" idx="12"/>
          </p:nvPr>
        </p:nvSpPr>
        <p:spPr bwMode="auto">
          <a:noFill/>
          <a:ln>
            <a:miter lim="800000"/>
            <a:headEnd/>
            <a:tailEnd/>
          </a:ln>
        </p:spPr>
        <p:txBody>
          <a:bodyPr/>
          <a:lstStyle/>
          <a:p>
            <a:fld id="{9A009B1C-5921-4954-9FF4-B301CEFAF746}" type="slidenum">
              <a:rPr lang="en-US" smtClean="0">
                <a:ea typeface="ＭＳ Ｐゴシック"/>
                <a:cs typeface="ＭＳ Ｐゴシック"/>
              </a:rPr>
              <a:pPr/>
              <a:t>22</a:t>
            </a:fld>
            <a:endParaRPr lang="en-US" smtClean="0">
              <a:ea typeface="ＭＳ Ｐゴシック"/>
              <a:cs typeface="ＭＳ Ｐゴシック"/>
            </a:endParaRPr>
          </a:p>
        </p:txBody>
      </p:sp>
      <p:sp>
        <p:nvSpPr>
          <p:cNvPr id="50179" name="Rectangle 5"/>
          <p:cNvSpPr>
            <a:spLocks noGrp="1"/>
          </p:cNvSpPr>
          <p:nvPr>
            <p:ph type="subTitle" idx="4294967295"/>
          </p:nvPr>
        </p:nvSpPr>
        <p:spPr>
          <a:xfrm>
            <a:off x="609600" y="1752600"/>
            <a:ext cx="8001000" cy="3429000"/>
          </a:xfrm>
        </p:spPr>
        <p:txBody>
          <a:bodyPr/>
          <a:lstStyle/>
          <a:p>
            <a:pPr marL="0" indent="0" eaLnBrk="1" hangingPunct="1">
              <a:buFont typeface="Wingdings" pitchFamily="2" charset="2"/>
              <a:buNone/>
            </a:pPr>
            <a:r>
              <a:rPr lang="en-GB" sz="3600" b="1" dirty="0" smtClean="0">
                <a:solidFill>
                  <a:srgbClr val="0B5395"/>
                </a:solidFill>
                <a:latin typeface="Calibri" pitchFamily="34" charset="0"/>
                <a:cs typeface="Calibri" pitchFamily="34" charset="0"/>
              </a:rPr>
              <a:t>Adolescents: Not Big Children, Not Little Adults: </a:t>
            </a:r>
            <a:r>
              <a:rPr lang="en-GB" sz="3600" b="1" dirty="0" smtClean="0">
                <a:latin typeface="Calibri" pitchFamily="34" charset="0"/>
                <a:cs typeface="Calibri" pitchFamily="34" charset="0"/>
              </a:rPr>
              <a:t>Small group work and large group discussion</a:t>
            </a:r>
            <a:r>
              <a:rPr lang="en-US" sz="3600" b="1" dirty="0" smtClean="0">
                <a:latin typeface="Calibri" pitchFamily="34" charset="0"/>
                <a:cs typeface="Calibri" pitchFamily="34" charset="0"/>
              </a:rPr>
              <a:t> </a:t>
            </a:r>
            <a:endParaRPr lang="en-ZA" sz="3600" b="1" dirty="0" smtClean="0">
              <a:latin typeface="Calibri" pitchFamily="34" charset="0"/>
              <a:cs typeface="Calibri" pitchFamily="34" charset="0"/>
            </a:endParaRPr>
          </a:p>
        </p:txBody>
      </p:sp>
      <p:pic>
        <p:nvPicPr>
          <p:cNvPr id="5" name="Picture 4"/>
          <p:cNvPicPr/>
          <p:nvPr/>
        </p:nvPicPr>
        <p:blipFill>
          <a:blip r:embed="rId2" cstate="print">
            <a:extLst/>
          </a:blip>
          <a:srcRect/>
          <a:stretch>
            <a:fillRect/>
          </a:stretch>
        </p:blipFill>
        <p:spPr bwMode="auto">
          <a:xfrm>
            <a:off x="4419600" y="3200400"/>
            <a:ext cx="3893457" cy="31242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idx="1"/>
          </p:nvPr>
        </p:nvSpPr>
        <p:spPr>
          <a:xfrm>
            <a:off x="533400" y="1722437"/>
            <a:ext cx="8229600" cy="4221163"/>
          </a:xfrm>
        </p:spPr>
        <p:txBody>
          <a:bodyPr/>
          <a:lstStyle/>
          <a:p>
            <a:pPr marL="457200" lvl="0" indent="-457200" eaLnBrk="1" hangingPunct="1">
              <a:buFont typeface="Wingdings" pitchFamily="2" charset="2"/>
              <a:buAutoNum type="arabicPeriod"/>
            </a:pPr>
            <a:r>
              <a:rPr lang="en-US" i="1" dirty="0" smtClean="0">
                <a:solidFill>
                  <a:srgbClr val="0B5395"/>
                </a:solidFill>
                <a:latin typeface="Calibri" pitchFamily="34" charset="0"/>
                <a:cs typeface="Calibri" pitchFamily="34" charset="0"/>
              </a:rPr>
              <a:t>What </a:t>
            </a:r>
            <a:r>
              <a:rPr lang="en-US" i="1" dirty="0">
                <a:solidFill>
                  <a:srgbClr val="0B5395"/>
                </a:solidFill>
                <a:latin typeface="Calibri" pitchFamily="34" charset="0"/>
                <a:cs typeface="Calibri" pitchFamily="34" charset="0"/>
              </a:rPr>
              <a:t>are some of the special characteristics of adolescents that health workers need to consider when providing them with HIV care and treatment?</a:t>
            </a:r>
          </a:p>
          <a:p>
            <a:pPr marL="457200" lvl="0" indent="-457200" eaLnBrk="1" hangingPunct="1">
              <a:buFont typeface="Wingdings" pitchFamily="2" charset="2"/>
              <a:buAutoNum type="arabicPeriod"/>
            </a:pPr>
            <a:r>
              <a:rPr lang="en-US" i="1" dirty="0">
                <a:solidFill>
                  <a:srgbClr val="0B5395"/>
                </a:solidFill>
                <a:latin typeface="Calibri" pitchFamily="34" charset="0"/>
                <a:cs typeface="Calibri" pitchFamily="34" charset="0"/>
              </a:rPr>
              <a:t>How do the needs of adolescent clients differ from those of pediatric and adult clients?</a:t>
            </a:r>
          </a:p>
          <a:p>
            <a:pPr marL="457200" lvl="0" indent="-457200" eaLnBrk="1" hangingPunct="1">
              <a:buFont typeface="Wingdings" pitchFamily="2" charset="2"/>
              <a:buAutoNum type="arabicPeriod"/>
            </a:pPr>
            <a:r>
              <a:rPr lang="en-US" i="1" dirty="0">
                <a:solidFill>
                  <a:srgbClr val="0B5395"/>
                </a:solidFill>
                <a:latin typeface="Calibri" pitchFamily="34" charset="0"/>
                <a:cs typeface="Calibri" pitchFamily="34" charset="0"/>
              </a:rPr>
              <a:t>Adolescents are a heterogeneous/diverse group. What are some of the differences health workers may see among different </a:t>
            </a:r>
            <a:r>
              <a:rPr lang="en-US" i="1" dirty="0" smtClean="0">
                <a:solidFill>
                  <a:srgbClr val="0B5395"/>
                </a:solidFill>
                <a:latin typeface="Calibri" pitchFamily="34" charset="0"/>
                <a:cs typeface="Calibri" pitchFamily="34" charset="0"/>
              </a:rPr>
              <a:t>adolescents clients?  </a:t>
            </a:r>
            <a:r>
              <a:rPr lang="en-US" i="1" dirty="0">
                <a:solidFill>
                  <a:srgbClr val="0B5395"/>
                </a:solidFill>
                <a:latin typeface="Calibri" pitchFamily="34" charset="0"/>
                <a:cs typeface="Calibri" pitchFamily="34" charset="0"/>
              </a:rPr>
              <a:t>What are the implications of these differences for their HIV care?</a:t>
            </a:r>
          </a:p>
        </p:txBody>
      </p:sp>
      <p:sp>
        <p:nvSpPr>
          <p:cNvPr id="51203" name="Slide Number Placeholder 1"/>
          <p:cNvSpPr>
            <a:spLocks noGrp="1"/>
          </p:cNvSpPr>
          <p:nvPr>
            <p:ph type="sldNum" sz="quarter" idx="12"/>
          </p:nvPr>
        </p:nvSpPr>
        <p:spPr bwMode="auto">
          <a:noFill/>
          <a:ln>
            <a:miter lim="800000"/>
            <a:headEnd/>
            <a:tailEnd/>
          </a:ln>
        </p:spPr>
        <p:txBody>
          <a:bodyPr/>
          <a:lstStyle/>
          <a:p>
            <a:fld id="{C43FCF21-FD29-494D-910A-67546CFC1E6C}"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 name="Rectangle 4"/>
          <p:cNvSpPr>
            <a:spLocks noGrp="1"/>
          </p:cNvSpPr>
          <p:nvPr>
            <p:ph type="title"/>
          </p:nvPr>
        </p:nvSpPr>
        <p:spPr bwMode="white">
          <a:xfrm>
            <a:off x="498475" y="457200"/>
            <a:ext cx="8264525" cy="1116012"/>
          </a:xfrm>
        </p:spPr>
        <p:txBody>
          <a:bodyPr/>
          <a:lstStyle/>
          <a:p>
            <a:pPr eaLnBrk="1" hangingPunct="1"/>
            <a:r>
              <a:rPr lang="en-ZA" dirty="0" smtClean="0">
                <a:latin typeface="Calibri (heading)"/>
              </a:rPr>
              <a:t>Exercise 1: Small Group Work</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57200"/>
            <a:ext cx="8264525" cy="1116012"/>
          </a:xfrm>
        </p:spPr>
        <p:txBody>
          <a:bodyPr/>
          <a:lstStyle/>
          <a:p>
            <a:r>
              <a:rPr lang="en-US" dirty="0" smtClean="0"/>
              <a:t>Exercise 1: Debriefing</a:t>
            </a:r>
            <a:endParaRPr lang="en-US" dirty="0"/>
          </a:p>
        </p:txBody>
      </p:sp>
      <p:sp>
        <p:nvSpPr>
          <p:cNvPr id="3" name="Content Placeholder 2"/>
          <p:cNvSpPr>
            <a:spLocks noGrp="1"/>
          </p:cNvSpPr>
          <p:nvPr>
            <p:ph idx="1"/>
          </p:nvPr>
        </p:nvSpPr>
        <p:spPr>
          <a:xfrm>
            <a:off x="533400" y="1600200"/>
            <a:ext cx="8229600" cy="4297363"/>
          </a:xfrm>
        </p:spPr>
        <p:txBody>
          <a:bodyPr/>
          <a:lstStyle/>
          <a:p>
            <a:pPr marL="465138" indent="-465138">
              <a:spcBef>
                <a:spcPts val="1000"/>
              </a:spcBef>
            </a:pPr>
            <a:r>
              <a:rPr lang="en-US" i="1" dirty="0" smtClean="0">
                <a:solidFill>
                  <a:srgbClr val="0B5395"/>
                </a:solidFill>
              </a:rPr>
              <a:t>What did we learn?</a:t>
            </a:r>
          </a:p>
          <a:p>
            <a:pPr marL="465138" indent="-465138"/>
            <a:r>
              <a:rPr lang="en-US" b="1" dirty="0" smtClean="0"/>
              <a:t>Key points:</a:t>
            </a:r>
          </a:p>
          <a:p>
            <a:pPr marL="798513" lvl="1" indent="-333375">
              <a:spcBef>
                <a:spcPts val="1000"/>
              </a:spcBef>
            </a:pPr>
            <a:r>
              <a:rPr lang="en-US" sz="2200" dirty="0" smtClean="0"/>
              <a:t>The </a:t>
            </a:r>
            <a:r>
              <a:rPr lang="en-US" sz="2200" dirty="0"/>
              <a:t>care, treatment, and support provided to an </a:t>
            </a:r>
            <a:r>
              <a:rPr lang="en-US" sz="2200" dirty="0" smtClean="0"/>
              <a:t>adolescent </a:t>
            </a:r>
            <a:r>
              <a:rPr lang="en-US" sz="2200" dirty="0"/>
              <a:t>client needs to be tailored to that adolescent’s maturity level, social situation, and level of understanding. </a:t>
            </a:r>
          </a:p>
          <a:p>
            <a:pPr marL="798513" lvl="1" indent="-333375">
              <a:spcBef>
                <a:spcPts val="1000"/>
              </a:spcBef>
            </a:pPr>
            <a:r>
              <a:rPr lang="en-US" sz="2200" dirty="0"/>
              <a:t>ALHIV differ from both children and adults living with HIV because of the rapid changes that occur during adolescence.</a:t>
            </a:r>
          </a:p>
          <a:p>
            <a:pPr marL="798513" lvl="1" indent="-333375">
              <a:spcBef>
                <a:spcPts val="1000"/>
              </a:spcBef>
            </a:pPr>
            <a:r>
              <a:rPr lang="en-US" sz="2200" dirty="0"/>
              <a:t>Adolescents are </a:t>
            </a:r>
            <a:r>
              <a:rPr lang="en-US" sz="2200" dirty="0" smtClean="0"/>
              <a:t>a heterogeneous group — </a:t>
            </a:r>
            <a:r>
              <a:rPr lang="en-US" sz="2200" dirty="0"/>
              <a:t>not only do they differ from each other, but each </a:t>
            </a:r>
            <a:r>
              <a:rPr lang="en-US" sz="2200" dirty="0" smtClean="0"/>
              <a:t>individual adolescent also changes </a:t>
            </a:r>
            <a:r>
              <a:rPr lang="en-US" sz="2200" dirty="0"/>
              <a:t>as he or she </a:t>
            </a:r>
            <a:r>
              <a:rPr lang="en-US" sz="2200" dirty="0" smtClean="0"/>
              <a:t>matures. </a:t>
            </a:r>
            <a:endParaRPr lang="en-US" sz="2200" dirty="0"/>
          </a:p>
          <a:p>
            <a:pPr marL="798513" lvl="1" indent="-333375">
              <a:spcBef>
                <a:spcPts val="1000"/>
              </a:spcBef>
            </a:pPr>
            <a:r>
              <a:rPr lang="en-US" sz="2200" dirty="0"/>
              <a:t>Health workers need to understand these differences and consider them </a:t>
            </a:r>
            <a:r>
              <a:rPr lang="en-US" sz="2200" dirty="0" smtClean="0"/>
              <a:t>when providing care to ALHIV. </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24</a:t>
            </a:fld>
            <a:endParaRPr lang="en-US"/>
          </a:p>
        </p:txBody>
      </p:sp>
    </p:spTree>
    <p:extLst>
      <p:ext uri="{BB962C8B-B14F-4D97-AF65-F5344CB8AC3E}">
        <p14:creationId xmlns:p14="http://schemas.microsoft.com/office/powerpoint/2010/main" val="6175282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bwMode="white">
          <a:xfrm>
            <a:off x="533400" y="152400"/>
            <a:ext cx="8534400" cy="1447800"/>
          </a:xfrm>
        </p:spPr>
        <p:txBody>
          <a:bodyPr/>
          <a:lstStyle/>
          <a:p>
            <a:pPr eaLnBrk="1" hangingPunct="1"/>
            <a:r>
              <a:rPr lang="en-GB" dirty="0" smtClean="0">
                <a:latin typeface="Calibri (heading)"/>
              </a:rPr>
              <a:t>Special Considerations for Adolescent Clients</a:t>
            </a:r>
            <a:r>
              <a:rPr lang="en-US" dirty="0" smtClean="0">
                <a:latin typeface="Calibri (heading)"/>
              </a:rPr>
              <a:t> </a:t>
            </a:r>
            <a:endParaRPr lang="en-ZA" dirty="0" smtClean="0">
              <a:latin typeface="Calibri (heading)"/>
            </a:endParaRPr>
          </a:p>
        </p:txBody>
      </p:sp>
      <p:sp>
        <p:nvSpPr>
          <p:cNvPr id="47106" name="Rectangle 3"/>
          <p:cNvSpPr>
            <a:spLocks noGrp="1"/>
          </p:cNvSpPr>
          <p:nvPr>
            <p:ph idx="1"/>
          </p:nvPr>
        </p:nvSpPr>
        <p:spPr>
          <a:xfrm>
            <a:off x="533400" y="1722437"/>
            <a:ext cx="8229600" cy="4221163"/>
          </a:xfrm>
        </p:spPr>
        <p:txBody>
          <a:bodyPr/>
          <a:lstStyle/>
          <a:p>
            <a:pPr eaLnBrk="1" hangingPunct="1">
              <a:buFont typeface="Wingdings" pitchFamily="2" charset="2"/>
              <a:buNone/>
              <a:defRPr/>
            </a:pPr>
            <a:r>
              <a:rPr lang="en-ZA" b="1" dirty="0" smtClean="0">
                <a:solidFill>
                  <a:srgbClr val="0B5395"/>
                </a:solidFill>
                <a:latin typeface="Calibri" pitchFamily="34" charset="0"/>
                <a:cs typeface="Calibri" pitchFamily="34" charset="0"/>
              </a:rPr>
              <a:t>Adherence to medicines:</a:t>
            </a:r>
          </a:p>
          <a:p>
            <a:pPr marL="461963" indent="-461963" eaLnBrk="1" hangingPunct="1">
              <a:defRPr/>
            </a:pPr>
            <a:r>
              <a:rPr lang="en-GB" dirty="0" smtClean="0">
                <a:latin typeface="Calibri" pitchFamily="34" charset="0"/>
                <a:cs typeface="Calibri" pitchFamily="34" charset="0"/>
              </a:rPr>
              <a:t>Younger adolescents may still rely on a caregiver to take their medicines.</a:t>
            </a:r>
          </a:p>
          <a:p>
            <a:pPr marL="461963" indent="-461963" eaLnBrk="1" hangingPunct="1">
              <a:defRPr/>
            </a:pPr>
            <a:r>
              <a:rPr lang="en-GB" dirty="0" smtClean="0">
                <a:latin typeface="Calibri" pitchFamily="34" charset="0"/>
                <a:cs typeface="Calibri" pitchFamily="34" charset="0"/>
              </a:rPr>
              <a:t>Older adolescents need to take some or all of the responsibility for taking their medicines every day.</a:t>
            </a:r>
          </a:p>
          <a:p>
            <a:pPr marL="461963" indent="-461963" eaLnBrk="1" hangingPunct="1">
              <a:defRPr/>
            </a:pPr>
            <a:r>
              <a:rPr lang="en-GB" dirty="0" smtClean="0">
                <a:latin typeface="Calibri" pitchFamily="34" charset="0"/>
                <a:cs typeface="Calibri" pitchFamily="34" charset="0"/>
              </a:rPr>
              <a:t>Often, adolescents struggle with adherence ad various points in their development, as they strive to form their own identity and to fit in with peers.</a:t>
            </a:r>
            <a:endParaRPr lang="en-ZA" dirty="0" smtClean="0">
              <a:latin typeface="Calibri" pitchFamily="34" charset="0"/>
              <a:cs typeface="Calibri" pitchFamily="34" charset="0"/>
            </a:endParaRPr>
          </a:p>
        </p:txBody>
      </p:sp>
      <p:sp>
        <p:nvSpPr>
          <p:cNvPr id="52227" name="Slide Number Placeholder 1"/>
          <p:cNvSpPr>
            <a:spLocks noGrp="1"/>
          </p:cNvSpPr>
          <p:nvPr>
            <p:ph type="sldNum" sz="quarter" idx="12"/>
          </p:nvPr>
        </p:nvSpPr>
        <p:spPr bwMode="auto">
          <a:noFill/>
          <a:ln>
            <a:miter lim="800000"/>
            <a:headEnd/>
            <a:tailEnd/>
          </a:ln>
        </p:spPr>
        <p:txBody>
          <a:bodyPr/>
          <a:lstStyle/>
          <a:p>
            <a:fld id="{486B746F-F36B-4A2E-BCD9-5A4322DCED94}" type="slidenum">
              <a:rPr lang="en-US" smtClean="0">
                <a:ea typeface="ＭＳ Ｐゴシック"/>
                <a:cs typeface="ＭＳ Ｐゴシック"/>
              </a:rPr>
              <a:pPr/>
              <a:t>25</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bwMode="white"/>
        <p:txBody>
          <a:bodyPr/>
          <a:lstStyle/>
          <a:p>
            <a:pPr eaLnBrk="1" hangingPunct="1"/>
            <a:r>
              <a:rPr lang="en-GB" dirty="0" smtClean="0">
                <a:latin typeface="Calibri (heading)"/>
              </a:rPr>
              <a:t>Special Considerations </a:t>
            </a:r>
            <a:r>
              <a:rPr lang="en-GB" sz="1800" dirty="0" smtClean="0">
                <a:latin typeface="Calibri (heading)"/>
              </a:rPr>
              <a:t>(Continued)</a:t>
            </a:r>
            <a:endParaRPr lang="en-ZA" sz="1800" dirty="0" smtClean="0">
              <a:latin typeface="Calibri (heading)"/>
            </a:endParaRPr>
          </a:p>
        </p:txBody>
      </p:sp>
      <p:sp>
        <p:nvSpPr>
          <p:cNvPr id="28674" name="Rectangle 3"/>
          <p:cNvSpPr>
            <a:spLocks noGrp="1"/>
          </p:cNvSpPr>
          <p:nvPr>
            <p:ph idx="1"/>
          </p:nvPr>
        </p:nvSpPr>
        <p:spPr>
          <a:xfrm>
            <a:off x="533400" y="1752600"/>
            <a:ext cx="8229600" cy="4724400"/>
          </a:xfrm>
        </p:spPr>
        <p:txBody>
          <a:bodyPr/>
          <a:lstStyle/>
          <a:p>
            <a:pPr eaLnBrk="1" hangingPunct="1">
              <a:lnSpc>
                <a:spcPct val="90000"/>
              </a:lnSpc>
              <a:buFont typeface="Wingdings" pitchFamily="2" charset="2"/>
              <a:buNone/>
              <a:defRPr/>
            </a:pPr>
            <a:r>
              <a:rPr lang="en-ZA" b="1" dirty="0" smtClean="0">
                <a:solidFill>
                  <a:srgbClr val="0B5395"/>
                </a:solidFill>
                <a:latin typeface="Calibri" pitchFamily="34" charset="0"/>
                <a:cs typeface="Calibri" pitchFamily="34" charset="0"/>
              </a:rPr>
              <a:t>Adherence to care:</a:t>
            </a:r>
          </a:p>
          <a:p>
            <a:pPr marL="461963" indent="-461963" eaLnBrk="1" hangingPunct="1">
              <a:lnSpc>
                <a:spcPct val="90000"/>
              </a:lnSpc>
              <a:defRPr/>
            </a:pPr>
            <a:r>
              <a:rPr lang="en-GB" dirty="0" smtClean="0">
                <a:latin typeface="Calibri" pitchFamily="34" charset="0"/>
                <a:cs typeface="Calibri" pitchFamily="34" charset="0"/>
              </a:rPr>
              <a:t>Adherence to care may be more difficult for ALHIV because:</a:t>
            </a:r>
          </a:p>
          <a:p>
            <a:pPr marL="795338" lvl="1" indent="-284163" eaLnBrk="1" hangingPunct="1">
              <a:lnSpc>
                <a:spcPct val="90000"/>
              </a:lnSpc>
              <a:spcBef>
                <a:spcPts val="1000"/>
              </a:spcBef>
              <a:defRPr/>
            </a:pPr>
            <a:r>
              <a:rPr lang="en-GB" sz="2200" dirty="0">
                <a:latin typeface="Calibri" pitchFamily="34" charset="0"/>
                <a:cs typeface="Calibri" pitchFamily="34" charset="0"/>
              </a:rPr>
              <a:t>O</a:t>
            </a:r>
            <a:r>
              <a:rPr lang="en-GB" sz="2200" dirty="0" smtClean="0">
                <a:latin typeface="Calibri" pitchFamily="34" charset="0"/>
                <a:cs typeface="Calibri" pitchFamily="34" charset="0"/>
              </a:rPr>
              <a:t>ften have less disciplined or structured lives and less stable relationships outside of the family</a:t>
            </a:r>
          </a:p>
          <a:p>
            <a:pPr marL="795338" lvl="1" indent="-284163" eaLnBrk="1" hangingPunct="1">
              <a:lnSpc>
                <a:spcPct val="90000"/>
              </a:lnSpc>
              <a:spcBef>
                <a:spcPts val="1000"/>
              </a:spcBef>
              <a:defRPr/>
            </a:pPr>
            <a:r>
              <a:rPr lang="en-GB" sz="2200" dirty="0">
                <a:latin typeface="Calibri" pitchFamily="34" charset="0"/>
                <a:cs typeface="Calibri" pitchFamily="34" charset="0"/>
              </a:rPr>
              <a:t>A</a:t>
            </a:r>
            <a:r>
              <a:rPr lang="en-GB" sz="2200" dirty="0" smtClean="0">
                <a:latin typeface="Calibri" pitchFamily="34" charset="0"/>
                <a:cs typeface="Calibri" pitchFamily="34" charset="0"/>
              </a:rPr>
              <a:t>re more likely to lack skills to negotiate health services and to understand side effects, treatment options, and regimen requirements</a:t>
            </a:r>
          </a:p>
          <a:p>
            <a:pPr marL="461963" indent="-461963" eaLnBrk="1" hangingPunct="1">
              <a:lnSpc>
                <a:spcPct val="90000"/>
              </a:lnSpc>
              <a:defRPr/>
            </a:pPr>
            <a:r>
              <a:rPr lang="en-GB" dirty="0" smtClean="0">
                <a:latin typeface="Calibri" pitchFamily="34" charset="0"/>
                <a:cs typeface="Calibri" pitchFamily="34" charset="0"/>
              </a:rPr>
              <a:t>Outreach is more difficult because adolescents are scattered and it is harder to bring them into care.</a:t>
            </a:r>
          </a:p>
          <a:p>
            <a:pPr marL="461963" indent="-461963" eaLnBrk="1" hangingPunct="1">
              <a:lnSpc>
                <a:spcPct val="90000"/>
              </a:lnSpc>
              <a:defRPr/>
            </a:pPr>
            <a:r>
              <a:rPr lang="en-US" dirty="0" smtClean="0"/>
              <a:t>Adolescents can become lost in the system when in transition from pediatric to adult HIV services.</a:t>
            </a:r>
            <a:endParaRPr lang="en-US" dirty="0"/>
          </a:p>
        </p:txBody>
      </p:sp>
      <p:sp>
        <p:nvSpPr>
          <p:cNvPr id="53251" name="Slide Number Placeholder 1"/>
          <p:cNvSpPr>
            <a:spLocks noGrp="1"/>
          </p:cNvSpPr>
          <p:nvPr>
            <p:ph type="sldNum" sz="quarter" idx="12"/>
          </p:nvPr>
        </p:nvSpPr>
        <p:spPr bwMode="auto">
          <a:noFill/>
          <a:ln>
            <a:miter lim="800000"/>
            <a:headEnd/>
            <a:tailEnd/>
          </a:ln>
        </p:spPr>
        <p:txBody>
          <a:bodyPr/>
          <a:lstStyle/>
          <a:p>
            <a:fld id="{68C44436-FD0C-4337-B379-DC43979B7B5D}" type="slidenum">
              <a:rPr lang="en-US" smtClean="0">
                <a:ea typeface="ＭＳ Ｐゴシック"/>
                <a:cs typeface="ＭＳ Ｐゴシック"/>
              </a:rPr>
              <a:pPr/>
              <a:t>26</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bwMode="white"/>
        <p:txBody>
          <a:bodyPr/>
          <a:lstStyle/>
          <a:p>
            <a:pPr eaLnBrk="1" hangingPunct="1"/>
            <a:r>
              <a:rPr lang="en-US" dirty="0" smtClean="0">
                <a:latin typeface="Calibri (heading)"/>
              </a:rPr>
              <a:t>Special Considerations </a:t>
            </a:r>
            <a:r>
              <a:rPr lang="en-US" sz="1800" dirty="0" smtClean="0">
                <a:latin typeface="Calibri (heading)"/>
              </a:rPr>
              <a:t>(Continued)</a:t>
            </a:r>
          </a:p>
        </p:txBody>
      </p:sp>
      <p:sp>
        <p:nvSpPr>
          <p:cNvPr id="49154" name="Rectangle 3"/>
          <p:cNvSpPr>
            <a:spLocks noGrp="1"/>
          </p:cNvSpPr>
          <p:nvPr>
            <p:ph idx="1"/>
          </p:nvPr>
        </p:nvSpPr>
        <p:spPr>
          <a:xfrm>
            <a:off x="533400" y="1752600"/>
            <a:ext cx="8229600" cy="4724400"/>
          </a:xfrm>
        </p:spPr>
        <p:txBody>
          <a:bodyPr/>
          <a:lstStyle/>
          <a:p>
            <a:pPr eaLnBrk="1" hangingPunct="1">
              <a:lnSpc>
                <a:spcPct val="90000"/>
              </a:lnSpc>
              <a:buFont typeface="Wingdings" pitchFamily="2" charset="2"/>
              <a:buNone/>
              <a:defRPr/>
            </a:pPr>
            <a:r>
              <a:rPr lang="en-US" b="1" dirty="0" smtClean="0">
                <a:solidFill>
                  <a:srgbClr val="0B5395"/>
                </a:solidFill>
                <a:latin typeface="Calibri" pitchFamily="34" charset="0"/>
                <a:cs typeface="Calibri" pitchFamily="34" charset="0"/>
              </a:rPr>
              <a:t>Stigma and discrimination:</a:t>
            </a:r>
          </a:p>
          <a:p>
            <a:pPr marL="461963" indent="-461963" eaLnBrk="1" hangingPunct="1">
              <a:defRPr/>
            </a:pPr>
            <a:r>
              <a:rPr lang="en-US" dirty="0" smtClean="0">
                <a:latin typeface="Calibri" pitchFamily="34" charset="0"/>
                <a:cs typeface="Calibri" pitchFamily="34" charset="0"/>
              </a:rPr>
              <a:t>Blame is often placed on ALHIV because of an assumption that they voluntarily engaged in </a:t>
            </a:r>
            <a:r>
              <a:rPr lang="en-US" altLang="en-US" dirty="0" smtClean="0">
                <a:latin typeface="Calibri" pitchFamily="34" charset="0"/>
                <a:cs typeface="Calibri" pitchFamily="34" charset="0"/>
              </a:rPr>
              <a:t>“</a:t>
            </a:r>
            <a:r>
              <a:rPr lang="en-US" dirty="0" smtClean="0">
                <a:latin typeface="Calibri" pitchFamily="34" charset="0"/>
                <a:cs typeface="Calibri" pitchFamily="34" charset="0"/>
              </a:rPr>
              <a:t>risky behavior.</a:t>
            </a:r>
            <a:r>
              <a:rPr lang="en-US" altLang="en-US" dirty="0" smtClean="0">
                <a:latin typeface="Calibri" pitchFamily="34" charset="0"/>
                <a:cs typeface="Calibri" pitchFamily="34" charset="0"/>
              </a:rPr>
              <a:t>”</a:t>
            </a:r>
            <a:r>
              <a:rPr lang="en-US" dirty="0" smtClean="0">
                <a:latin typeface="Calibri" pitchFamily="34" charset="0"/>
                <a:cs typeface="Calibri" pitchFamily="34" charset="0"/>
              </a:rPr>
              <a:t> </a:t>
            </a:r>
          </a:p>
          <a:p>
            <a:pPr marL="461963" indent="-461963" eaLnBrk="1" hangingPunct="1">
              <a:defRPr/>
            </a:pPr>
            <a:r>
              <a:rPr lang="en-US" dirty="0" smtClean="0">
                <a:latin typeface="Calibri" pitchFamily="34" charset="0"/>
                <a:cs typeface="Calibri" pitchFamily="34" charset="0"/>
              </a:rPr>
              <a:t>Stigma and discrimination associated with HIV prevents many ALHIV from disclosing their HIV-status.</a:t>
            </a:r>
          </a:p>
          <a:p>
            <a:pPr marL="798513" lvl="1" indent="-333375" eaLnBrk="1" hangingPunct="1">
              <a:spcBef>
                <a:spcPts val="1500"/>
              </a:spcBef>
              <a:defRPr/>
            </a:pPr>
            <a:r>
              <a:rPr lang="en-US" sz="2200" dirty="0" smtClean="0"/>
              <a:t>This may be a particular issue when adolescents decide to become involved in a sexual relationship. </a:t>
            </a:r>
            <a:endParaRPr lang="en-US" sz="2200" dirty="0" smtClean="0">
              <a:latin typeface="Calibri" pitchFamily="34" charset="0"/>
              <a:cs typeface="Calibri" pitchFamily="34" charset="0"/>
            </a:endParaRPr>
          </a:p>
        </p:txBody>
      </p:sp>
      <p:sp>
        <p:nvSpPr>
          <p:cNvPr id="54275" name="Slide Number Placeholder 1"/>
          <p:cNvSpPr>
            <a:spLocks noGrp="1"/>
          </p:cNvSpPr>
          <p:nvPr>
            <p:ph type="sldNum" sz="quarter" idx="12"/>
          </p:nvPr>
        </p:nvSpPr>
        <p:spPr bwMode="auto">
          <a:noFill/>
          <a:ln>
            <a:miter lim="800000"/>
            <a:headEnd/>
            <a:tailEnd/>
          </a:ln>
        </p:spPr>
        <p:txBody>
          <a:bodyPr/>
          <a:lstStyle/>
          <a:p>
            <a:fld id="{0D374021-D591-4144-BB0C-ACE2FE61E82E}" type="slidenum">
              <a:rPr lang="en-US" smtClean="0">
                <a:ea typeface="ＭＳ Ｐゴシック"/>
                <a:cs typeface="ＭＳ Ｐゴシック"/>
              </a:rPr>
              <a:pPr/>
              <a:t>27</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bwMode="white"/>
        <p:txBody>
          <a:bodyPr/>
          <a:lstStyle/>
          <a:p>
            <a:pPr eaLnBrk="1" hangingPunct="1"/>
            <a:r>
              <a:rPr lang="en-US" dirty="0" smtClean="0">
                <a:latin typeface="Calibri (heading)"/>
              </a:rPr>
              <a:t>Special Considerations </a:t>
            </a:r>
            <a:r>
              <a:rPr lang="en-US" sz="1800" dirty="0" smtClean="0">
                <a:latin typeface="Calibri (heading)"/>
              </a:rPr>
              <a:t>(Continued)</a:t>
            </a:r>
          </a:p>
        </p:txBody>
      </p:sp>
      <p:sp>
        <p:nvSpPr>
          <p:cNvPr id="50178" name="Rectangle 3"/>
          <p:cNvSpPr>
            <a:spLocks noGrp="1"/>
          </p:cNvSpPr>
          <p:nvPr>
            <p:ph idx="1"/>
          </p:nvPr>
        </p:nvSpPr>
        <p:spPr>
          <a:xfrm>
            <a:off x="533400" y="1600200"/>
            <a:ext cx="8229600" cy="4953000"/>
          </a:xfrm>
        </p:spPr>
        <p:txBody>
          <a:bodyPr/>
          <a:lstStyle/>
          <a:p>
            <a:pPr eaLnBrk="1" hangingPunct="1">
              <a:lnSpc>
                <a:spcPct val="90000"/>
              </a:lnSpc>
              <a:buFont typeface="Wingdings" pitchFamily="2" charset="2"/>
              <a:buNone/>
              <a:defRPr/>
            </a:pPr>
            <a:r>
              <a:rPr lang="en-US" b="1" dirty="0" smtClean="0">
                <a:solidFill>
                  <a:srgbClr val="0B5395"/>
                </a:solidFill>
                <a:latin typeface="Calibri" pitchFamily="34" charset="0"/>
                <a:cs typeface="Calibri" pitchFamily="34" charset="0"/>
              </a:rPr>
              <a:t>Counseling adolescents:</a:t>
            </a:r>
          </a:p>
          <a:p>
            <a:pPr marL="465138" lvl="0" indent="-465138">
              <a:spcBef>
                <a:spcPts val="1500"/>
              </a:spcBef>
            </a:pPr>
            <a:r>
              <a:rPr lang="en-US" sz="2200" dirty="0" smtClean="0"/>
              <a:t>Adolescents’ cognitive abilities and skills are different from adults </a:t>
            </a:r>
          </a:p>
          <a:p>
            <a:pPr marL="798513" lvl="1" indent="-333375">
              <a:spcBef>
                <a:spcPts val="500"/>
              </a:spcBef>
            </a:pPr>
            <a:r>
              <a:rPr lang="en-US" sz="1800" dirty="0" smtClean="0"/>
              <a:t>They require different counseling approaches and often more extensive and intensive counseling sessions. </a:t>
            </a:r>
          </a:p>
          <a:p>
            <a:pPr marL="465138" lvl="0" indent="-465138">
              <a:spcBef>
                <a:spcPts val="1000"/>
              </a:spcBef>
            </a:pPr>
            <a:r>
              <a:rPr lang="en-US" sz="2200" dirty="0" smtClean="0"/>
              <a:t>Conflicts between cultural or parental expectations and adolescents’ emerging values can present serious challenges.</a:t>
            </a:r>
          </a:p>
          <a:p>
            <a:pPr marL="465138" lvl="0" indent="-465138">
              <a:spcBef>
                <a:spcPts val="1500"/>
              </a:spcBef>
            </a:pPr>
            <a:r>
              <a:rPr lang="en-US" sz="2200" dirty="0" smtClean="0"/>
              <a:t>Adolescent clients often depend on their caregivers and cannot always make independent decisions.</a:t>
            </a:r>
          </a:p>
          <a:p>
            <a:pPr marL="465138" lvl="0" indent="-465138">
              <a:spcBef>
                <a:spcPts val="1500"/>
              </a:spcBef>
            </a:pPr>
            <a:r>
              <a:rPr lang="en-US" sz="2200" dirty="0" smtClean="0"/>
              <a:t>Adolescents have a range of future decisions to make, like whether to have children, whether to get married, etc.</a:t>
            </a:r>
          </a:p>
          <a:p>
            <a:pPr marL="465138" lvl="0" indent="-465138">
              <a:spcBef>
                <a:spcPts val="1500"/>
              </a:spcBef>
            </a:pPr>
            <a:r>
              <a:rPr lang="en-US" sz="2200" dirty="0" smtClean="0"/>
              <a:t>Adolescents face strong peer pressure and tend to be dependent on peers for lifestyle </a:t>
            </a:r>
            <a:r>
              <a:rPr lang="en-US" dirty="0" smtClean="0"/>
              <a:t>guidance. </a:t>
            </a:r>
          </a:p>
        </p:txBody>
      </p:sp>
      <p:sp>
        <p:nvSpPr>
          <p:cNvPr id="55299" name="Slide Number Placeholder 1"/>
          <p:cNvSpPr>
            <a:spLocks noGrp="1"/>
          </p:cNvSpPr>
          <p:nvPr>
            <p:ph type="sldNum" sz="quarter" idx="12"/>
          </p:nvPr>
        </p:nvSpPr>
        <p:spPr bwMode="auto">
          <a:noFill/>
          <a:ln>
            <a:miter lim="800000"/>
            <a:headEnd/>
            <a:tailEnd/>
          </a:ln>
        </p:spPr>
        <p:txBody>
          <a:bodyPr/>
          <a:lstStyle/>
          <a:p>
            <a:fld id="{4FEB5EF8-1AE5-444E-A361-FEF0667DB57E}" type="slidenum">
              <a:rPr lang="en-US" smtClean="0">
                <a:ea typeface="ＭＳ Ｐゴシック"/>
                <a:cs typeface="ＭＳ Ｐゴシック"/>
              </a:rPr>
              <a:pPr/>
              <a:t>28</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idx="1"/>
          </p:nvPr>
        </p:nvSpPr>
        <p:spPr>
          <a:xfrm>
            <a:off x="533400" y="1752600"/>
            <a:ext cx="8229600" cy="4724400"/>
          </a:xfrm>
        </p:spPr>
        <p:txBody>
          <a:bodyPr/>
          <a:lstStyle/>
          <a:p>
            <a:pPr eaLnBrk="1" hangingPunct="1">
              <a:lnSpc>
                <a:spcPct val="90000"/>
              </a:lnSpc>
              <a:buFont typeface="Wingdings" pitchFamily="2" charset="2"/>
              <a:buNone/>
              <a:defRPr/>
            </a:pPr>
            <a:r>
              <a:rPr lang="en-US" b="1" dirty="0" smtClean="0">
                <a:solidFill>
                  <a:srgbClr val="0B5395"/>
                </a:solidFill>
                <a:latin typeface="Calibri" pitchFamily="34" charset="0"/>
                <a:cs typeface="Calibri" pitchFamily="34" charset="0"/>
              </a:rPr>
              <a:t>Safer Sex:</a:t>
            </a:r>
          </a:p>
          <a:p>
            <a:pPr marL="461963" indent="-461963" eaLnBrk="1" hangingPunct="1">
              <a:lnSpc>
                <a:spcPct val="90000"/>
              </a:lnSpc>
              <a:defRPr/>
            </a:pPr>
            <a:r>
              <a:rPr lang="en-US" dirty="0" smtClean="0">
                <a:latin typeface="Calibri" pitchFamily="34" charset="0"/>
                <a:cs typeface="Calibri" pitchFamily="34" charset="0"/>
              </a:rPr>
              <a:t>ALHIV may not understand risk-taking behavior or the importance of risk reduction. This </a:t>
            </a:r>
            <a:r>
              <a:rPr lang="en-US" dirty="0" smtClean="0">
                <a:latin typeface="Calibri" pitchFamily="34" charset="0"/>
                <a:cs typeface="Calibri" pitchFamily="34" charset="0"/>
                <a:sym typeface="Wingdings" pitchFamily="2" charset="2"/>
              </a:rPr>
              <a:t>makes them more </a:t>
            </a:r>
            <a:r>
              <a:rPr lang="en-US" dirty="0" smtClean="0">
                <a:latin typeface="Calibri" pitchFamily="34" charset="0"/>
                <a:cs typeface="Calibri" pitchFamily="34" charset="0"/>
              </a:rPr>
              <a:t>vulnerable to unintended pregnancy and STIs </a:t>
            </a:r>
          </a:p>
          <a:p>
            <a:pPr marL="461963" indent="-461963" eaLnBrk="1" hangingPunct="1">
              <a:lnSpc>
                <a:spcPct val="90000"/>
              </a:lnSpc>
              <a:defRPr/>
            </a:pPr>
            <a:r>
              <a:rPr lang="en-US" dirty="0" smtClean="0">
                <a:latin typeface="Calibri" pitchFamily="34" charset="0"/>
                <a:cs typeface="Calibri" pitchFamily="34" charset="0"/>
              </a:rPr>
              <a:t>There is a widespread belief that ALHIV are </a:t>
            </a:r>
            <a:r>
              <a:rPr lang="en-US" altLang="en-US" dirty="0" smtClean="0">
                <a:latin typeface="Calibri" pitchFamily="34" charset="0"/>
                <a:cs typeface="Calibri" pitchFamily="34" charset="0"/>
              </a:rPr>
              <a:t>“</a:t>
            </a:r>
            <a:r>
              <a:rPr lang="en-US" dirty="0" smtClean="0">
                <a:latin typeface="Calibri" pitchFamily="34" charset="0"/>
                <a:cs typeface="Calibri" pitchFamily="34" charset="0"/>
              </a:rPr>
              <a:t>not supposed</a:t>
            </a:r>
            <a:r>
              <a:rPr lang="en-US" altLang="en-US" dirty="0" smtClean="0">
                <a:latin typeface="Calibri" pitchFamily="34" charset="0"/>
                <a:cs typeface="Calibri" pitchFamily="34" charset="0"/>
              </a:rPr>
              <a:t>”</a:t>
            </a:r>
            <a:r>
              <a:rPr lang="en-US" dirty="0" smtClean="0">
                <a:latin typeface="Calibri" pitchFamily="34" charset="0"/>
                <a:cs typeface="Calibri" pitchFamily="34" charset="0"/>
              </a:rPr>
              <a:t> to be having sex. As a result, they often hide their sexuality.</a:t>
            </a:r>
          </a:p>
          <a:p>
            <a:pPr marL="461963" indent="-461963" eaLnBrk="1" hangingPunct="1">
              <a:lnSpc>
                <a:spcPct val="90000"/>
              </a:lnSpc>
              <a:defRPr/>
            </a:pPr>
            <a:r>
              <a:rPr lang="en-US" dirty="0" smtClean="0">
                <a:latin typeface="Calibri" pitchFamily="34" charset="0"/>
                <a:cs typeface="Calibri" pitchFamily="34" charset="0"/>
              </a:rPr>
              <a:t>Adolescents may have limited access to contraceptives; they may also lack the skills to use them correctly and/or negotiate their use.</a:t>
            </a:r>
          </a:p>
          <a:p>
            <a:pPr marL="798513" lvl="1" indent="-333375" eaLnBrk="1" hangingPunct="1">
              <a:lnSpc>
                <a:spcPct val="90000"/>
              </a:lnSpc>
              <a:spcBef>
                <a:spcPts val="1500"/>
              </a:spcBef>
              <a:defRPr/>
            </a:pPr>
            <a:r>
              <a:rPr lang="en-US" sz="2200" dirty="0" smtClean="0">
                <a:latin typeface="Calibri" pitchFamily="34" charset="0"/>
                <a:cs typeface="Calibri" pitchFamily="34" charset="0"/>
              </a:rPr>
              <a:t>Gender inequality may further reduce female adolescents</a:t>
            </a:r>
            <a:r>
              <a:rPr lang="en-US" altLang="en-US" sz="2200" dirty="0" smtClean="0">
                <a:latin typeface="Calibri" pitchFamily="34" charset="0"/>
                <a:cs typeface="Calibri" pitchFamily="34" charset="0"/>
              </a:rPr>
              <a:t>’</a:t>
            </a:r>
            <a:r>
              <a:rPr lang="en-US" sz="2200" dirty="0" smtClean="0">
                <a:latin typeface="Calibri" pitchFamily="34" charset="0"/>
                <a:cs typeface="Calibri" pitchFamily="34" charset="0"/>
              </a:rPr>
              <a:t> ability to negotiate condom use.</a:t>
            </a:r>
          </a:p>
        </p:txBody>
      </p:sp>
      <p:sp>
        <p:nvSpPr>
          <p:cNvPr id="56323" name="Slide Number Placeholder 1"/>
          <p:cNvSpPr>
            <a:spLocks noGrp="1"/>
          </p:cNvSpPr>
          <p:nvPr>
            <p:ph type="sldNum" sz="quarter" idx="12"/>
          </p:nvPr>
        </p:nvSpPr>
        <p:spPr bwMode="auto">
          <a:noFill/>
          <a:ln>
            <a:miter lim="800000"/>
            <a:headEnd/>
            <a:tailEnd/>
          </a:ln>
        </p:spPr>
        <p:txBody>
          <a:bodyPr/>
          <a:lstStyle/>
          <a:p>
            <a:fld id="{720C94FB-063F-453D-94FB-C9AD62C41A9A}" type="slidenum">
              <a:rPr lang="en-US" smtClean="0">
                <a:ea typeface="ＭＳ Ｐゴシック"/>
                <a:cs typeface="ＭＳ Ｐゴシック"/>
              </a:rPr>
              <a:pPr/>
              <a:t>29</a:t>
            </a:fld>
            <a:endParaRPr lang="en-US" smtClean="0">
              <a:ea typeface="ＭＳ Ｐゴシック"/>
              <a:cs typeface="ＭＳ Ｐゴシック"/>
            </a:endParaRPr>
          </a:p>
        </p:txBody>
      </p:sp>
      <p:sp>
        <p:nvSpPr>
          <p:cNvPr id="6" name="Rectangle 2"/>
          <p:cNvSpPr>
            <a:spLocks noGrp="1"/>
          </p:cNvSpPr>
          <p:nvPr>
            <p:ph type="title"/>
          </p:nvPr>
        </p:nvSpPr>
        <p:spPr bwMode="white">
          <a:xfrm>
            <a:off x="498475" y="484188"/>
            <a:ext cx="8264525" cy="1116012"/>
          </a:xfrm>
        </p:spPr>
        <p:txBody>
          <a:bodyPr/>
          <a:lstStyle/>
          <a:p>
            <a:pPr eaLnBrk="1" hangingPunct="1"/>
            <a:r>
              <a:rPr lang="en-US" dirty="0" smtClean="0">
                <a:latin typeface="Calibri (heading)"/>
              </a:rPr>
              <a:t>Special Considerations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white"/>
        <p:txBody>
          <a:bodyPr/>
          <a:lstStyle/>
          <a:p>
            <a:pPr eaLnBrk="1" hangingPunct="1"/>
            <a:r>
              <a:rPr lang="en-US" dirty="0" smtClean="0">
                <a:latin typeface="Calibri (heading)"/>
              </a:rPr>
              <a:t>Module 2 Learning Objectives </a:t>
            </a:r>
            <a:r>
              <a:rPr lang="en-US" sz="1800" dirty="0" smtClean="0">
                <a:latin typeface="Calibri (heading)"/>
              </a:rPr>
              <a:t>(Continued)</a:t>
            </a:r>
          </a:p>
        </p:txBody>
      </p:sp>
      <p:sp>
        <p:nvSpPr>
          <p:cNvPr id="22530" name="Content Placeholder 2"/>
          <p:cNvSpPr>
            <a:spLocks noGrp="1"/>
          </p:cNvSpPr>
          <p:nvPr>
            <p:ph idx="1"/>
          </p:nvPr>
        </p:nvSpPr>
        <p:spPr/>
        <p:txBody>
          <a:bodyPr/>
          <a:lstStyle/>
          <a:p>
            <a:pPr marL="465138" lvl="0" indent="-465138"/>
            <a:r>
              <a:rPr lang="en-US" dirty="0"/>
              <a:t>Discuss risk-taking as a normal part of </a:t>
            </a:r>
            <a:r>
              <a:rPr lang="en-US" dirty="0" smtClean="0"/>
              <a:t>adolescence as well as the consequence </a:t>
            </a:r>
            <a:r>
              <a:rPr lang="en-US" dirty="0"/>
              <a:t>of negative risk-taking</a:t>
            </a:r>
          </a:p>
          <a:p>
            <a:pPr marL="465138" lvl="0" indent="-465138"/>
            <a:r>
              <a:rPr lang="en-US" dirty="0"/>
              <a:t>Discuss some of the vulnerabilities faced by adolescents</a:t>
            </a:r>
          </a:p>
          <a:p>
            <a:pPr marL="465138" lvl="0" indent="-465138"/>
            <a:r>
              <a:rPr lang="en-US" dirty="0"/>
              <a:t>Describe the characteristics of youth-friendly HIV care and treatment services</a:t>
            </a:r>
          </a:p>
          <a:p>
            <a:pPr marL="0" indent="0">
              <a:buNone/>
            </a:pPr>
            <a:endParaRPr lang="en-US" dirty="0" smtClean="0">
              <a:latin typeface="Calibri" pitchFamily="34" charset="0"/>
              <a:cs typeface="Calibri" pitchFamily="34" charset="0"/>
            </a:endParaRPr>
          </a:p>
          <a:p>
            <a:pPr marL="460375" indent="-460375"/>
            <a:endParaRPr lang="en-GB" dirty="0" smtClean="0">
              <a:latin typeface="Calibri" pitchFamily="34" charset="0"/>
              <a:cs typeface="Calibri" pitchFamily="34" charset="0"/>
            </a:endParaRPr>
          </a:p>
          <a:p>
            <a:pPr marL="460375" indent="-460375" eaLnBrk="1" hangingPunct="1">
              <a:buFont typeface="Wingdings" pitchFamily="2" charset="2"/>
              <a:buNone/>
            </a:pPr>
            <a:endParaRPr lang="en-US" dirty="0" smtClean="0">
              <a:latin typeface="Calibri" pitchFamily="34" charset="0"/>
              <a:cs typeface="Calibri" pitchFamily="34" charset="0"/>
            </a:endParaRPr>
          </a:p>
        </p:txBody>
      </p:sp>
      <p:sp>
        <p:nvSpPr>
          <p:cNvPr id="22531" name="Slide Number Placeholder 1"/>
          <p:cNvSpPr>
            <a:spLocks noGrp="1"/>
          </p:cNvSpPr>
          <p:nvPr>
            <p:ph type="sldNum" sz="quarter" idx="12"/>
          </p:nvPr>
        </p:nvSpPr>
        <p:spPr bwMode="auto">
          <a:noFill/>
          <a:ln>
            <a:miter lim="800000"/>
            <a:headEnd/>
            <a:tailEnd/>
          </a:ln>
        </p:spPr>
        <p:txBody>
          <a:bodyPr/>
          <a:lstStyle/>
          <a:p>
            <a:fld id="{9B7CDE46-9A84-41AD-AD57-19224E13E66D}"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bwMode="white">
          <a:xfrm>
            <a:off x="498475" y="152400"/>
            <a:ext cx="8264525" cy="1447800"/>
          </a:xfrm>
        </p:spPr>
        <p:txBody>
          <a:bodyPr/>
          <a:lstStyle/>
          <a:p>
            <a:pPr eaLnBrk="1" hangingPunct="1"/>
            <a:r>
              <a:rPr lang="en-US" dirty="0" smtClean="0">
                <a:latin typeface="Calibri (heading)"/>
              </a:rPr>
              <a:t>How Adolescents Differ from        One Another</a:t>
            </a:r>
            <a:br>
              <a:rPr lang="en-US" dirty="0" smtClean="0">
                <a:latin typeface="Calibri (heading)"/>
              </a:rPr>
            </a:br>
            <a:endParaRPr lang="en-US" dirty="0" smtClean="0">
              <a:latin typeface="Calibri (heading)"/>
            </a:endParaRPr>
          </a:p>
        </p:txBody>
      </p:sp>
      <p:sp>
        <p:nvSpPr>
          <p:cNvPr id="57346" name="Rectangle 3"/>
          <p:cNvSpPr>
            <a:spLocks noGrp="1"/>
          </p:cNvSpPr>
          <p:nvPr>
            <p:ph idx="1"/>
          </p:nvPr>
        </p:nvSpPr>
        <p:spPr>
          <a:xfrm>
            <a:off x="533400" y="1752600"/>
            <a:ext cx="8229600" cy="838200"/>
          </a:xfrm>
        </p:spPr>
        <p:txBody>
          <a:bodyPr/>
          <a:lstStyle/>
          <a:p>
            <a:pPr marL="460375" indent="-460375" eaLnBrk="1" hangingPunct="1">
              <a:lnSpc>
                <a:spcPct val="90000"/>
              </a:lnSpc>
            </a:pPr>
            <a:r>
              <a:rPr lang="en-US" dirty="0" smtClean="0">
                <a:latin typeface="Calibri" pitchFamily="34" charset="0"/>
                <a:cs typeface="Calibri" pitchFamily="34" charset="0"/>
              </a:rPr>
              <a:t>Adolescents are a heterogeneous group and may differ from one another in many ways:</a:t>
            </a:r>
          </a:p>
          <a:p>
            <a:pPr marL="460375" lvl="1" indent="-460375" algn="ctr" eaLnBrk="1" hangingPunct="1">
              <a:lnSpc>
                <a:spcPct val="90000"/>
              </a:lnSpc>
            </a:pPr>
            <a:endParaRPr lang="en-US" dirty="0" smtClean="0">
              <a:latin typeface="Calibri" pitchFamily="34" charset="0"/>
              <a:cs typeface="Calibri" pitchFamily="34" charset="0"/>
            </a:endParaRPr>
          </a:p>
        </p:txBody>
      </p:sp>
      <p:sp>
        <p:nvSpPr>
          <p:cNvPr id="57347" name="Slide Number Placeholder 2"/>
          <p:cNvSpPr>
            <a:spLocks noGrp="1"/>
          </p:cNvSpPr>
          <p:nvPr>
            <p:ph type="sldNum" sz="quarter" idx="12"/>
          </p:nvPr>
        </p:nvSpPr>
        <p:spPr bwMode="auto">
          <a:noFill/>
          <a:ln>
            <a:miter lim="800000"/>
            <a:headEnd/>
            <a:tailEnd/>
          </a:ln>
        </p:spPr>
        <p:txBody>
          <a:bodyPr/>
          <a:lstStyle/>
          <a:p>
            <a:fld id="{491D96A3-AD18-4B28-8EE2-71725C96D1D2}" type="slidenum">
              <a:rPr lang="en-US" smtClean="0">
                <a:ea typeface="ＭＳ Ｐゴシック"/>
                <a:cs typeface="ＭＳ Ｐゴシック"/>
              </a:rPr>
              <a:pPr/>
              <a:t>30</a:t>
            </a:fld>
            <a:endParaRPr lang="en-US" smtClean="0">
              <a:ea typeface="ＭＳ Ｐゴシック"/>
              <a:cs typeface="ＭＳ Ｐゴシック"/>
            </a:endParaRPr>
          </a:p>
        </p:txBody>
      </p:sp>
      <p:sp>
        <p:nvSpPr>
          <p:cNvPr id="57348" name="Text Box 4"/>
          <p:cNvSpPr txBox="1">
            <a:spLocks noChangeArrowheads="1"/>
          </p:cNvSpPr>
          <p:nvPr/>
        </p:nvSpPr>
        <p:spPr bwMode="auto">
          <a:xfrm>
            <a:off x="892629" y="5569803"/>
            <a:ext cx="7315200" cy="830997"/>
          </a:xfrm>
          <a:prstGeom prst="rect">
            <a:avLst/>
          </a:prstGeom>
          <a:solidFill>
            <a:srgbClr val="F0EBD6"/>
          </a:solidFill>
          <a:ln w="9525">
            <a:solidFill>
              <a:schemeClr val="tx1"/>
            </a:solidFill>
            <a:miter lim="800000"/>
            <a:headEnd/>
            <a:tailEnd/>
          </a:ln>
        </p:spPr>
        <p:txBody>
          <a:bodyPr>
            <a:spAutoFit/>
          </a:bodyPr>
          <a:lstStyle/>
          <a:p>
            <a:pPr algn="ctr" eaLnBrk="0" hangingPunct="0">
              <a:spcBef>
                <a:spcPct val="50000"/>
              </a:spcBef>
            </a:pPr>
            <a:r>
              <a:rPr lang="en-US" sz="2400" b="1" dirty="0">
                <a:latin typeface="Calibri" pitchFamily="34" charset="0"/>
              </a:rPr>
              <a:t>Counseling and education should meet the unique needs of each adolescent.</a:t>
            </a:r>
          </a:p>
        </p:txBody>
      </p:sp>
      <p:sp>
        <p:nvSpPr>
          <p:cNvPr id="2" name="Rectangle 1"/>
          <p:cNvSpPr/>
          <p:nvPr/>
        </p:nvSpPr>
        <p:spPr>
          <a:xfrm>
            <a:off x="930729" y="2590800"/>
            <a:ext cx="7239000" cy="2727926"/>
          </a:xfrm>
          <a:prstGeom prst="rect">
            <a:avLst/>
          </a:prstGeom>
        </p:spPr>
        <p:txBody>
          <a:bodyPr numCol="2">
            <a:spAutoFit/>
          </a:bodyPr>
          <a:lstStyle/>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Stage of development</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Gender</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Sexual orientation</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Home or family situation</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Educational level</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Financial situation</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Geographic location</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Relationship or marital status</a:t>
            </a:r>
          </a:p>
          <a:p>
            <a:pPr marL="406400" indent="-347663" eaLnBrk="0" hangingPunct="0">
              <a:lnSpc>
                <a:spcPct val="90000"/>
              </a:lnSpc>
              <a:spcBef>
                <a:spcPts val="1000"/>
              </a:spcBef>
              <a:buFont typeface="Wingdings" charset="2"/>
              <a:buChar char="§"/>
              <a:defRPr/>
            </a:pPr>
            <a:r>
              <a:rPr lang="en-US" sz="2300" dirty="0">
                <a:latin typeface="Calibri"/>
                <a:ea typeface="ＭＳ Ｐゴシック" charset="0"/>
                <a:cs typeface="Calibri"/>
              </a:rPr>
              <a:t>Experience with stigma and discrimination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5F73B5-F26A-4AFA-8644-C94278F1A79E}" type="slidenum">
              <a:rPr lang="en-US" smtClean="0"/>
              <a:pPr>
                <a:defRPr/>
              </a:pPr>
              <a:t>31</a:t>
            </a:fld>
            <a:endParaRPr lang="en-US"/>
          </a:p>
        </p:txBody>
      </p:sp>
      <p:sp>
        <p:nvSpPr>
          <p:cNvPr id="58370"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smtClean="0">
              <a:latin typeface="Calibri" pitchFamily="34" charset="0"/>
              <a:cs typeface="Calibri" pitchFamily="34" charset="0"/>
            </a:endParaRPr>
          </a:p>
          <a:p>
            <a:pPr algn="ctr">
              <a:spcBef>
                <a:spcPts val="3600"/>
              </a:spcBef>
              <a:buFont typeface="Wingdings" pitchFamily="2" charset="2"/>
              <a:buNone/>
            </a:pPr>
            <a:r>
              <a:rPr lang="en-US" sz="4800" b="1" smtClean="0">
                <a:latin typeface="Calibri" pitchFamily="34" charset="0"/>
                <a:cs typeface="Calibri" pitchFamily="34" charset="0"/>
              </a:rPr>
              <a:t>Questions or comments on this session?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white"/>
        <p:txBody>
          <a:bodyPr/>
          <a:lstStyle/>
          <a:p>
            <a:pPr eaLnBrk="1" hangingPunct="1"/>
            <a:r>
              <a:rPr lang="en-US" dirty="0" smtClean="0">
                <a:latin typeface="Calibri (heading)"/>
              </a:rPr>
              <a:t>Session 2.2</a:t>
            </a:r>
          </a:p>
        </p:txBody>
      </p:sp>
      <p:sp>
        <p:nvSpPr>
          <p:cNvPr id="59394" name="Content Placeholder 3"/>
          <p:cNvSpPr>
            <a:spLocks noGrp="1"/>
          </p:cNvSpPr>
          <p:nvPr>
            <p:ph idx="1"/>
          </p:nvPr>
        </p:nvSpPr>
        <p:spPr/>
        <p:txBody>
          <a:bodyPr/>
          <a:lstStyle/>
          <a:p>
            <a:pPr marL="0" indent="0" eaLnBrk="1" hangingPunct="1">
              <a:buFont typeface="Wingdings" pitchFamily="2" charset="2"/>
              <a:buNone/>
            </a:pPr>
            <a:r>
              <a:rPr lang="en-US" sz="3600" b="1" smtClean="0">
                <a:solidFill>
                  <a:srgbClr val="0B5395"/>
                </a:solidFill>
                <a:latin typeface="Calibri" pitchFamily="34" charset="0"/>
                <a:cs typeface="Calibri" pitchFamily="34" charset="0"/>
              </a:rPr>
              <a:t>Adolescent Vulnerabilities, Risk-Taking Behaviors, and Their Consequences</a:t>
            </a:r>
          </a:p>
        </p:txBody>
      </p:sp>
      <p:sp>
        <p:nvSpPr>
          <p:cNvPr id="59395" name="Slide Number Placeholder 1"/>
          <p:cNvSpPr>
            <a:spLocks noGrp="1"/>
          </p:cNvSpPr>
          <p:nvPr>
            <p:ph type="sldNum" sz="quarter" idx="12"/>
          </p:nvPr>
        </p:nvSpPr>
        <p:spPr bwMode="auto">
          <a:noFill/>
          <a:ln>
            <a:miter lim="800000"/>
            <a:headEnd/>
            <a:tailEnd/>
          </a:ln>
        </p:spPr>
        <p:txBody>
          <a:bodyPr/>
          <a:lstStyle/>
          <a:p>
            <a:fld id="{781B11F1-76CB-40F7-A132-8B82013D32F2}" type="slidenum">
              <a:rPr lang="en-US" smtClean="0">
                <a:ea typeface="ＭＳ Ｐゴシック"/>
                <a:cs typeface="ＭＳ Ｐゴシック"/>
              </a:rPr>
              <a:pPr/>
              <a:t>32</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1"/>
          <p:cNvSpPr>
            <a:spLocks noGrp="1"/>
          </p:cNvSpPr>
          <p:nvPr>
            <p:ph type="sldNum" sz="quarter" idx="12"/>
          </p:nvPr>
        </p:nvSpPr>
        <p:spPr bwMode="auto">
          <a:noFill/>
          <a:ln>
            <a:miter lim="800000"/>
            <a:headEnd/>
            <a:tailEnd/>
          </a:ln>
        </p:spPr>
        <p:txBody>
          <a:bodyPr/>
          <a:lstStyle/>
          <a:p>
            <a:fld id="{B4FF2C16-4945-439A-A8C5-BF59A15ACE4F}" type="slidenum">
              <a:rPr lang="en-US" smtClean="0">
                <a:ea typeface="ＭＳ Ｐゴシック"/>
                <a:cs typeface="ＭＳ Ｐゴシック"/>
              </a:rPr>
              <a:pPr/>
              <a:t>33</a:t>
            </a:fld>
            <a:endParaRPr lang="en-US" smtClean="0">
              <a:ea typeface="ＭＳ Ｐゴシック"/>
              <a:cs typeface="ＭＳ Ｐゴシック"/>
            </a:endParaRPr>
          </a:p>
        </p:txBody>
      </p:sp>
      <p:sp>
        <p:nvSpPr>
          <p:cNvPr id="60419" name="Rectangle 3"/>
          <p:cNvSpPr>
            <a:spLocks noGrp="1"/>
          </p:cNvSpPr>
          <p:nvPr>
            <p:ph idx="4294967295"/>
          </p:nvPr>
        </p:nvSpPr>
        <p:spPr>
          <a:xfrm>
            <a:off x="533400" y="1752600"/>
            <a:ext cx="8077200" cy="4419600"/>
          </a:xfrm>
        </p:spPr>
        <p:txBody>
          <a:bodyPr/>
          <a:lstStyle/>
          <a:p>
            <a:pPr marL="455613" indent="-455613" eaLnBrk="1" hangingPunct="1">
              <a:buFont typeface="Wingdings" pitchFamily="2" charset="2"/>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pPr marL="465138" lvl="0" indent="-465138"/>
            <a:r>
              <a:rPr lang="en-US" dirty="0"/>
              <a:t>Discuss risk-taking as a normal part of adolescence </a:t>
            </a:r>
            <a:r>
              <a:rPr lang="en-US" dirty="0" smtClean="0"/>
              <a:t>as well as the </a:t>
            </a:r>
            <a:r>
              <a:rPr lang="en-US" dirty="0"/>
              <a:t>consequences of negative risk-taking</a:t>
            </a:r>
          </a:p>
          <a:p>
            <a:pPr marL="465138" lvl="0" indent="-465138"/>
            <a:r>
              <a:rPr lang="en-US" dirty="0"/>
              <a:t>Discuss some of the vulnerabilities faced by adolescents</a:t>
            </a:r>
          </a:p>
        </p:txBody>
      </p:sp>
      <p:sp>
        <p:nvSpPr>
          <p:cNvPr id="5"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US" dirty="0" smtClean="0">
                <a:latin typeface="Calibri heading"/>
              </a:rPr>
              <a:t>Session 2.2 Objectives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idx="1"/>
          </p:nvPr>
        </p:nvSpPr>
        <p:spPr/>
        <p:txBody>
          <a:bodyPr/>
          <a:lstStyle/>
          <a:p>
            <a:pPr marL="461963" indent="-461963" eaLnBrk="1" hangingPunct="1">
              <a:spcBef>
                <a:spcPct val="40000"/>
              </a:spcBef>
              <a:spcAft>
                <a:spcPct val="20000"/>
              </a:spcAft>
            </a:pPr>
            <a:r>
              <a:rPr lang="en-GB" i="1" dirty="0" smtClean="0">
                <a:solidFill>
                  <a:srgbClr val="0B5395"/>
                </a:solidFill>
                <a:latin typeface="Calibri" pitchFamily="34" charset="0"/>
                <a:cs typeface="Calibri" pitchFamily="34" charset="0"/>
              </a:rPr>
              <a:t>What risks did you take when you were an adolescent?</a:t>
            </a:r>
          </a:p>
          <a:p>
            <a:pPr marL="461963" indent="-461963" eaLnBrk="1" hangingPunct="1">
              <a:spcBef>
                <a:spcPct val="40000"/>
              </a:spcBef>
              <a:spcAft>
                <a:spcPct val="20000"/>
              </a:spcAft>
            </a:pPr>
            <a:r>
              <a:rPr lang="en-GB" i="1" dirty="0" smtClean="0">
                <a:solidFill>
                  <a:srgbClr val="0B5395"/>
                </a:solidFill>
                <a:latin typeface="Calibri" pitchFamily="34" charset="0"/>
                <a:cs typeface="Calibri" pitchFamily="34" charset="0"/>
              </a:rPr>
              <a:t>Thinking back, why do you think you                                                                            took these risks?</a:t>
            </a:r>
            <a:endParaRPr lang="en-US" i="1" dirty="0" smtClean="0">
              <a:solidFill>
                <a:srgbClr val="0B5395"/>
              </a:solidFill>
              <a:latin typeface="Calibri" pitchFamily="34" charset="0"/>
              <a:cs typeface="Calibri" pitchFamily="34" charset="0"/>
            </a:endParaRPr>
          </a:p>
        </p:txBody>
      </p:sp>
      <p:pic>
        <p:nvPicPr>
          <p:cNvPr id="4" name="Picture 3"/>
          <p:cNvPicPr/>
          <p:nvPr/>
        </p:nvPicPr>
        <p:blipFill>
          <a:blip r:embed="rId2" cstate="print">
            <a:extLst/>
          </a:blip>
          <a:srcRect/>
          <a:stretch>
            <a:fillRect/>
          </a:stretch>
        </p:blipFill>
        <p:spPr bwMode="auto">
          <a:xfrm>
            <a:off x="6019800" y="2590800"/>
            <a:ext cx="2286000" cy="3657600"/>
          </a:xfrm>
          <a:prstGeom prst="rect">
            <a:avLst/>
          </a:prstGeom>
          <a:noFill/>
          <a:ln>
            <a:noFill/>
          </a:ln>
          <a:effectLst>
            <a:outerShdw sx="1000" sy="1000" algn="ctr" rotWithShape="0">
              <a:srgbClr val="000000"/>
            </a:outerShdw>
            <a:softEdge rad="31750"/>
          </a:effectLst>
        </p:spPr>
      </p:pic>
      <p:sp>
        <p:nvSpPr>
          <p:cNvPr id="6" name="Slide Number Placeholder 5"/>
          <p:cNvSpPr>
            <a:spLocks noGrp="1"/>
          </p:cNvSpPr>
          <p:nvPr>
            <p:ph type="sldNum" sz="quarter" idx="12"/>
          </p:nvPr>
        </p:nvSpPr>
        <p:spPr/>
        <p:txBody>
          <a:bodyPr/>
          <a:lstStyle/>
          <a:p>
            <a:pPr>
              <a:defRPr/>
            </a:pPr>
            <a:fld id="{732EB101-F298-48BC-8EC4-0080B06B0E4E}" type="slidenum">
              <a:rPr lang="en-US" smtClean="0"/>
              <a:pPr>
                <a:defRPr/>
              </a:pPr>
              <a:t>34</a:t>
            </a:fld>
            <a:endParaRPr lang="en-US"/>
          </a:p>
        </p:txBody>
      </p:sp>
      <p:sp>
        <p:nvSpPr>
          <p:cNvPr id="8"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US" dirty="0" smtClean="0">
                <a:latin typeface="Calibri heading"/>
              </a:rPr>
              <a:t>Discussion Questions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bwMode="white">
          <a:xfrm>
            <a:off x="533400" y="152400"/>
            <a:ext cx="8382000" cy="1447800"/>
          </a:xfrm>
        </p:spPr>
        <p:txBody>
          <a:bodyPr/>
          <a:lstStyle/>
          <a:p>
            <a:pPr eaLnBrk="1" hangingPunct="1"/>
            <a:r>
              <a:rPr lang="en-GB" dirty="0" smtClean="0">
                <a:latin typeface="Calibri" pitchFamily="34" charset="0"/>
              </a:rPr>
              <a:t>Risk-Taking As a Normal Part of        Growing up</a:t>
            </a:r>
            <a:r>
              <a:rPr lang="en-GB" dirty="0" smtClean="0">
                <a:latin typeface="Calibri (heading)"/>
              </a:rPr>
              <a:t/>
            </a:r>
            <a:br>
              <a:rPr lang="en-GB" dirty="0" smtClean="0">
                <a:latin typeface="Calibri (heading)"/>
              </a:rPr>
            </a:br>
            <a:endParaRPr lang="en-ZA" dirty="0" smtClean="0">
              <a:latin typeface="Calibri (heading)"/>
            </a:endParaRPr>
          </a:p>
        </p:txBody>
      </p:sp>
      <p:sp>
        <p:nvSpPr>
          <p:cNvPr id="63490" name="Rectangle 3"/>
          <p:cNvSpPr>
            <a:spLocks noGrp="1"/>
          </p:cNvSpPr>
          <p:nvPr>
            <p:ph idx="1"/>
          </p:nvPr>
        </p:nvSpPr>
        <p:spPr>
          <a:xfrm>
            <a:off x="533400" y="3276600"/>
            <a:ext cx="8229600" cy="3276600"/>
          </a:xfrm>
        </p:spPr>
        <p:txBody>
          <a:bodyPr/>
          <a:lstStyle/>
          <a:p>
            <a:pPr marL="460375" indent="-460375" eaLnBrk="1" hangingPunct="1">
              <a:spcBef>
                <a:spcPct val="50000"/>
              </a:spcBef>
            </a:pPr>
            <a:r>
              <a:rPr lang="en-GB" b="1" dirty="0" smtClean="0">
                <a:latin typeface="Calibri" pitchFamily="34" charset="0"/>
                <a:cs typeface="Calibri" pitchFamily="34" charset="0"/>
              </a:rPr>
              <a:t>Healthy risk-taking </a:t>
            </a:r>
            <a:r>
              <a:rPr lang="en-GB" dirty="0" smtClean="0">
                <a:latin typeface="Calibri" pitchFamily="34" charset="0"/>
                <a:cs typeface="Calibri" pitchFamily="34" charset="0"/>
              </a:rPr>
              <a:t>includes participating in sports, developing artistic and creative abilities, traveling, making new friends, and contributing constructively to one’s family or community.</a:t>
            </a:r>
            <a:r>
              <a:rPr lang="en-US" dirty="0" smtClean="0">
                <a:latin typeface="Calibri" pitchFamily="34" charset="0"/>
                <a:cs typeface="Calibri" pitchFamily="34" charset="0"/>
              </a:rPr>
              <a:t> </a:t>
            </a:r>
          </a:p>
        </p:txBody>
      </p:sp>
      <p:sp>
        <p:nvSpPr>
          <p:cNvPr id="63491" name="Slide Number Placeholder 1"/>
          <p:cNvSpPr>
            <a:spLocks noGrp="1"/>
          </p:cNvSpPr>
          <p:nvPr>
            <p:ph type="sldNum" sz="quarter" idx="12"/>
          </p:nvPr>
        </p:nvSpPr>
        <p:spPr bwMode="auto">
          <a:noFill/>
          <a:ln>
            <a:miter lim="800000"/>
            <a:headEnd/>
            <a:tailEnd/>
          </a:ln>
        </p:spPr>
        <p:txBody>
          <a:bodyPr/>
          <a:lstStyle/>
          <a:p>
            <a:fld id="{7DC87ADD-A399-4482-9CCB-7950526246E7}" type="slidenum">
              <a:rPr lang="en-US" smtClean="0">
                <a:ea typeface="ＭＳ Ｐゴシック"/>
                <a:cs typeface="ＭＳ Ｐゴシック"/>
              </a:rPr>
              <a:pPr/>
              <a:t>35</a:t>
            </a:fld>
            <a:endParaRPr lang="en-US" smtClean="0">
              <a:ea typeface="ＭＳ Ｐゴシック"/>
              <a:cs typeface="ＭＳ Ｐゴシック"/>
            </a:endParaRPr>
          </a:p>
        </p:txBody>
      </p:sp>
      <p:sp>
        <p:nvSpPr>
          <p:cNvPr id="63492" name="Text Box 9"/>
          <p:cNvSpPr txBox="1">
            <a:spLocks noChangeArrowheads="1"/>
          </p:cNvSpPr>
          <p:nvPr/>
        </p:nvSpPr>
        <p:spPr bwMode="auto">
          <a:xfrm>
            <a:off x="609600" y="1828800"/>
            <a:ext cx="7858125" cy="1200329"/>
          </a:xfrm>
          <a:prstGeom prst="rect">
            <a:avLst/>
          </a:prstGeom>
          <a:solidFill>
            <a:srgbClr val="F0EBD6"/>
          </a:solidFill>
          <a:ln w="9525">
            <a:solidFill>
              <a:schemeClr val="tx1"/>
            </a:solidFill>
            <a:miter lim="800000"/>
            <a:headEnd/>
            <a:tailEnd/>
          </a:ln>
        </p:spPr>
        <p:txBody>
          <a:bodyPr>
            <a:spAutoFit/>
          </a:bodyPr>
          <a:lstStyle/>
          <a:p>
            <a:pPr algn="ctr" defTabSz="457200">
              <a:spcBef>
                <a:spcPct val="50000"/>
              </a:spcBef>
              <a:tabLst>
                <a:tab pos="60325" algn="l"/>
              </a:tabLst>
            </a:pPr>
            <a:r>
              <a:rPr lang="en-US" sz="2400" b="1" dirty="0">
                <a:latin typeface="Calibri" pitchFamily="34" charset="0"/>
              </a:rPr>
              <a:t>Adolescents take risks as a normal part of growing up. </a:t>
            </a:r>
            <a:r>
              <a:rPr lang="en-US" sz="2400" dirty="0">
                <a:latin typeface="Calibri" pitchFamily="34" charset="0"/>
              </a:rPr>
              <a:t>Risk-taking is the tool </a:t>
            </a:r>
            <a:r>
              <a:rPr lang="en-US" sz="2400" dirty="0" smtClean="0">
                <a:latin typeface="Calibri" pitchFamily="34" charset="0"/>
              </a:rPr>
              <a:t>adolescents use </a:t>
            </a:r>
            <a:r>
              <a:rPr lang="en-US" sz="2400" dirty="0">
                <a:latin typeface="Calibri" pitchFamily="34" charset="0"/>
              </a:rPr>
              <a:t>to define and develop </a:t>
            </a:r>
            <a:r>
              <a:rPr lang="en-US" sz="2400" dirty="0" smtClean="0">
                <a:latin typeface="Calibri" pitchFamily="34" charset="0"/>
              </a:rPr>
              <a:t>their identity. Healthy </a:t>
            </a:r>
            <a:r>
              <a:rPr lang="en-US" sz="2400" dirty="0">
                <a:latin typeface="Calibri" pitchFamily="34" charset="0"/>
              </a:rPr>
              <a:t>risk-taking is a valuable experience.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bwMode="white">
          <a:xfrm>
            <a:off x="533400" y="152400"/>
            <a:ext cx="8610600" cy="1447800"/>
          </a:xfrm>
        </p:spPr>
        <p:txBody>
          <a:bodyPr/>
          <a:lstStyle/>
          <a:p>
            <a:pPr eaLnBrk="1" hangingPunct="1"/>
            <a:r>
              <a:rPr lang="en-GB" dirty="0" smtClean="0">
                <a:latin typeface="Calibri" pitchFamily="34" charset="0"/>
              </a:rPr>
              <a:t>Risk-Taking </a:t>
            </a:r>
            <a:r>
              <a:rPr lang="en-GB" dirty="0">
                <a:latin typeface="Calibri" pitchFamily="34" charset="0"/>
              </a:rPr>
              <a:t>A</a:t>
            </a:r>
            <a:r>
              <a:rPr lang="en-GB" dirty="0" smtClean="0">
                <a:latin typeface="Calibri" pitchFamily="34" charset="0"/>
              </a:rPr>
              <a:t>s a Normal Part of          Growing up </a:t>
            </a:r>
            <a:r>
              <a:rPr lang="en-US" sz="1800" dirty="0" smtClean="0">
                <a:latin typeface="Calibri (heading)"/>
              </a:rPr>
              <a:t>(Continued) </a:t>
            </a:r>
            <a:r>
              <a:rPr lang="en-GB" dirty="0" smtClean="0">
                <a:latin typeface="Calibri (heading)"/>
              </a:rPr>
              <a:t/>
            </a:r>
            <a:br>
              <a:rPr lang="en-GB" dirty="0" smtClean="0">
                <a:latin typeface="Calibri (heading)"/>
              </a:rPr>
            </a:br>
            <a:endParaRPr lang="en-ZA" dirty="0" smtClean="0">
              <a:latin typeface="Calibri (heading)"/>
            </a:endParaRPr>
          </a:p>
        </p:txBody>
      </p:sp>
      <p:sp>
        <p:nvSpPr>
          <p:cNvPr id="64514" name="Rectangle 3"/>
          <p:cNvSpPr>
            <a:spLocks noGrp="1"/>
          </p:cNvSpPr>
          <p:nvPr>
            <p:ph idx="4294967295"/>
          </p:nvPr>
        </p:nvSpPr>
        <p:spPr>
          <a:xfrm>
            <a:off x="609600" y="1600200"/>
            <a:ext cx="8534400" cy="4800600"/>
          </a:xfrm>
        </p:spPr>
        <p:txBody>
          <a:bodyPr/>
          <a:lstStyle/>
          <a:p>
            <a:pPr marL="460375" indent="-460375" eaLnBrk="1" hangingPunct="1">
              <a:spcBef>
                <a:spcPct val="50000"/>
              </a:spcBef>
            </a:pPr>
            <a:r>
              <a:rPr lang="en-US" sz="2300" dirty="0" smtClean="0">
                <a:latin typeface="Calibri" pitchFamily="34" charset="0"/>
                <a:cs typeface="Calibri" pitchFamily="34" charset="0"/>
              </a:rPr>
              <a:t>Curiosity, sexual maturity, a natural inclination toward experimentation, and peer pressure can lead to </a:t>
            </a:r>
            <a:r>
              <a:rPr lang="en-US" sz="2300" b="1" dirty="0" smtClean="0">
                <a:latin typeface="Calibri" pitchFamily="34" charset="0"/>
                <a:cs typeface="Calibri" pitchFamily="34" charset="0"/>
              </a:rPr>
              <a:t>unhealthy/ negative risk-taking</a:t>
            </a:r>
            <a:r>
              <a:rPr lang="en-US" sz="2300" dirty="0" smtClean="0">
                <a:latin typeface="Calibri" pitchFamily="34" charset="0"/>
                <a:cs typeface="Calibri" pitchFamily="34" charset="0"/>
              </a:rPr>
              <a:t>. This includes:</a:t>
            </a:r>
          </a:p>
          <a:p>
            <a:pPr marL="460375" indent="-460375" eaLnBrk="1" hangingPunct="1">
              <a:spcBef>
                <a:spcPct val="50000"/>
              </a:spcBef>
            </a:pPr>
            <a:endParaRPr lang="en-US" dirty="0">
              <a:latin typeface="Calibri" pitchFamily="34" charset="0"/>
              <a:cs typeface="Calibri" pitchFamily="34" charset="0"/>
            </a:endParaRPr>
          </a:p>
          <a:p>
            <a:pPr marL="460375" indent="-460375" eaLnBrk="1" hangingPunct="1">
              <a:spcBef>
                <a:spcPct val="50000"/>
              </a:spcBef>
            </a:pPr>
            <a:endParaRPr lang="en-US" dirty="0" smtClean="0">
              <a:latin typeface="Calibri" pitchFamily="34" charset="0"/>
              <a:cs typeface="Calibri" pitchFamily="34" charset="0"/>
            </a:endParaRPr>
          </a:p>
          <a:p>
            <a:pPr marL="460375" indent="-460375" eaLnBrk="1" hangingPunct="1">
              <a:spcBef>
                <a:spcPct val="50000"/>
              </a:spcBef>
            </a:pPr>
            <a:endParaRPr lang="en-US" dirty="0">
              <a:latin typeface="Calibri" pitchFamily="34" charset="0"/>
              <a:cs typeface="Calibri" pitchFamily="34" charset="0"/>
            </a:endParaRPr>
          </a:p>
          <a:p>
            <a:pPr marL="460375" indent="-460375">
              <a:spcBef>
                <a:spcPts val="0"/>
              </a:spcBef>
            </a:pPr>
            <a:r>
              <a:rPr lang="en-US" sz="2300" dirty="0">
                <a:latin typeface="Calibri" pitchFamily="34" charset="0"/>
                <a:cs typeface="Calibri" pitchFamily="34" charset="0"/>
              </a:rPr>
              <a:t>A sense of powerfulness, </a:t>
            </a:r>
            <a:r>
              <a:rPr lang="en-US" sz="2300" dirty="0" smtClean="0">
                <a:latin typeface="Calibri" pitchFamily="34" charset="0"/>
                <a:cs typeface="Calibri" pitchFamily="34" charset="0"/>
              </a:rPr>
              <a:t>feelings of invulnerability</a:t>
            </a:r>
            <a:r>
              <a:rPr lang="en-US" sz="2300" dirty="0">
                <a:latin typeface="Calibri" pitchFamily="34" charset="0"/>
                <a:cs typeface="Calibri" pitchFamily="34" charset="0"/>
              </a:rPr>
              <a:t>, and impulsiveness can lead to a lack of future </a:t>
            </a:r>
            <a:r>
              <a:rPr lang="en-US" sz="2300" dirty="0" smtClean="0">
                <a:latin typeface="Calibri" pitchFamily="34" charset="0"/>
                <a:cs typeface="Calibri" pitchFamily="34" charset="0"/>
              </a:rPr>
              <a:t>planning. </a:t>
            </a:r>
            <a:endParaRPr lang="en-US" sz="2300" dirty="0">
              <a:latin typeface="Calibri" pitchFamily="34" charset="0"/>
              <a:cs typeface="Calibri" pitchFamily="34" charset="0"/>
            </a:endParaRPr>
          </a:p>
          <a:p>
            <a:pPr marL="460375" indent="-460375">
              <a:spcBef>
                <a:spcPts val="1500"/>
              </a:spcBef>
            </a:pPr>
            <a:r>
              <a:rPr lang="en-US" sz="2300" dirty="0" smtClean="0">
                <a:latin typeface="Calibri" pitchFamily="34" charset="0"/>
                <a:cs typeface="Calibri" pitchFamily="34" charset="0"/>
              </a:rPr>
              <a:t>Risk-taking can be caused by a </a:t>
            </a:r>
            <a:r>
              <a:rPr lang="en-US" sz="2300" dirty="0">
                <a:latin typeface="Calibri" pitchFamily="34" charset="0"/>
                <a:cs typeface="Calibri" pitchFamily="34" charset="0"/>
              </a:rPr>
              <a:t>lack of </a:t>
            </a:r>
            <a:r>
              <a:rPr lang="en-US" sz="2300" dirty="0" smtClean="0">
                <a:latin typeface="Calibri" pitchFamily="34" charset="0"/>
                <a:cs typeface="Calibri" pitchFamily="34" charset="0"/>
              </a:rPr>
              <a:t>knowledge.</a:t>
            </a:r>
          </a:p>
          <a:p>
            <a:pPr marL="460375" indent="-460375">
              <a:spcBef>
                <a:spcPts val="1500"/>
              </a:spcBef>
            </a:pPr>
            <a:r>
              <a:rPr lang="en-US" sz="2300" dirty="0" smtClean="0">
                <a:latin typeface="Calibri" pitchFamily="34" charset="0"/>
                <a:cs typeface="Calibri" pitchFamily="34" charset="0"/>
              </a:rPr>
              <a:t>In </a:t>
            </a:r>
            <a:r>
              <a:rPr lang="en-US" sz="2300" dirty="0">
                <a:latin typeface="Calibri" pitchFamily="34" charset="0"/>
                <a:cs typeface="Calibri" pitchFamily="34" charset="0"/>
              </a:rPr>
              <a:t>some cultures, young men are encouraged to take risks as a way of proving their masculinity.</a:t>
            </a:r>
            <a:endParaRPr lang="en-ZA" sz="2300" dirty="0">
              <a:latin typeface="Calibri" pitchFamily="34" charset="0"/>
              <a:cs typeface="Calibri" pitchFamily="34" charset="0"/>
            </a:endParaRPr>
          </a:p>
          <a:p>
            <a:pPr marL="460375" indent="-460375" eaLnBrk="1" hangingPunct="1">
              <a:spcBef>
                <a:spcPct val="50000"/>
              </a:spcBef>
            </a:pPr>
            <a:endParaRPr lang="en-US" dirty="0" smtClean="0">
              <a:latin typeface="Calibri" pitchFamily="34" charset="0"/>
              <a:cs typeface="Calibri" pitchFamily="34" charset="0"/>
            </a:endParaRPr>
          </a:p>
        </p:txBody>
      </p:sp>
      <p:sp>
        <p:nvSpPr>
          <p:cNvPr id="64515" name="Slide Number Placeholder 1"/>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eaLnBrk="0" hangingPunct="0"/>
            <a:fld id="{95945848-8678-491F-898A-F9F9CE3B8218}" type="slidenum">
              <a:rPr lang="en-US" sz="1100">
                <a:latin typeface="Calibri" pitchFamily="34" charset="0"/>
              </a:rPr>
              <a:pPr algn="r" eaLnBrk="0" hangingPunct="0"/>
              <a:t>36</a:t>
            </a:fld>
            <a:endParaRPr lang="en-US" sz="1100">
              <a:latin typeface="Calibri" pitchFamily="34" charset="0"/>
            </a:endParaRPr>
          </a:p>
        </p:txBody>
      </p:sp>
      <p:sp>
        <p:nvSpPr>
          <p:cNvPr id="5" name="Slide Number Placeholder 4"/>
          <p:cNvSpPr>
            <a:spLocks noGrp="1"/>
          </p:cNvSpPr>
          <p:nvPr>
            <p:ph type="sldNum" sz="quarter" idx="12"/>
          </p:nvPr>
        </p:nvSpPr>
        <p:spPr/>
        <p:txBody>
          <a:bodyPr/>
          <a:lstStyle/>
          <a:p>
            <a:pPr>
              <a:defRPr/>
            </a:pPr>
            <a:fld id="{11E8EB7D-060B-4CC9-BE2B-0BC0B38F55F1}" type="slidenum">
              <a:rPr lang="en-US" smtClean="0"/>
              <a:pPr>
                <a:defRPr/>
              </a:pPr>
              <a:t>36</a:t>
            </a:fld>
            <a:endParaRPr lang="en-US"/>
          </a:p>
        </p:txBody>
      </p:sp>
      <p:sp>
        <p:nvSpPr>
          <p:cNvPr id="7" name="Rectangle 3"/>
          <p:cNvSpPr txBox="1">
            <a:spLocks/>
          </p:cNvSpPr>
          <p:nvPr/>
        </p:nvSpPr>
        <p:spPr bwMode="auto">
          <a:xfrm>
            <a:off x="554038" y="2819400"/>
            <a:ext cx="8305800" cy="14478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228600" indent="-228600"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Calibri"/>
                <a:ea typeface="+mn-ea"/>
                <a:cs typeface="Calibri"/>
              </a:defRPr>
            </a:lvl1pPr>
            <a:lvl2pPr marL="457200" indent="-228600"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Calibri"/>
                <a:ea typeface="+mn-ea"/>
                <a:cs typeface="Calibri"/>
              </a:defRPr>
            </a:lvl2pPr>
            <a:lvl3pPr marL="685800" indent="-228600"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Calibri"/>
                <a:ea typeface="Garamond" charset="0"/>
                <a:cs typeface="Calibri"/>
              </a:defRPr>
            </a:lvl3pPr>
            <a:lvl4pPr marL="914400" indent="-228600"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Calibri"/>
                <a:ea typeface="Garamond" charset="0"/>
                <a:cs typeface="Calibri"/>
              </a:defRPr>
            </a:lvl4pPr>
            <a:lvl5pPr marL="1143000" indent="-228600"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Calibri"/>
                <a:ea typeface="Garamond" charset="0"/>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806450" lvl="1" indent="-341313" eaLnBrk="1" hangingPunct="1">
              <a:spcBef>
                <a:spcPts val="1000"/>
              </a:spcBef>
              <a:buFont typeface="Arial" pitchFamily="34" charset="0"/>
              <a:buChar char="•"/>
            </a:pPr>
            <a:r>
              <a:rPr lang="en-US" dirty="0" smtClean="0">
                <a:latin typeface="Calibri" pitchFamily="34" charset="0"/>
                <a:cs typeface="Calibri" pitchFamily="34" charset="0"/>
              </a:rPr>
              <a:t>Drinking, smoking, using drugs</a:t>
            </a:r>
            <a:endParaRPr lang="en-US" dirty="0">
              <a:latin typeface="Calibri" pitchFamily="34" charset="0"/>
              <a:cs typeface="Calibri" pitchFamily="34" charset="0"/>
            </a:endParaRPr>
          </a:p>
          <a:p>
            <a:pPr marL="806450" lvl="1" indent="-341313" eaLnBrk="1" hangingPunct="1">
              <a:spcBef>
                <a:spcPts val="1300"/>
              </a:spcBef>
              <a:buFont typeface="Arial" pitchFamily="34" charset="0"/>
              <a:buChar char="•"/>
            </a:pPr>
            <a:r>
              <a:rPr lang="en-US" dirty="0" smtClean="0">
                <a:latin typeface="Calibri" pitchFamily="34" charset="0"/>
                <a:cs typeface="Calibri" pitchFamily="34" charset="0"/>
              </a:rPr>
              <a:t>Driving recklessly</a:t>
            </a:r>
            <a:endParaRPr lang="en-US" dirty="0">
              <a:latin typeface="Calibri" pitchFamily="34" charset="0"/>
              <a:cs typeface="Calibri" pitchFamily="34" charset="0"/>
            </a:endParaRPr>
          </a:p>
          <a:p>
            <a:pPr marL="806450" lvl="1" indent="-341313" eaLnBrk="1" hangingPunct="1">
              <a:spcBef>
                <a:spcPts val="1300"/>
              </a:spcBef>
              <a:buFont typeface="Arial" pitchFamily="34" charset="0"/>
              <a:buChar char="•"/>
            </a:pPr>
            <a:r>
              <a:rPr lang="en-US" dirty="0">
                <a:latin typeface="Calibri" pitchFamily="34" charset="0"/>
                <a:cs typeface="Calibri" pitchFamily="34" charset="0"/>
              </a:rPr>
              <a:t>Unsafe sexual </a:t>
            </a:r>
            <a:r>
              <a:rPr lang="en-US" dirty="0" smtClean="0">
                <a:latin typeface="Calibri" pitchFamily="34" charset="0"/>
                <a:cs typeface="Calibri" pitchFamily="34" charset="0"/>
              </a:rPr>
              <a:t>activity</a:t>
            </a:r>
          </a:p>
          <a:p>
            <a:pPr marL="806450" lvl="1" indent="-341313" eaLnBrk="1" hangingPunct="1">
              <a:spcBef>
                <a:spcPts val="1300"/>
              </a:spcBef>
              <a:buFont typeface="Arial" pitchFamily="34" charset="0"/>
              <a:buChar char="•"/>
            </a:pPr>
            <a:endParaRPr lang="en-US" dirty="0" smtClean="0">
              <a:latin typeface="Calibri" pitchFamily="34" charset="0"/>
              <a:cs typeface="Calibri" pitchFamily="34" charset="0"/>
            </a:endParaRPr>
          </a:p>
          <a:p>
            <a:pPr marL="806450" lvl="1" indent="-342900" eaLnBrk="1" hangingPunct="1">
              <a:spcBef>
                <a:spcPts val="1300"/>
              </a:spcBef>
              <a:buFont typeface="Arial" pitchFamily="34" charset="0"/>
              <a:buChar char="•"/>
            </a:pPr>
            <a:r>
              <a:rPr lang="en-US" dirty="0" smtClean="0">
                <a:latin typeface="Calibri" pitchFamily="34" charset="0"/>
                <a:cs typeface="Calibri" pitchFamily="34" charset="0"/>
              </a:rPr>
              <a:t>Self-mutilation</a:t>
            </a:r>
            <a:endParaRPr lang="en-US" dirty="0">
              <a:latin typeface="Calibri" pitchFamily="34" charset="0"/>
              <a:cs typeface="Calibri" pitchFamily="34" charset="0"/>
            </a:endParaRPr>
          </a:p>
          <a:p>
            <a:pPr marL="806450" lvl="1" indent="-342900" eaLnBrk="1" hangingPunct="1">
              <a:spcBef>
                <a:spcPts val="1300"/>
              </a:spcBef>
              <a:buFont typeface="Arial" pitchFamily="34" charset="0"/>
              <a:buChar char="•"/>
            </a:pPr>
            <a:r>
              <a:rPr lang="en-US" dirty="0">
                <a:latin typeface="Calibri" pitchFamily="34" charset="0"/>
                <a:cs typeface="Calibri" pitchFamily="34" charset="0"/>
              </a:rPr>
              <a:t>Running away</a:t>
            </a:r>
          </a:p>
          <a:p>
            <a:pPr marL="806450" lvl="1" indent="-342900" eaLnBrk="1" hangingPunct="1">
              <a:spcBef>
                <a:spcPts val="1300"/>
              </a:spcBef>
              <a:buFont typeface="Arial" pitchFamily="34" charset="0"/>
              <a:buChar char="•"/>
            </a:pPr>
            <a:r>
              <a:rPr lang="en-US" dirty="0">
                <a:latin typeface="Calibri" pitchFamily="34" charset="0"/>
                <a:cs typeface="Calibri" pitchFamily="34" charset="0"/>
              </a:rPr>
              <a:t>Stealing </a:t>
            </a:r>
            <a:endParaRPr lang="en-ZA" dirty="0">
              <a:latin typeface="Calibri" pitchFamily="34" charset="0"/>
              <a:cs typeface="Calibri" pitchFamily="34" charset="0"/>
            </a:endParaRPr>
          </a:p>
          <a:p>
            <a:pPr marL="688975" lvl="1" indent="-460375" eaLnBrk="1" hangingPunct="1">
              <a:spcBef>
                <a:spcPct val="50000"/>
              </a:spcBef>
            </a:pPr>
            <a:endParaRPr lang="en-US" dirty="0" smtClean="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bwMode="white">
          <a:xfrm>
            <a:off x="381000" y="457200"/>
            <a:ext cx="8686800" cy="1066800"/>
          </a:xfrm>
        </p:spPr>
        <p:txBody>
          <a:bodyPr/>
          <a:lstStyle/>
          <a:p>
            <a:pPr eaLnBrk="1" hangingPunct="1"/>
            <a:r>
              <a:rPr lang="en-GB" dirty="0" smtClean="0">
                <a:latin typeface="Calibri (heading)"/>
              </a:rPr>
              <a:t>Risk-Taking – Health Workers Should:</a:t>
            </a:r>
            <a:endParaRPr lang="en-ZA" dirty="0" smtClean="0">
              <a:latin typeface="Calibri (heading)"/>
            </a:endParaRPr>
          </a:p>
        </p:txBody>
      </p:sp>
      <p:graphicFrame>
        <p:nvGraphicFramePr>
          <p:cNvPr id="76820" name="Group 20"/>
          <p:cNvGraphicFramePr>
            <a:graphicFrameLocks noGrp="1"/>
          </p:cNvGraphicFramePr>
          <p:nvPr>
            <p:ph sz="half" idx="2"/>
            <p:extLst>
              <p:ext uri="{D42A27DB-BD31-4B8C-83A1-F6EECF244321}">
                <p14:modId xmlns:p14="http://schemas.microsoft.com/office/powerpoint/2010/main" val="3986329145"/>
              </p:ext>
            </p:extLst>
          </p:nvPr>
        </p:nvGraphicFramePr>
        <p:xfrm>
          <a:off x="609600" y="1981200"/>
          <a:ext cx="8001000" cy="3703416"/>
        </p:xfrm>
        <a:graphic>
          <a:graphicData uri="http://schemas.openxmlformats.org/drawingml/2006/table">
            <a:tbl>
              <a:tblPr/>
              <a:tblGrid>
                <a:gridCol w="8001000"/>
              </a:tblGrid>
              <a:tr h="457200">
                <a:tc>
                  <a:txBody>
                    <a:bodyPr/>
                    <a:lstStyle/>
                    <a:p>
                      <a:pPr marL="460375" marR="0" lvl="1" indent="-349250" algn="l" defTabSz="914400" rtl="0" eaLnBrk="0" fontAlgn="base" latinLnBrk="0" hangingPunct="0">
                        <a:lnSpc>
                          <a:spcPct val="100000"/>
                        </a:lnSpc>
                        <a:spcBef>
                          <a:spcPct val="65000"/>
                        </a:spcBef>
                        <a:spcAft>
                          <a:spcPct val="0"/>
                        </a:spcAft>
                        <a:buClr>
                          <a:srgbClr val="083763"/>
                        </a:buClr>
                        <a:buSzPct val="125000"/>
                        <a:buFont typeface="Wingdings" charset="0"/>
                        <a:buChar char="§"/>
                        <a:tabLst/>
                        <a:defRPr/>
                      </a:pPr>
                      <a:r>
                        <a:rPr kumimoji="0" lang="en-GB" sz="2400" b="0" i="0" u="none" strike="noStrike" kern="1200" cap="none" normalizeH="0" baseline="0" dirty="0" smtClean="0">
                          <a:ln>
                            <a:noFill/>
                          </a:ln>
                          <a:solidFill>
                            <a:schemeClr val="tx1"/>
                          </a:solidFill>
                          <a:effectLst/>
                          <a:latin typeface="Calibri"/>
                          <a:ea typeface="ＭＳ Ｐゴシック" charset="0"/>
                          <a:cs typeface="Calibri"/>
                        </a:rPr>
                        <a:t>Encourage and help adolescent to find healthy risks.</a:t>
                      </a:r>
                      <a:endParaRPr kumimoji="0" lang="en-ZA" sz="2400" b="0" i="0" u="none" strike="noStrike" kern="1200" cap="none" normalizeH="0" baseline="0" dirty="0" smtClean="0">
                        <a:ln>
                          <a:noFill/>
                        </a:ln>
                        <a:solidFill>
                          <a:schemeClr val="tx1"/>
                        </a:solidFill>
                        <a:effectLst/>
                        <a:latin typeface="Calibri"/>
                        <a:ea typeface="ＭＳ Ｐゴシック" charset="0"/>
                        <a:cs typeface="Calibri"/>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563925">
                <a:tc>
                  <a:txBody>
                    <a:bodyPr/>
                    <a:lstStyle/>
                    <a:p>
                      <a:pPr marL="460375" marR="0" lvl="1" indent="-349250" algn="l" defTabSz="914400" rtl="0" eaLnBrk="0" fontAlgn="base" latinLnBrk="0" hangingPunct="0">
                        <a:lnSpc>
                          <a:spcPct val="100000"/>
                        </a:lnSpc>
                        <a:spcBef>
                          <a:spcPct val="65000"/>
                        </a:spcBef>
                        <a:spcAft>
                          <a:spcPct val="0"/>
                        </a:spcAft>
                        <a:buClr>
                          <a:srgbClr val="083763"/>
                        </a:buClr>
                        <a:buSzPct val="125000"/>
                        <a:buFont typeface="Wingdings" charset="0"/>
                        <a:buChar char="§"/>
                        <a:tabLst/>
                        <a:defRPr/>
                      </a:pPr>
                      <a:r>
                        <a:rPr kumimoji="0" lang="en-GB" sz="2400" b="0" i="0" u="none" strike="noStrike" kern="1200" cap="none" normalizeH="0" baseline="0" dirty="0" smtClean="0">
                          <a:ln>
                            <a:noFill/>
                          </a:ln>
                          <a:solidFill>
                            <a:schemeClr val="tx1"/>
                          </a:solidFill>
                          <a:effectLst/>
                          <a:latin typeface="Calibri"/>
                          <a:ea typeface="ＭＳ Ｐゴシック" charset="0"/>
                          <a:cs typeface="Calibri"/>
                        </a:rPr>
                        <a:t>Help adolescents evaluate risks, anticipate consequences, and develop strategies for diverting energy into healthier activities when necessary.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868664">
                <a:tc>
                  <a:txBody>
                    <a:bodyPr/>
                    <a:lstStyle/>
                    <a:p>
                      <a:pPr marL="460375" marR="0" lvl="1" indent="-349250" algn="l" defTabSz="914400" rtl="0" eaLnBrk="0" fontAlgn="base" latinLnBrk="0" hangingPunct="0">
                        <a:lnSpc>
                          <a:spcPct val="100000"/>
                        </a:lnSpc>
                        <a:spcBef>
                          <a:spcPct val="65000"/>
                        </a:spcBef>
                        <a:spcAft>
                          <a:spcPct val="0"/>
                        </a:spcAft>
                        <a:buClr>
                          <a:srgbClr val="083763"/>
                        </a:buClr>
                        <a:buSzPct val="125000"/>
                        <a:buFont typeface="Wingdings" charset="0"/>
                        <a:buChar char="§"/>
                        <a:tabLst/>
                      </a:pPr>
                      <a:r>
                        <a:rPr kumimoji="0" lang="en-GB" sz="2400" b="0" i="0" u="none" strike="noStrike" cap="none" normalizeH="0" baseline="0" dirty="0">
                          <a:ln>
                            <a:noFill/>
                          </a:ln>
                          <a:solidFill>
                            <a:schemeClr val="tx1"/>
                          </a:solidFill>
                          <a:effectLst/>
                          <a:latin typeface="Calibri"/>
                          <a:ea typeface="ＭＳ Ｐゴシック" charset="0"/>
                          <a:cs typeface="Calibri"/>
                        </a:rPr>
                        <a:t>Share </a:t>
                      </a:r>
                      <a:r>
                        <a:rPr kumimoji="0" lang="en-GB" sz="2400" b="0" i="0" u="none" strike="noStrike" cap="none" normalizeH="0" baseline="0" dirty="0" smtClean="0">
                          <a:ln>
                            <a:noFill/>
                          </a:ln>
                          <a:solidFill>
                            <a:schemeClr val="tx1"/>
                          </a:solidFill>
                          <a:effectLst/>
                          <a:latin typeface="Calibri"/>
                          <a:ea typeface="ＭＳ Ｐゴシック" charset="0"/>
                          <a:cs typeface="Calibri"/>
                        </a:rPr>
                        <a:t>lessons </a:t>
                      </a:r>
                      <a:r>
                        <a:rPr kumimoji="0" lang="en-GB" sz="2400" b="0" i="0" u="none" strike="noStrike" cap="none" normalizeH="0" baseline="0" dirty="0">
                          <a:ln>
                            <a:noFill/>
                          </a:ln>
                          <a:solidFill>
                            <a:schemeClr val="tx1"/>
                          </a:solidFill>
                          <a:effectLst/>
                          <a:latin typeface="Calibri"/>
                          <a:ea typeface="ＭＳ Ｐゴシック" charset="0"/>
                          <a:cs typeface="Calibri"/>
                        </a:rPr>
                        <a:t>learned from their own histories of risk-taking and </a:t>
                      </a:r>
                      <a:r>
                        <a:rPr kumimoji="0" lang="en-GB" sz="2400" b="0" i="0" u="none" strike="noStrike" cap="none" normalizeH="0" baseline="0" dirty="0" smtClean="0">
                          <a:ln>
                            <a:noFill/>
                          </a:ln>
                          <a:solidFill>
                            <a:schemeClr val="tx1"/>
                          </a:solidFill>
                          <a:effectLst/>
                          <a:latin typeface="Calibri"/>
                          <a:ea typeface="ＭＳ Ｐゴシック" charset="0"/>
                          <a:cs typeface="Calibri"/>
                        </a:rPr>
                        <a:t>experimenting.</a:t>
                      </a:r>
                      <a:endParaRPr kumimoji="0" lang="en-ZA" sz="2000" b="0" i="0" u="none" strike="noStrike" cap="none" normalizeH="0" baseline="0" dirty="0">
                        <a:ln>
                          <a:noFill/>
                        </a:ln>
                        <a:solidFill>
                          <a:schemeClr val="tx1"/>
                        </a:solidFill>
                        <a:effectLst/>
                        <a:latin typeface="Calibri"/>
                        <a:ea typeface="ＭＳ Ｐゴシック" charset="0"/>
                        <a:cs typeface="Calibri"/>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1188816">
                <a:tc>
                  <a:txBody>
                    <a:bodyPr/>
                    <a:lstStyle/>
                    <a:p>
                      <a:pPr marL="460375" marR="0" lvl="1" indent="-349250" algn="l" defTabSz="914400" rtl="0" eaLnBrk="0" fontAlgn="base" latinLnBrk="0" hangingPunct="0">
                        <a:lnSpc>
                          <a:spcPct val="100000"/>
                        </a:lnSpc>
                        <a:spcBef>
                          <a:spcPct val="65000"/>
                        </a:spcBef>
                        <a:spcAft>
                          <a:spcPct val="0"/>
                        </a:spcAft>
                        <a:buClr>
                          <a:srgbClr val="083763"/>
                        </a:buClr>
                        <a:buSzPct val="125000"/>
                        <a:buFont typeface="Wingdings" charset="0"/>
                        <a:buChar char="§"/>
                        <a:tabLst/>
                      </a:pPr>
                      <a:r>
                        <a:rPr kumimoji="0" lang="en-US" sz="2400" b="0" i="0" u="none" strike="noStrike" kern="1200" cap="none" normalizeH="0" baseline="0" dirty="0" smtClean="0">
                          <a:ln>
                            <a:noFill/>
                          </a:ln>
                          <a:solidFill>
                            <a:schemeClr val="tx1"/>
                          </a:solidFill>
                          <a:effectLst/>
                          <a:latin typeface="Calibri"/>
                          <a:ea typeface="ＭＳ Ｐゴシック" charset="0"/>
                          <a:cs typeface="Calibri"/>
                        </a:rPr>
                        <a:t>Advise adolescents to seek additional help if they are experiencing psychological problems, having problems at school, or engaging in illegal activities.</a:t>
                      </a:r>
                      <a:endParaRPr kumimoji="0" lang="en-US" sz="2400" b="0" i="0" u="none" strike="noStrike" kern="1200" cap="none" normalizeH="0" baseline="0" dirty="0">
                        <a:ln>
                          <a:noFill/>
                        </a:ln>
                        <a:solidFill>
                          <a:schemeClr val="tx1"/>
                        </a:solidFill>
                        <a:effectLst/>
                        <a:latin typeface="Calibri"/>
                        <a:ea typeface="ＭＳ Ｐゴシック" charset="0"/>
                        <a:cs typeface="Calibri"/>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
        <p:nvSpPr>
          <p:cNvPr id="66575" name="Slide Number Placeholder 1"/>
          <p:cNvSpPr>
            <a:spLocks noGrp="1"/>
          </p:cNvSpPr>
          <p:nvPr>
            <p:ph type="sldNum" sz="quarter" idx="12"/>
          </p:nvPr>
        </p:nvSpPr>
        <p:spPr bwMode="auto">
          <a:noFill/>
          <a:ln>
            <a:miter lim="800000"/>
            <a:headEnd/>
            <a:tailEnd/>
          </a:ln>
        </p:spPr>
        <p:txBody>
          <a:bodyPr/>
          <a:lstStyle/>
          <a:p>
            <a:fld id="{DCABCD0D-36B4-4E5F-A8D2-2B99DFC6DB85}"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bwMode="white">
          <a:xfrm>
            <a:off x="304800" y="152400"/>
            <a:ext cx="8458200" cy="1447800"/>
          </a:xfrm>
        </p:spPr>
        <p:txBody>
          <a:bodyPr/>
          <a:lstStyle/>
          <a:p>
            <a:pPr eaLnBrk="1" hangingPunct="1"/>
            <a:r>
              <a:rPr lang="en-GB" dirty="0" smtClean="0">
                <a:latin typeface="Calibri" pitchFamily="34" charset="0"/>
              </a:rPr>
              <a:t>Types and Consequences of Unhealthy Risk-Taking Behavior</a:t>
            </a:r>
            <a:r>
              <a:rPr lang="en-US" dirty="0" smtClean="0">
                <a:latin typeface="Calibri" pitchFamily="34" charset="0"/>
              </a:rPr>
              <a:t> </a:t>
            </a:r>
            <a:endParaRPr lang="en-ZA" sz="3200" dirty="0" smtClean="0">
              <a:latin typeface="Calibri" pitchFamily="34" charset="0"/>
            </a:endParaRPr>
          </a:p>
        </p:txBody>
      </p:sp>
      <p:sp>
        <p:nvSpPr>
          <p:cNvPr id="39938" name="Rectangle 3"/>
          <p:cNvSpPr>
            <a:spLocks noGrp="1"/>
          </p:cNvSpPr>
          <p:nvPr>
            <p:ph idx="1"/>
          </p:nvPr>
        </p:nvSpPr>
        <p:spPr>
          <a:xfrm>
            <a:off x="381000" y="1646237"/>
            <a:ext cx="8610600" cy="4144963"/>
          </a:xfrm>
        </p:spPr>
        <p:txBody>
          <a:bodyPr/>
          <a:lstStyle/>
          <a:p>
            <a:pPr eaLnBrk="1" hangingPunct="1">
              <a:spcBef>
                <a:spcPts val="1000"/>
              </a:spcBef>
              <a:buFont typeface="Wingdings" pitchFamily="2" charset="2"/>
              <a:buNone/>
            </a:pPr>
            <a:r>
              <a:rPr lang="en-GB" b="1" dirty="0" smtClean="0">
                <a:latin typeface="Calibri" pitchFamily="34" charset="0"/>
                <a:cs typeface="Calibri" pitchFamily="34" charset="0"/>
              </a:rPr>
              <a:t>Unhealthy risk-taking can result in:</a:t>
            </a:r>
          </a:p>
          <a:p>
            <a:pPr marL="457200" indent="-457200" eaLnBrk="1" hangingPunct="1">
              <a:spcBef>
                <a:spcPts val="1000"/>
              </a:spcBef>
            </a:pPr>
            <a:r>
              <a:rPr lang="en-GB" dirty="0" smtClean="0">
                <a:latin typeface="Calibri" pitchFamily="34" charset="0"/>
                <a:cs typeface="Calibri" pitchFamily="34" charset="0"/>
              </a:rPr>
              <a:t>Poor adherence to ARVs or HIV care and treatment</a:t>
            </a:r>
          </a:p>
          <a:p>
            <a:pPr marL="457200" indent="-457200" eaLnBrk="1" hangingPunct="1">
              <a:spcBef>
                <a:spcPts val="1000"/>
              </a:spcBef>
            </a:pPr>
            <a:r>
              <a:rPr lang="en-GB" dirty="0" smtClean="0">
                <a:latin typeface="Calibri" pitchFamily="34" charset="0"/>
                <a:cs typeface="Calibri" pitchFamily="34" charset="0"/>
              </a:rPr>
              <a:t>Unprotected sex</a:t>
            </a:r>
          </a:p>
          <a:p>
            <a:pPr marL="457200" indent="-457200" eaLnBrk="1" hangingPunct="1">
              <a:spcBef>
                <a:spcPts val="1000"/>
              </a:spcBef>
            </a:pPr>
            <a:r>
              <a:rPr lang="en-GB" dirty="0" smtClean="0">
                <a:latin typeface="Calibri" pitchFamily="34" charset="0"/>
                <a:cs typeface="Calibri" pitchFamily="34" charset="0"/>
              </a:rPr>
              <a:t>Experimentation with alcohol, marijuana, etc.</a:t>
            </a:r>
          </a:p>
          <a:p>
            <a:pPr marL="739775" lvl="1" indent="-276225" eaLnBrk="1" hangingPunct="1">
              <a:spcBef>
                <a:spcPts val="1000"/>
              </a:spcBef>
            </a:pPr>
            <a:r>
              <a:rPr lang="en-GB" sz="2200" dirty="0" smtClean="0">
                <a:latin typeface="Calibri" pitchFamily="34" charset="0"/>
                <a:cs typeface="Calibri" pitchFamily="34" charset="0"/>
              </a:rPr>
              <a:t>Can interfere with judgment and adherence</a:t>
            </a:r>
          </a:p>
          <a:p>
            <a:pPr marL="739775" lvl="1" indent="-276225" eaLnBrk="1" hangingPunct="1">
              <a:spcBef>
                <a:spcPts val="1000"/>
              </a:spcBef>
            </a:pPr>
            <a:r>
              <a:rPr lang="en-GB" sz="2200" dirty="0" smtClean="0">
                <a:latin typeface="Calibri" pitchFamily="34" charset="0"/>
                <a:cs typeface="Calibri" pitchFamily="34" charset="0"/>
              </a:rPr>
              <a:t>Can suppress </a:t>
            </a:r>
            <a:r>
              <a:rPr lang="en-GB" sz="2200" dirty="0">
                <a:latin typeface="Calibri" pitchFamily="34" charset="0"/>
                <a:cs typeface="Calibri" pitchFamily="34" charset="0"/>
              </a:rPr>
              <a:t>the immune </a:t>
            </a:r>
            <a:r>
              <a:rPr lang="en-GB" sz="2200" dirty="0" smtClean="0">
                <a:latin typeface="Calibri" pitchFamily="34" charset="0"/>
                <a:cs typeface="Calibri" pitchFamily="34" charset="0"/>
              </a:rPr>
              <a:t>system; can make a person more vulnerable to OIs; can compromise body’s response to AZT</a:t>
            </a:r>
          </a:p>
          <a:p>
            <a:pPr marL="739775" lvl="1" indent="-276225" eaLnBrk="1" hangingPunct="1">
              <a:spcBef>
                <a:spcPts val="1000"/>
              </a:spcBef>
            </a:pPr>
            <a:r>
              <a:rPr lang="en-GB" sz="2200" dirty="0" smtClean="0">
                <a:latin typeface="Calibri" pitchFamily="34" charset="0"/>
                <a:cs typeface="Calibri" pitchFamily="34" charset="0"/>
              </a:rPr>
              <a:t>Can adversely interact with HIV medications, causing illness</a:t>
            </a:r>
          </a:p>
          <a:p>
            <a:pPr marL="739775" lvl="1" indent="-276225" eaLnBrk="1" hangingPunct="1">
              <a:spcBef>
                <a:spcPts val="1000"/>
              </a:spcBef>
            </a:pPr>
            <a:r>
              <a:rPr lang="en-GB" sz="2200" dirty="0" smtClean="0">
                <a:latin typeface="Calibri" pitchFamily="34" charset="0"/>
                <a:cs typeface="Calibri" pitchFamily="34" charset="0"/>
              </a:rPr>
              <a:t>Can reduce inhibitions and affect decision-making</a:t>
            </a:r>
          </a:p>
          <a:p>
            <a:pPr marL="1089025" lvl="2" indent="-349250" eaLnBrk="1" hangingPunct="1">
              <a:spcBef>
                <a:spcPts val="1000"/>
              </a:spcBef>
              <a:buClrTx/>
              <a:buFont typeface="Courier New" pitchFamily="49" charset="0"/>
              <a:buChar char="o"/>
            </a:pPr>
            <a:r>
              <a:rPr lang="en-GB" dirty="0" smtClean="0">
                <a:latin typeface="Calibri" pitchFamily="34" charset="0"/>
                <a:cs typeface="Calibri" pitchFamily="34" charset="0"/>
              </a:rPr>
              <a:t>In a Botswana study, heavy drinking was associated with unsafe sex, sex with multiple partners, paying for sex, and intergenerational sex.</a:t>
            </a:r>
          </a:p>
          <a:p>
            <a:pPr eaLnBrk="1" hangingPunct="1"/>
            <a:endParaRPr lang="en-ZA" dirty="0" smtClean="0">
              <a:latin typeface="Calibri" pitchFamily="34" charset="0"/>
              <a:cs typeface="Calibri" pitchFamily="34" charset="0"/>
            </a:endParaRPr>
          </a:p>
          <a:p>
            <a:pPr eaLnBrk="1" hangingPunct="1"/>
            <a:endParaRPr lang="en-ZA" dirty="0" smtClean="0">
              <a:latin typeface="Calibri" pitchFamily="34" charset="0"/>
              <a:cs typeface="Calibri" pitchFamily="34" charset="0"/>
            </a:endParaRPr>
          </a:p>
          <a:p>
            <a:pPr>
              <a:buNone/>
            </a:pPr>
            <a:r>
              <a:rPr lang="x-none" dirty="0" smtClean="0"/>
              <a:t> </a:t>
            </a:r>
            <a:endParaRPr lang="en-US" dirty="0" smtClean="0"/>
          </a:p>
          <a:p>
            <a:pPr eaLnBrk="1" hangingPunct="1"/>
            <a:endParaRPr lang="en-ZA" dirty="0" smtClean="0">
              <a:latin typeface="Calibri" pitchFamily="34" charset="0"/>
              <a:cs typeface="Calibri" pitchFamily="34" charset="0"/>
            </a:endParaRPr>
          </a:p>
        </p:txBody>
      </p:sp>
      <p:sp>
        <p:nvSpPr>
          <p:cNvPr id="67587" name="Slide Number Placeholder 1"/>
          <p:cNvSpPr>
            <a:spLocks noGrp="1"/>
          </p:cNvSpPr>
          <p:nvPr>
            <p:ph type="sldNum" sz="quarter" idx="12"/>
          </p:nvPr>
        </p:nvSpPr>
        <p:spPr bwMode="auto">
          <a:noFill/>
          <a:ln>
            <a:miter lim="800000"/>
            <a:headEnd/>
            <a:tailEnd/>
          </a:ln>
        </p:spPr>
        <p:txBody>
          <a:bodyPr/>
          <a:lstStyle/>
          <a:p>
            <a:fld id="{4931DB6D-C378-43CC-84D1-F1FE73F9A152}" type="slidenum">
              <a:rPr lang="en-US" smtClean="0">
                <a:ea typeface="ＭＳ Ｐゴシック"/>
                <a:cs typeface="ＭＳ Ｐゴシック"/>
              </a:rPr>
              <a:pPr/>
              <a:t>38</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idx="1"/>
          </p:nvPr>
        </p:nvSpPr>
        <p:spPr/>
        <p:txBody>
          <a:bodyPr/>
          <a:lstStyle/>
          <a:p>
            <a:pPr marL="461963" indent="-461963">
              <a:defRPr/>
            </a:pPr>
            <a:r>
              <a:rPr lang="en-GB" i="1" dirty="0" smtClean="0">
                <a:solidFill>
                  <a:srgbClr val="0B5395"/>
                </a:solidFill>
                <a:latin typeface="Calibri" pitchFamily="34" charset="0"/>
                <a:cs typeface="Calibri" pitchFamily="34" charset="0"/>
              </a:rPr>
              <a:t>What do we mean when we say adolescents are vulnerable? Vulnerable to what?</a:t>
            </a:r>
          </a:p>
          <a:p>
            <a:pPr marL="461963" indent="-461963">
              <a:defRPr/>
            </a:pPr>
            <a:r>
              <a:rPr lang="en-GB" i="1" dirty="0" smtClean="0">
                <a:solidFill>
                  <a:srgbClr val="0B5395"/>
                </a:solidFill>
                <a:latin typeface="Calibri" pitchFamily="34" charset="0"/>
                <a:cs typeface="Calibri" pitchFamily="34" charset="0"/>
              </a:rPr>
              <a:t>What makes adolescents, and in particular ALHIV, vulnerable to poor health? What makes them </a:t>
            </a:r>
            <a:r>
              <a:rPr lang="en-GB" i="1" u="sng" dirty="0" smtClean="0">
                <a:solidFill>
                  <a:srgbClr val="0B5395"/>
                </a:solidFill>
                <a:latin typeface="Calibri" pitchFamily="34" charset="0"/>
                <a:cs typeface="Calibri" pitchFamily="34" charset="0"/>
              </a:rPr>
              <a:t>emotionally</a:t>
            </a:r>
            <a:r>
              <a:rPr lang="en-GB" i="1" dirty="0" smtClean="0">
                <a:solidFill>
                  <a:srgbClr val="0B5395"/>
                </a:solidFill>
                <a:latin typeface="Calibri" pitchFamily="34" charset="0"/>
                <a:cs typeface="Calibri" pitchFamily="34" charset="0"/>
              </a:rPr>
              <a:t> vulnerable? What makes them </a:t>
            </a:r>
            <a:r>
              <a:rPr lang="en-GB" i="1" u="sng" dirty="0" smtClean="0">
                <a:solidFill>
                  <a:srgbClr val="0B5395"/>
                </a:solidFill>
                <a:latin typeface="Calibri" pitchFamily="34" charset="0"/>
                <a:cs typeface="Calibri" pitchFamily="34" charset="0"/>
              </a:rPr>
              <a:t>economically</a:t>
            </a:r>
            <a:r>
              <a:rPr lang="en-GB" i="1" dirty="0" smtClean="0">
                <a:solidFill>
                  <a:srgbClr val="0B5395"/>
                </a:solidFill>
                <a:latin typeface="Calibri" pitchFamily="34" charset="0"/>
                <a:cs typeface="Calibri" pitchFamily="34" charset="0"/>
              </a:rPr>
              <a:t> vulnerable? </a:t>
            </a:r>
          </a:p>
          <a:p>
            <a:pPr marL="461963" indent="-461963">
              <a:defRPr/>
            </a:pPr>
            <a:r>
              <a:rPr lang="en-GB" i="1" dirty="0" smtClean="0">
                <a:solidFill>
                  <a:srgbClr val="0B5395"/>
                </a:solidFill>
                <a:latin typeface="Calibri" pitchFamily="34" charset="0"/>
                <a:cs typeface="Calibri" pitchFamily="34" charset="0"/>
              </a:rPr>
              <a:t>What specifically makes                                                                       adolescent girls vulnerable?                                                         Adolescent boys? </a:t>
            </a:r>
          </a:p>
          <a:p>
            <a:pPr>
              <a:defRPr/>
            </a:pPr>
            <a:endParaRPr lang="en-US" sz="2800" i="1" dirty="0" smtClean="0">
              <a:solidFill>
                <a:srgbClr val="10437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6887AE6E-0719-458D-9B9F-575290F33239}" type="slidenum">
              <a:rPr lang="en-US" smtClean="0"/>
              <a:pPr>
                <a:defRPr/>
              </a:pPr>
              <a:t>39</a:t>
            </a:fld>
            <a:endParaRPr lang="en-US"/>
          </a:p>
        </p:txBody>
      </p:sp>
      <p:sp>
        <p:nvSpPr>
          <p:cNvPr id="6" name="Title 1"/>
          <p:cNvSpPr>
            <a:spLocks noGrp="1"/>
          </p:cNvSpPr>
          <p:nvPr>
            <p:ph type="title"/>
          </p:nvPr>
        </p:nvSpPr>
        <p:spPr bwMode="white">
          <a:xfrm>
            <a:off x="498475" y="484188"/>
            <a:ext cx="8264525" cy="1116012"/>
          </a:xfrm>
        </p:spPr>
        <p:txBody>
          <a:bodyPr/>
          <a:lstStyle/>
          <a:p>
            <a:pPr eaLnBrk="1" hangingPunct="1"/>
            <a:r>
              <a:rPr lang="en-US" dirty="0" smtClean="0">
                <a:latin typeface="Calibri (heading)"/>
              </a:rPr>
              <a:t>Brainstorming</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09143"/>
            <a:ext cx="3200400" cy="2115457"/>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white"/>
        <p:txBody>
          <a:bodyPr/>
          <a:lstStyle/>
          <a:p>
            <a:pPr eaLnBrk="1" hangingPunct="1"/>
            <a:r>
              <a:rPr lang="en-US" dirty="0" smtClean="0">
                <a:latin typeface="Calibri (heading)"/>
              </a:rPr>
              <a:t>Session 2.1</a:t>
            </a:r>
          </a:p>
        </p:txBody>
      </p:sp>
      <p:sp>
        <p:nvSpPr>
          <p:cNvPr id="23554" name="Content Placeholder 2"/>
          <p:cNvSpPr>
            <a:spLocks noGrp="1"/>
          </p:cNvSpPr>
          <p:nvPr>
            <p:ph idx="1"/>
          </p:nvPr>
        </p:nvSpPr>
        <p:spPr/>
        <p:txBody>
          <a:bodyPr/>
          <a:lstStyle/>
          <a:p>
            <a:pPr marL="0" indent="0" eaLnBrk="1" hangingPunct="1">
              <a:buFont typeface="Wingdings" pitchFamily="2" charset="2"/>
              <a:buNone/>
            </a:pPr>
            <a:r>
              <a:rPr lang="en-US" sz="3600" b="1" smtClean="0">
                <a:solidFill>
                  <a:srgbClr val="0B5395"/>
                </a:solidFill>
                <a:latin typeface="Calibri" pitchFamily="34" charset="0"/>
                <a:cs typeface="Calibri" pitchFamily="34" charset="0"/>
              </a:rPr>
              <a:t>Stages and Changes of Adolescence</a:t>
            </a:r>
          </a:p>
        </p:txBody>
      </p:sp>
      <p:sp>
        <p:nvSpPr>
          <p:cNvPr id="23555" name="Slide Number Placeholder 1"/>
          <p:cNvSpPr>
            <a:spLocks noGrp="1"/>
          </p:cNvSpPr>
          <p:nvPr>
            <p:ph type="sldNum" sz="quarter" idx="12"/>
          </p:nvPr>
        </p:nvSpPr>
        <p:spPr bwMode="auto">
          <a:noFill/>
          <a:ln>
            <a:miter lim="800000"/>
            <a:headEnd/>
            <a:tailEnd/>
          </a:ln>
        </p:spPr>
        <p:txBody>
          <a:bodyPr/>
          <a:lstStyle/>
          <a:p>
            <a:fld id="{981C70FE-32AD-4AE6-8BDF-4A516AA7F397}"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bwMode="white"/>
        <p:txBody>
          <a:bodyPr/>
          <a:lstStyle/>
          <a:p>
            <a:pPr eaLnBrk="1" hangingPunct="1"/>
            <a:r>
              <a:rPr lang="en-GB" dirty="0" smtClean="0">
                <a:latin typeface="Calibri (heading)"/>
              </a:rPr>
              <a:t>Physical Vulnerabilities</a:t>
            </a:r>
            <a:r>
              <a:rPr lang="en-US" dirty="0" smtClean="0">
                <a:latin typeface="Calibri (heading)"/>
              </a:rPr>
              <a:t> </a:t>
            </a:r>
            <a:endParaRPr lang="en-ZA" dirty="0" smtClean="0">
              <a:latin typeface="Calibri (heading)"/>
            </a:endParaRPr>
          </a:p>
        </p:txBody>
      </p:sp>
      <p:sp>
        <p:nvSpPr>
          <p:cNvPr id="69634" name="Rectangle 3"/>
          <p:cNvSpPr>
            <a:spLocks noGrp="1"/>
          </p:cNvSpPr>
          <p:nvPr>
            <p:ph idx="1"/>
          </p:nvPr>
        </p:nvSpPr>
        <p:spPr>
          <a:xfrm>
            <a:off x="533400" y="1752600"/>
            <a:ext cx="8077200" cy="4572000"/>
          </a:xfrm>
        </p:spPr>
        <p:txBody>
          <a:bodyPr/>
          <a:lstStyle/>
          <a:p>
            <a:pPr marL="460375" indent="-460375" eaLnBrk="1" hangingPunct="1">
              <a:lnSpc>
                <a:spcPct val="90000"/>
              </a:lnSpc>
            </a:pPr>
            <a:r>
              <a:rPr lang="en-ZA" dirty="0" smtClean="0">
                <a:latin typeface="Calibri" pitchFamily="34" charset="0"/>
                <a:cs typeface="Calibri" pitchFamily="34" charset="0"/>
              </a:rPr>
              <a:t>Young people, particularly young women, are more vulnerable to STIs than adults.</a:t>
            </a:r>
          </a:p>
          <a:p>
            <a:pPr marL="801688" lvl="1" indent="-336550" eaLnBrk="1" hangingPunct="1">
              <a:lnSpc>
                <a:spcPct val="90000"/>
              </a:lnSpc>
              <a:spcBef>
                <a:spcPts val="1500"/>
              </a:spcBef>
            </a:pPr>
            <a:r>
              <a:rPr lang="en-GB" sz="2300" dirty="0" smtClean="0">
                <a:latin typeface="Calibri" pitchFamily="34" charset="0"/>
                <a:cs typeface="Calibri" pitchFamily="34" charset="0"/>
              </a:rPr>
              <a:t>The cells lining the inside of the normal adolescent cervical canal are more vulnerable to infections than the cells that line the mature cervical canal of adults.</a:t>
            </a:r>
          </a:p>
          <a:p>
            <a:pPr marL="460375" indent="-460375" eaLnBrk="1" hangingPunct="1">
              <a:lnSpc>
                <a:spcPct val="90000"/>
              </a:lnSpc>
            </a:pPr>
            <a:r>
              <a:rPr lang="en-GB" dirty="0" smtClean="0">
                <a:latin typeface="Calibri" pitchFamily="34" charset="0"/>
                <a:cs typeface="Calibri" pitchFamily="34" charset="0"/>
              </a:rPr>
              <a:t>ALHIV, like all PLHIV, are particularly vulnerable to nutritional and caloric deficiencies, due to the increased energy demands HIV imposes on the body.</a:t>
            </a:r>
          </a:p>
          <a:p>
            <a:pPr marL="460375" indent="-460375" eaLnBrk="1" hangingPunct="1">
              <a:lnSpc>
                <a:spcPct val="90000"/>
              </a:lnSpc>
            </a:pPr>
            <a:r>
              <a:rPr lang="en-GB" dirty="0" smtClean="0">
                <a:latin typeface="Calibri" pitchFamily="34" charset="0"/>
                <a:cs typeface="Calibri" pitchFamily="34" charset="0"/>
              </a:rPr>
              <a:t>HIV can contribute to compromised physical and psychological development, including stunting and slower than normal growth</a:t>
            </a:r>
            <a:endParaRPr lang="en-ZA" dirty="0" smtClean="0">
              <a:latin typeface="Calibri" pitchFamily="34" charset="0"/>
              <a:cs typeface="Calibri" pitchFamily="34" charset="0"/>
            </a:endParaRPr>
          </a:p>
        </p:txBody>
      </p:sp>
      <p:sp>
        <p:nvSpPr>
          <p:cNvPr id="69635" name="Slide Number Placeholder 1"/>
          <p:cNvSpPr>
            <a:spLocks noGrp="1"/>
          </p:cNvSpPr>
          <p:nvPr>
            <p:ph type="sldNum" sz="quarter" idx="12"/>
          </p:nvPr>
        </p:nvSpPr>
        <p:spPr bwMode="auto">
          <a:noFill/>
          <a:ln>
            <a:miter lim="800000"/>
            <a:headEnd/>
            <a:tailEnd/>
          </a:ln>
        </p:spPr>
        <p:txBody>
          <a:bodyPr/>
          <a:lstStyle/>
          <a:p>
            <a:fld id="{647B6213-48B9-435C-B209-F8130C83361B}" type="slidenum">
              <a:rPr lang="en-US" smtClean="0">
                <a:ea typeface="ＭＳ Ｐゴシック"/>
                <a:cs typeface="ＭＳ Ｐゴシック"/>
              </a:rPr>
              <a:pPr/>
              <a:t>40</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bwMode="white">
          <a:xfrm>
            <a:off x="498475" y="152400"/>
            <a:ext cx="8264525" cy="1447800"/>
          </a:xfrm>
        </p:spPr>
        <p:txBody>
          <a:bodyPr/>
          <a:lstStyle/>
          <a:p>
            <a:pPr eaLnBrk="1" hangingPunct="1"/>
            <a:r>
              <a:rPr lang="en-GB" dirty="0" smtClean="0">
                <a:latin typeface="Calibri (heading)"/>
              </a:rPr>
              <a:t>Social, Psychological, and Emotional Vulnerabilities</a:t>
            </a:r>
            <a:r>
              <a:rPr lang="en-US" dirty="0" smtClean="0">
                <a:latin typeface="Calibri (heading)"/>
              </a:rPr>
              <a:t> </a:t>
            </a:r>
            <a:endParaRPr lang="en-ZA" dirty="0" smtClean="0">
              <a:latin typeface="Calibri (heading)"/>
            </a:endParaRPr>
          </a:p>
        </p:txBody>
      </p:sp>
      <p:sp>
        <p:nvSpPr>
          <p:cNvPr id="63490" name="Rectangle 3"/>
          <p:cNvSpPr>
            <a:spLocks noGrp="1"/>
          </p:cNvSpPr>
          <p:nvPr>
            <p:ph idx="1"/>
          </p:nvPr>
        </p:nvSpPr>
        <p:spPr>
          <a:xfrm>
            <a:off x="533400" y="1600200"/>
            <a:ext cx="8382000" cy="5791200"/>
          </a:xfrm>
        </p:spPr>
        <p:txBody>
          <a:bodyPr/>
          <a:lstStyle/>
          <a:p>
            <a:pPr marL="461963" indent="-461963" eaLnBrk="1" hangingPunct="1">
              <a:defRPr/>
            </a:pPr>
            <a:r>
              <a:rPr lang="en-ZA" sz="2300" dirty="0" smtClean="0">
                <a:latin typeface="Calibri" pitchFamily="34" charset="0"/>
                <a:cs typeface="Calibri" pitchFamily="34" charset="0"/>
              </a:rPr>
              <a:t>Psychological factors that </a:t>
            </a:r>
            <a:r>
              <a:rPr lang="en-US" sz="2300" dirty="0" smtClean="0">
                <a:latin typeface="Calibri" pitchFamily="34" charset="0"/>
                <a:cs typeface="Calibri" pitchFamily="34" charset="0"/>
              </a:rPr>
              <a:t>put </a:t>
            </a:r>
            <a:r>
              <a:rPr lang="en-US" sz="2300" dirty="0">
                <a:latin typeface="Calibri" pitchFamily="34" charset="0"/>
                <a:cs typeface="Calibri" pitchFamily="34" charset="0"/>
              </a:rPr>
              <a:t>many adolescents at increased risk of physical </a:t>
            </a:r>
            <a:r>
              <a:rPr lang="en-US" sz="2300" dirty="0" smtClean="0">
                <a:latin typeface="Calibri" pitchFamily="34" charset="0"/>
                <a:cs typeface="Calibri" pitchFamily="34" charset="0"/>
              </a:rPr>
              <a:t>harm</a:t>
            </a:r>
            <a:r>
              <a:rPr lang="en-ZA" sz="2300" dirty="0" smtClean="0">
                <a:latin typeface="Calibri" pitchFamily="34" charset="0"/>
                <a:cs typeface="Calibri" pitchFamily="34" charset="0"/>
              </a:rPr>
              <a:t> include a general sense of invulnerability, the desire to try new things, and </a:t>
            </a:r>
            <a:r>
              <a:rPr lang="en-ZA" sz="2300" dirty="0">
                <a:latin typeface="Calibri" pitchFamily="34" charset="0"/>
                <a:cs typeface="Calibri" pitchFamily="34" charset="0"/>
              </a:rPr>
              <a:t>a</a:t>
            </a:r>
            <a:r>
              <a:rPr lang="en-ZA" sz="2300" dirty="0" smtClean="0">
                <a:latin typeface="Calibri" pitchFamily="34" charset="0"/>
                <a:cs typeface="Calibri" pitchFamily="34" charset="0"/>
              </a:rPr>
              <a:t> willingness to take risks.</a:t>
            </a:r>
          </a:p>
          <a:p>
            <a:pPr marL="461963" indent="-461963" eaLnBrk="1" hangingPunct="1">
              <a:defRPr/>
            </a:pPr>
            <a:r>
              <a:rPr lang="en-US" sz="2300" dirty="0" smtClean="0">
                <a:latin typeface="Calibri" pitchFamily="34" charset="0"/>
                <a:cs typeface="Calibri" pitchFamily="34" charset="0"/>
              </a:rPr>
              <a:t>Adolescents’ family situations may offer little social and material/financial support.</a:t>
            </a:r>
          </a:p>
          <a:p>
            <a:pPr marL="461963" indent="-461963" eaLnBrk="1" hangingPunct="1">
              <a:defRPr/>
            </a:pPr>
            <a:r>
              <a:rPr lang="en-US" sz="2300" dirty="0" smtClean="0">
                <a:latin typeface="Calibri" pitchFamily="34" charset="0"/>
                <a:cs typeface="Calibri" pitchFamily="34" charset="0"/>
              </a:rPr>
              <a:t>Mental health problems can increase during adolescence.</a:t>
            </a:r>
          </a:p>
          <a:p>
            <a:pPr marL="461963" indent="-461963" eaLnBrk="1" hangingPunct="1">
              <a:defRPr/>
            </a:pPr>
            <a:r>
              <a:rPr lang="en-US" sz="2300" dirty="0" smtClean="0">
                <a:latin typeface="Calibri" pitchFamily="34" charset="0"/>
                <a:cs typeface="Calibri" pitchFamily="34" charset="0"/>
              </a:rPr>
              <a:t>Adolescents often lack maturity, assertiveness, and good communication skills </a:t>
            </a:r>
            <a:r>
              <a:rPr lang="en-US" sz="2300" dirty="0" smtClean="0">
                <a:latin typeface="Calibri" pitchFamily="34" charset="0"/>
                <a:cs typeface="Calibri" pitchFamily="34" charset="0"/>
                <a:sym typeface="Wingdings" pitchFamily="2" charset="2"/>
              </a:rPr>
              <a:t> difficulty making good decisions, articulating needs, and withstanding peer pressure </a:t>
            </a:r>
          </a:p>
          <a:p>
            <a:pPr marL="461963" indent="-461963" eaLnBrk="1" hangingPunct="1">
              <a:defRPr/>
            </a:pPr>
            <a:r>
              <a:rPr lang="en-US" sz="2300" dirty="0" smtClean="0">
                <a:latin typeface="Calibri" pitchFamily="34" charset="0"/>
                <a:cs typeface="Calibri" pitchFamily="34" charset="0"/>
                <a:sym typeface="Wingdings" pitchFamily="2" charset="2"/>
              </a:rPr>
              <a:t>There are often unequal power dynamics between adolescents and adults; adolescents are more vulnerable to abuse.</a:t>
            </a:r>
          </a:p>
          <a:p>
            <a:pPr eaLnBrk="1" hangingPunct="1">
              <a:defRPr/>
            </a:pPr>
            <a:endParaRPr lang="en-US" dirty="0" smtClean="0">
              <a:latin typeface="Calibri" pitchFamily="34" charset="0"/>
              <a:cs typeface="Calibri" pitchFamily="34" charset="0"/>
            </a:endParaRPr>
          </a:p>
          <a:p>
            <a:pPr eaLnBrk="1" hangingPunct="1">
              <a:defRPr/>
            </a:pPr>
            <a:endParaRPr lang="en-ZA" dirty="0" smtClean="0">
              <a:latin typeface="Calibri" pitchFamily="34" charset="0"/>
              <a:cs typeface="Calibri" pitchFamily="34" charset="0"/>
            </a:endParaRPr>
          </a:p>
        </p:txBody>
      </p:sp>
      <p:sp>
        <p:nvSpPr>
          <p:cNvPr id="70659" name="Slide Number Placeholder 1"/>
          <p:cNvSpPr>
            <a:spLocks noGrp="1"/>
          </p:cNvSpPr>
          <p:nvPr>
            <p:ph type="sldNum" sz="quarter" idx="12"/>
          </p:nvPr>
        </p:nvSpPr>
        <p:spPr bwMode="auto">
          <a:noFill/>
          <a:ln>
            <a:miter lim="800000"/>
            <a:headEnd/>
            <a:tailEnd/>
          </a:ln>
        </p:spPr>
        <p:txBody>
          <a:bodyPr/>
          <a:lstStyle/>
          <a:p>
            <a:fld id="{4008C81D-4B8D-412C-8403-75DFB58FBFF2}" type="slidenum">
              <a:rPr lang="en-US" smtClean="0">
                <a:ea typeface="ＭＳ Ｐゴシック"/>
                <a:cs typeface="ＭＳ Ｐゴシック"/>
              </a:rPr>
              <a:pPr/>
              <a:t>41</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bwMode="white"/>
        <p:txBody>
          <a:bodyPr/>
          <a:lstStyle/>
          <a:p>
            <a:pPr eaLnBrk="1" hangingPunct="1"/>
            <a:r>
              <a:rPr lang="en-GB" dirty="0" smtClean="0">
                <a:latin typeface="Calibri (heading)"/>
              </a:rPr>
              <a:t>Socioeconomic Vulnerabilities</a:t>
            </a:r>
            <a:r>
              <a:rPr lang="en-US" dirty="0" smtClean="0">
                <a:latin typeface="Calibri (heading)"/>
              </a:rPr>
              <a:t> </a:t>
            </a:r>
            <a:endParaRPr lang="en-ZA" dirty="0" smtClean="0">
              <a:latin typeface="Calibri (heading)"/>
            </a:endParaRPr>
          </a:p>
        </p:txBody>
      </p:sp>
      <p:sp>
        <p:nvSpPr>
          <p:cNvPr id="44034" name="Rectangle 3"/>
          <p:cNvSpPr>
            <a:spLocks noGrp="1"/>
          </p:cNvSpPr>
          <p:nvPr>
            <p:ph idx="1"/>
          </p:nvPr>
        </p:nvSpPr>
        <p:spPr>
          <a:xfrm>
            <a:off x="533400" y="1524000"/>
            <a:ext cx="8229600" cy="4724400"/>
          </a:xfrm>
        </p:spPr>
        <p:txBody>
          <a:bodyPr/>
          <a:lstStyle/>
          <a:p>
            <a:pPr marL="460375" indent="-460375" eaLnBrk="1" hangingPunct="1">
              <a:lnSpc>
                <a:spcPct val="90000"/>
              </a:lnSpc>
              <a:buFont typeface="Wingdings" charset="0"/>
              <a:buChar char="n"/>
              <a:defRPr/>
            </a:pPr>
            <a:r>
              <a:rPr lang="en-ZA" sz="2300" dirty="0" smtClean="0"/>
              <a:t>The need </a:t>
            </a:r>
            <a:r>
              <a:rPr lang="en-ZA" sz="2300" dirty="0"/>
              <a:t>for money often increases during </a:t>
            </a:r>
            <a:r>
              <a:rPr lang="en-ZA" sz="2300" dirty="0" smtClean="0"/>
              <a:t>adolescence:</a:t>
            </a:r>
            <a:endParaRPr lang="en-ZA" sz="2300" dirty="0"/>
          </a:p>
          <a:p>
            <a:pPr marL="798513" lvl="1" indent="-333375" eaLnBrk="1" hangingPunct="1">
              <a:lnSpc>
                <a:spcPct val="90000"/>
              </a:lnSpc>
              <a:spcBef>
                <a:spcPts val="800"/>
              </a:spcBef>
              <a:buFont typeface="Wingdings" charset="0"/>
              <a:buChar char="§"/>
              <a:defRPr/>
            </a:pPr>
            <a:r>
              <a:rPr lang="en-ZA" sz="2100" dirty="0"/>
              <a:t>Lack of access to money or employment can lead adolescents to steal or </a:t>
            </a:r>
            <a:r>
              <a:rPr lang="en-ZA" sz="2100" dirty="0" smtClean="0"/>
              <a:t>take work </a:t>
            </a:r>
            <a:r>
              <a:rPr lang="en-ZA" sz="2100" dirty="0"/>
              <a:t>in hazardous </a:t>
            </a:r>
            <a:r>
              <a:rPr lang="en-ZA" sz="2100" dirty="0" smtClean="0"/>
              <a:t>situations.</a:t>
            </a:r>
            <a:endParaRPr lang="en-ZA" sz="2100" dirty="0"/>
          </a:p>
          <a:p>
            <a:pPr marL="798513" lvl="1" indent="-333375" eaLnBrk="1" hangingPunct="1">
              <a:lnSpc>
                <a:spcPct val="90000"/>
              </a:lnSpc>
              <a:spcBef>
                <a:spcPts val="800"/>
              </a:spcBef>
              <a:buFont typeface="Wingdings" charset="0"/>
              <a:buChar char="§"/>
              <a:defRPr/>
            </a:pPr>
            <a:r>
              <a:rPr lang="en-GB" sz="2100" dirty="0"/>
              <a:t>Economic hardship can increase health </a:t>
            </a:r>
            <a:r>
              <a:rPr lang="en-GB" sz="2100" dirty="0" smtClean="0"/>
              <a:t>risks.</a:t>
            </a:r>
            <a:endParaRPr lang="en-GB" sz="2100" dirty="0"/>
          </a:p>
          <a:p>
            <a:pPr marL="460375" indent="-460375" eaLnBrk="1" hangingPunct="1">
              <a:lnSpc>
                <a:spcPct val="90000"/>
              </a:lnSpc>
              <a:spcBef>
                <a:spcPts val="1200"/>
              </a:spcBef>
              <a:buFont typeface="Wingdings" charset="0"/>
              <a:buChar char="n"/>
              <a:defRPr/>
            </a:pPr>
            <a:r>
              <a:rPr lang="en-ZA" sz="2300" dirty="0" smtClean="0"/>
              <a:t>Adolescents are more likely to experiment with drugs and alcohol, and disadvantaged adolescents are </a:t>
            </a:r>
            <a:r>
              <a:rPr lang="en-ZA" sz="2300" dirty="0"/>
              <a:t>at greater risk </a:t>
            </a:r>
            <a:r>
              <a:rPr lang="en-ZA" sz="2300" dirty="0" smtClean="0"/>
              <a:t>of </a:t>
            </a:r>
            <a:r>
              <a:rPr lang="en-ZA" sz="2300" dirty="0"/>
              <a:t>substance </a:t>
            </a:r>
            <a:r>
              <a:rPr lang="en-ZA" sz="2300" dirty="0" smtClean="0"/>
              <a:t>abuse.</a:t>
            </a:r>
            <a:endParaRPr lang="en-ZA" sz="2300" dirty="0"/>
          </a:p>
          <a:p>
            <a:pPr marL="460375" indent="-460375" eaLnBrk="1" hangingPunct="1">
              <a:lnSpc>
                <a:spcPct val="90000"/>
              </a:lnSpc>
              <a:spcBef>
                <a:spcPts val="1200"/>
              </a:spcBef>
              <a:buFont typeface="Wingdings" charset="0"/>
              <a:buChar char="n"/>
              <a:defRPr/>
            </a:pPr>
            <a:r>
              <a:rPr lang="en-ZA" sz="2300" dirty="0"/>
              <a:t>Young </a:t>
            </a:r>
            <a:r>
              <a:rPr lang="en-ZA" sz="2300" dirty="0" smtClean="0"/>
              <a:t>women are </a:t>
            </a:r>
            <a:r>
              <a:rPr lang="en-ZA" sz="2300" dirty="0"/>
              <a:t>particularly vulnerable</a:t>
            </a:r>
            <a:r>
              <a:rPr lang="en-ZA" sz="2300" dirty="0" smtClean="0"/>
              <a:t>:</a:t>
            </a:r>
          </a:p>
          <a:p>
            <a:pPr marL="798513" lvl="1" indent="-333375" eaLnBrk="1" hangingPunct="1">
              <a:lnSpc>
                <a:spcPct val="90000"/>
              </a:lnSpc>
              <a:spcBef>
                <a:spcPts val="800"/>
              </a:spcBef>
              <a:buFont typeface="Wingdings" charset="0"/>
              <a:buChar char="§"/>
              <a:defRPr/>
            </a:pPr>
            <a:r>
              <a:rPr lang="en-GB" sz="2100" dirty="0"/>
              <a:t>They often face gender discrimination that affects food allocation, access to health care, adherence to care, the ability to negotiate safer sex, and opportunities for social and economic well being.</a:t>
            </a:r>
          </a:p>
          <a:p>
            <a:pPr marL="798513" lvl="1" indent="-333375" eaLnBrk="1" hangingPunct="1">
              <a:lnSpc>
                <a:spcPct val="90000"/>
              </a:lnSpc>
              <a:spcBef>
                <a:spcPts val="800"/>
              </a:spcBef>
              <a:buFont typeface="Wingdings" charset="0"/>
              <a:buChar char="§"/>
              <a:defRPr/>
            </a:pPr>
            <a:r>
              <a:rPr lang="en-GB" sz="2100" dirty="0" smtClean="0"/>
              <a:t>Some </a:t>
            </a:r>
            <a:r>
              <a:rPr lang="en-GB" sz="2100" dirty="0"/>
              <a:t>marry very young to escape poverty</a:t>
            </a:r>
            <a:r>
              <a:rPr lang="en-GB" sz="2100" dirty="0" smtClean="0"/>
              <a:t>.</a:t>
            </a:r>
            <a:endParaRPr lang="en-ZA" dirty="0" smtClean="0"/>
          </a:p>
          <a:p>
            <a:pPr marL="460375" indent="-460375" eaLnBrk="1" hangingPunct="1">
              <a:lnSpc>
                <a:spcPct val="90000"/>
              </a:lnSpc>
              <a:spcBef>
                <a:spcPts val="1200"/>
              </a:spcBef>
              <a:buFont typeface="Wingdings" charset="0"/>
              <a:buChar char="n"/>
              <a:defRPr/>
            </a:pPr>
            <a:r>
              <a:rPr lang="en-ZA" sz="2300" dirty="0" smtClean="0"/>
              <a:t>Many adolescents are at risk due to other socioeconomic and political reasons.</a:t>
            </a:r>
          </a:p>
          <a:p>
            <a:pPr marL="569913" indent="-333375" eaLnBrk="1" hangingPunct="1">
              <a:lnSpc>
                <a:spcPct val="90000"/>
              </a:lnSpc>
              <a:spcBef>
                <a:spcPts val="800"/>
              </a:spcBef>
              <a:buFont typeface="Wingdings" charset="0"/>
              <a:buChar char="§"/>
              <a:defRPr/>
            </a:pPr>
            <a:endParaRPr lang="en-ZA" sz="2500" dirty="0"/>
          </a:p>
        </p:txBody>
      </p:sp>
      <p:sp>
        <p:nvSpPr>
          <p:cNvPr id="71683" name="Slide Number Placeholder 1"/>
          <p:cNvSpPr>
            <a:spLocks noGrp="1"/>
          </p:cNvSpPr>
          <p:nvPr>
            <p:ph type="sldNum" sz="quarter" idx="12"/>
          </p:nvPr>
        </p:nvSpPr>
        <p:spPr bwMode="auto">
          <a:noFill/>
          <a:ln>
            <a:miter lim="800000"/>
            <a:headEnd/>
            <a:tailEnd/>
          </a:ln>
        </p:spPr>
        <p:txBody>
          <a:bodyPr/>
          <a:lstStyle/>
          <a:p>
            <a:fld id="{9D844DBD-1257-42D6-9644-80D991A756A3}" type="slidenum">
              <a:rPr lang="en-US" smtClean="0">
                <a:ea typeface="ＭＳ Ｐゴシック"/>
                <a:cs typeface="ＭＳ Ｐゴシック"/>
              </a:rPr>
              <a:pPr/>
              <a:t>42</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DDBCAA-9DB1-4FB6-B4DC-1724E075087C}" type="slidenum">
              <a:rPr lang="en-US" smtClean="0"/>
              <a:pPr>
                <a:defRPr/>
              </a:pPr>
              <a:t>43</a:t>
            </a:fld>
            <a:endParaRPr lang="en-US"/>
          </a:p>
        </p:txBody>
      </p:sp>
      <p:sp>
        <p:nvSpPr>
          <p:cNvPr id="6" name="Slide Number Placeholder 3"/>
          <p:cNvSpPr txBox="1">
            <a:spLocks/>
          </p:cNvSpPr>
          <p:nvPr/>
        </p:nvSpPr>
        <p:spPr>
          <a:xfrm>
            <a:off x="8458200" y="6575425"/>
            <a:ext cx="554038" cy="365125"/>
          </a:xfrm>
          <a:prstGeom prst="rect">
            <a:avLst/>
          </a:prstGeom>
        </p:spPr>
        <p:txBody>
          <a:bodyPr anchor="ctr"/>
          <a:lstStyle/>
          <a:p>
            <a:pPr algn="r" eaLnBrk="0" hangingPunct="0">
              <a:defRPr/>
            </a:pPr>
            <a:endParaRPr lang="en-US" sz="1100" dirty="0">
              <a:latin typeface="Calibri" pitchFamily="34" charset="0"/>
              <a:ea typeface="ＭＳ Ｐゴシック" charset="-128"/>
              <a:cs typeface="+mn-cs"/>
            </a:endParaRPr>
          </a:p>
        </p:txBody>
      </p:sp>
      <p:sp>
        <p:nvSpPr>
          <p:cNvPr id="9" name="Slide Number Placeholder 3"/>
          <p:cNvSpPr txBox="1">
            <a:spLocks/>
          </p:cNvSpPr>
          <p:nvPr/>
        </p:nvSpPr>
        <p:spPr>
          <a:xfrm>
            <a:off x="8305800" y="6492875"/>
            <a:ext cx="554038" cy="365125"/>
          </a:xfrm>
          <a:prstGeom prst="rect">
            <a:avLst/>
          </a:prstGeom>
        </p:spPr>
        <p:txBody>
          <a:bodyPr anchor="ctr"/>
          <a:lstStyle/>
          <a:p>
            <a:pPr algn="r" eaLnBrk="0" hangingPunct="0">
              <a:defRPr/>
            </a:pPr>
            <a:endParaRPr lang="en-US" sz="1100" dirty="0">
              <a:latin typeface="Calibri" pitchFamily="34" charset="0"/>
              <a:ea typeface="ＭＳ Ｐゴシック" charset="-128"/>
              <a:cs typeface="+mn-cs"/>
            </a:endParaRPr>
          </a:p>
        </p:txBody>
      </p:sp>
      <p:sp>
        <p:nvSpPr>
          <p:cNvPr id="72708"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smtClean="0">
              <a:latin typeface="Calibri" pitchFamily="34" charset="0"/>
              <a:cs typeface="Calibri" pitchFamily="34" charset="0"/>
            </a:endParaRPr>
          </a:p>
          <a:p>
            <a:pPr algn="ctr">
              <a:spcBef>
                <a:spcPts val="3600"/>
              </a:spcBef>
              <a:buFont typeface="Wingdings" pitchFamily="2" charset="2"/>
              <a:buNone/>
            </a:pPr>
            <a:r>
              <a:rPr lang="en-US" sz="4800" b="1" smtClean="0">
                <a:latin typeface="Calibri" pitchFamily="34" charset="0"/>
                <a:cs typeface="Calibri" pitchFamily="34" charset="0"/>
              </a:rPr>
              <a:t>Questions or comments on this session?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white"/>
        <p:txBody>
          <a:bodyPr/>
          <a:lstStyle/>
          <a:p>
            <a:pPr eaLnBrk="1" hangingPunct="1"/>
            <a:r>
              <a:rPr lang="en-US" dirty="0" smtClean="0">
                <a:latin typeface="Calibri (heading)"/>
              </a:rPr>
              <a:t>Session 2.3</a:t>
            </a: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sz="3600" b="1" dirty="0" smtClean="0">
                <a:solidFill>
                  <a:srgbClr val="0B5395"/>
                </a:solidFill>
                <a:latin typeface="Calibri" pitchFamily="34" charset="0"/>
              </a:rPr>
              <a:t>Providing Youth-Friendly Services to Adolescents</a:t>
            </a:r>
            <a:r>
              <a:rPr lang="en-GB" sz="3600" dirty="0" smtClean="0">
                <a:solidFill>
                  <a:srgbClr val="0B5395"/>
                </a:solidFill>
              </a:rPr>
              <a:t> </a:t>
            </a:r>
            <a:endParaRPr lang="en-ZA" sz="3600" dirty="0">
              <a:solidFill>
                <a:srgbClr val="0B5395"/>
              </a:solidFill>
            </a:endParaRPr>
          </a:p>
          <a:p>
            <a:pPr eaLnBrk="1" hangingPunct="1">
              <a:buFont typeface="Wingdings" charset="0"/>
              <a:buChar char="n"/>
              <a:defRPr/>
            </a:pPr>
            <a:endParaRPr lang="en-US" dirty="0"/>
          </a:p>
        </p:txBody>
      </p:sp>
      <p:sp>
        <p:nvSpPr>
          <p:cNvPr id="73731" name="Slide Number Placeholder 1"/>
          <p:cNvSpPr>
            <a:spLocks noGrp="1"/>
          </p:cNvSpPr>
          <p:nvPr>
            <p:ph type="sldNum" sz="quarter" idx="12"/>
          </p:nvPr>
        </p:nvSpPr>
        <p:spPr bwMode="auto">
          <a:noFill/>
          <a:ln>
            <a:miter lim="800000"/>
            <a:headEnd/>
            <a:tailEnd/>
          </a:ln>
        </p:spPr>
        <p:txBody>
          <a:bodyPr/>
          <a:lstStyle/>
          <a:p>
            <a:fld id="{310E7057-E1C2-4882-9968-5C23DAF70F59}" type="slidenum">
              <a:rPr lang="en-US" smtClean="0">
                <a:ea typeface="ＭＳ Ｐゴシック"/>
                <a:cs typeface="ＭＳ Ｐゴシック"/>
              </a:rPr>
              <a:pPr/>
              <a:t>44</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1"/>
          <p:cNvSpPr>
            <a:spLocks noGrp="1"/>
          </p:cNvSpPr>
          <p:nvPr>
            <p:ph type="sldNum" sz="quarter" idx="12"/>
          </p:nvPr>
        </p:nvSpPr>
        <p:spPr bwMode="auto">
          <a:noFill/>
          <a:ln>
            <a:miter lim="800000"/>
            <a:headEnd/>
            <a:tailEnd/>
          </a:ln>
        </p:spPr>
        <p:txBody>
          <a:bodyPr/>
          <a:lstStyle/>
          <a:p>
            <a:fld id="{F5E59A49-7E79-49D9-9721-365733D3F55F}" type="slidenum">
              <a:rPr lang="en-US" smtClean="0">
                <a:ea typeface="ＭＳ Ｐゴシック"/>
                <a:cs typeface="ＭＳ Ｐゴシック"/>
              </a:rPr>
              <a:pPr/>
              <a:t>45</a:t>
            </a:fld>
            <a:endParaRPr lang="en-US" smtClean="0">
              <a:ea typeface="ＭＳ Ｐゴシック"/>
              <a:cs typeface="ＭＳ Ｐゴシック"/>
            </a:endParaRPr>
          </a:p>
        </p:txBody>
      </p:sp>
      <p:sp>
        <p:nvSpPr>
          <p:cNvPr id="74755" name="Rectangle 3"/>
          <p:cNvSpPr>
            <a:spLocks noGrp="1"/>
          </p:cNvSpPr>
          <p:nvPr>
            <p:ph idx="4294967295"/>
          </p:nvPr>
        </p:nvSpPr>
        <p:spPr>
          <a:xfrm>
            <a:off x="609600" y="1752600"/>
            <a:ext cx="8153400" cy="4495800"/>
          </a:xfrm>
        </p:spPr>
        <p:txBody>
          <a:bodyPr/>
          <a:lstStyle/>
          <a:p>
            <a:pPr marL="455613" indent="-455613" eaLnBrk="1" hangingPunct="1">
              <a:buFont typeface="Wingdings" pitchFamily="2" charset="2"/>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pPr marL="455613" lvl="0" indent="-455613" eaLnBrk="1" hangingPunct="1"/>
            <a:r>
              <a:rPr lang="en-US" dirty="0" smtClean="0"/>
              <a:t>Describe </a:t>
            </a:r>
            <a:r>
              <a:rPr lang="en-US" dirty="0"/>
              <a:t>the characteristics of youth-friendly HIV care and treatment services</a:t>
            </a:r>
          </a:p>
          <a:p>
            <a:pPr marL="455613" indent="-455613" eaLnBrk="1" hangingPunct="1"/>
            <a:endParaRPr lang="en-GB" dirty="0" smtClean="0">
              <a:latin typeface="Calibri" pitchFamily="34" charset="0"/>
              <a:cs typeface="Calibri" pitchFamily="34" charset="0"/>
            </a:endParaRPr>
          </a:p>
        </p:txBody>
      </p:sp>
      <p:sp>
        <p:nvSpPr>
          <p:cNvPr id="5"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US" dirty="0" smtClean="0">
                <a:latin typeface="Calibri heading"/>
              </a:rPr>
              <a:t>Session 2.3 Objective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p:cNvSpPr>
          <p:nvPr>
            <p:ph idx="1"/>
          </p:nvPr>
        </p:nvSpPr>
        <p:spPr/>
        <p:txBody>
          <a:bodyPr/>
          <a:lstStyle/>
          <a:p>
            <a:pPr marL="461963" indent="-461963"/>
            <a:r>
              <a:rPr lang="en-GB" i="1" dirty="0" smtClean="0">
                <a:solidFill>
                  <a:srgbClr val="0B5395"/>
                </a:solidFill>
                <a:latin typeface="Calibri" pitchFamily="34" charset="0"/>
                <a:cs typeface="Calibri" pitchFamily="34" charset="0"/>
              </a:rPr>
              <a:t>What do we mean by </a:t>
            </a:r>
            <a:r>
              <a:rPr lang="en-GB" altLang="en-US" i="1" dirty="0" smtClean="0">
                <a:solidFill>
                  <a:srgbClr val="0B5395"/>
                </a:solidFill>
                <a:latin typeface="Calibri" pitchFamily="34" charset="0"/>
                <a:cs typeface="Calibri" pitchFamily="34" charset="0"/>
              </a:rPr>
              <a:t>“</a:t>
            </a:r>
            <a:r>
              <a:rPr lang="en-GB" i="1" dirty="0" smtClean="0">
                <a:solidFill>
                  <a:srgbClr val="0B5395"/>
                </a:solidFill>
                <a:latin typeface="Calibri" pitchFamily="34" charset="0"/>
                <a:cs typeface="Calibri" pitchFamily="34" charset="0"/>
              </a:rPr>
              <a:t>youth-friendly services?”</a:t>
            </a:r>
            <a:endParaRPr lang="en-US" i="1" dirty="0" smtClean="0">
              <a:solidFill>
                <a:srgbClr val="0B5395"/>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425B9D56-2DD9-41CA-8C7B-23E8D53B4828}" type="slidenum">
              <a:rPr lang="en-US" smtClean="0"/>
              <a:pPr>
                <a:defRPr/>
              </a:pPr>
              <a:t>46</a:t>
            </a:fld>
            <a:endParaRPr lang="en-US"/>
          </a:p>
        </p:txBody>
      </p:sp>
      <p:pic>
        <p:nvPicPr>
          <p:cNvPr id="6" name="Picture 5"/>
          <p:cNvPicPr/>
          <p:nvPr/>
        </p:nvPicPr>
        <p:blipFill>
          <a:blip r:embed="rId2" cstate="print">
            <a:extLst/>
          </a:blip>
          <a:srcRect/>
          <a:stretch>
            <a:fillRect/>
          </a:stretch>
        </p:blipFill>
        <p:spPr bwMode="auto">
          <a:xfrm>
            <a:off x="2209800" y="2514600"/>
            <a:ext cx="4800600" cy="3733800"/>
          </a:xfrm>
          <a:prstGeom prst="rect">
            <a:avLst/>
          </a:prstGeom>
          <a:noFill/>
          <a:ln>
            <a:noFill/>
          </a:ln>
          <a:effectLst>
            <a:softEdge rad="31750"/>
          </a:effectLst>
        </p:spPr>
      </p:pic>
      <p:sp>
        <p:nvSpPr>
          <p:cNvPr id="7"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Calibri (Headings)"/>
                <a:ea typeface="+mj-ea"/>
                <a:cs typeface="Calibri (Headings)"/>
              </a:defRPr>
            </a:lvl1pPr>
            <a:lvl2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2pPr>
            <a:lvl3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3pPr>
            <a:lvl4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4pPr>
            <a:lvl5pPr algn="l" rtl="0" eaLnBrk="0" fontAlgn="base" hangingPunct="0">
              <a:spcBef>
                <a:spcPct val="0"/>
              </a:spcBef>
              <a:spcAft>
                <a:spcPct val="0"/>
              </a:spcAft>
              <a:defRPr sz="3600" b="1">
                <a:solidFill>
                  <a:schemeClr val="bg1"/>
                </a:solidFill>
                <a:latin typeface="Calibri (Headings)" charset="0"/>
                <a:ea typeface="ＭＳ Ｐゴシック" pitchFamily="34" charset="-128"/>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pPr eaLnBrk="1" hangingPunct="1"/>
            <a:r>
              <a:rPr lang="en-US" dirty="0" smtClean="0">
                <a:latin typeface="Calibri heading"/>
              </a:rPr>
              <a:t>Brainstorm</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bwMode="white">
          <a:xfrm>
            <a:off x="498475" y="152400"/>
            <a:ext cx="8264525" cy="1192213"/>
          </a:xfrm>
        </p:spPr>
        <p:txBody>
          <a:bodyPr/>
          <a:lstStyle/>
          <a:p>
            <a:r>
              <a:rPr lang="en-GB" dirty="0" smtClean="0">
                <a:latin typeface="Calibri (heading)"/>
                <a:ea typeface="Calibri (heading)"/>
                <a:cs typeface="Calibri (heading)"/>
              </a:rPr>
              <a:t>Characteristics of Youth-Friendly Services</a:t>
            </a:r>
            <a:r>
              <a:rPr lang="en-GB" sz="3200" dirty="0" smtClean="0">
                <a:latin typeface="Calibri (heading)"/>
              </a:rPr>
              <a:t/>
            </a:r>
            <a:br>
              <a:rPr lang="en-GB" sz="3200" dirty="0" smtClean="0">
                <a:latin typeface="Calibri (heading)"/>
              </a:rPr>
            </a:br>
            <a:endParaRPr lang="en-GB" sz="3200" dirty="0" smtClean="0">
              <a:latin typeface="Calibri (heading)"/>
            </a:endParaRPr>
          </a:p>
        </p:txBody>
      </p:sp>
      <p:sp>
        <p:nvSpPr>
          <p:cNvPr id="77826" name="Text Box 9"/>
          <p:cNvSpPr>
            <a:spLocks noGrp="1" noChangeArrowheads="1"/>
          </p:cNvSpPr>
          <p:nvPr>
            <p:ph idx="1"/>
          </p:nvPr>
        </p:nvSpPr>
        <p:spPr>
          <a:xfrm>
            <a:off x="685800" y="2590800"/>
            <a:ext cx="7848600" cy="1676400"/>
          </a:xfrm>
          <a:solidFill>
            <a:srgbClr val="F0EBD6"/>
          </a:solidFill>
          <a:ln>
            <a:solidFill>
              <a:schemeClr val="tx1"/>
            </a:solidFill>
          </a:ln>
        </p:spPr>
        <p:txBody>
          <a:bodyPr/>
          <a:lstStyle/>
          <a:p>
            <a:pPr marL="0" indent="0" algn="ctr" defTabSz="457200" eaLnBrk="1" hangingPunct="1">
              <a:spcBef>
                <a:spcPct val="50000"/>
              </a:spcBef>
              <a:buClrTx/>
              <a:buSzTx/>
              <a:buFontTx/>
              <a:buNone/>
            </a:pPr>
            <a:r>
              <a:rPr lang="en-US" b="1" dirty="0" smtClean="0">
                <a:latin typeface="Calibri" pitchFamily="34" charset="0"/>
                <a:cs typeface="Calibri" pitchFamily="34" charset="0"/>
              </a:rPr>
              <a:t>In order to serve adolescent clients </a:t>
            </a:r>
            <a:r>
              <a:rPr lang="en-US" dirty="0" smtClean="0">
                <a:latin typeface="Calibri" pitchFamily="34" charset="0"/>
                <a:cs typeface="Calibri" pitchFamily="34" charset="0"/>
              </a:rPr>
              <a:t>with HIV prevention, care, treatment, and support, and related health services, </a:t>
            </a:r>
            <a:r>
              <a:rPr lang="en-US" b="1" dirty="0" smtClean="0">
                <a:latin typeface="Calibri" pitchFamily="34" charset="0"/>
                <a:cs typeface="Calibri" pitchFamily="34" charset="0"/>
              </a:rPr>
              <a:t>clinics and programs must be able to attract, meet the needs of, and retain these clients. </a:t>
            </a:r>
          </a:p>
        </p:txBody>
      </p:sp>
      <p:sp>
        <p:nvSpPr>
          <p:cNvPr id="4" name="Slide Number Placeholder 3"/>
          <p:cNvSpPr>
            <a:spLocks noGrp="1"/>
          </p:cNvSpPr>
          <p:nvPr>
            <p:ph type="sldNum" sz="quarter" idx="12"/>
          </p:nvPr>
        </p:nvSpPr>
        <p:spPr/>
        <p:txBody>
          <a:bodyPr/>
          <a:lstStyle/>
          <a:p>
            <a:pPr>
              <a:defRPr/>
            </a:pPr>
            <a:fld id="{263FE01B-C026-44C1-A978-D7D8407C5F4F}" type="slidenum">
              <a:rPr lang="en-US" smtClean="0"/>
              <a:pPr>
                <a:defRPr/>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bwMode="white">
          <a:xfrm>
            <a:off x="498475" y="152400"/>
            <a:ext cx="8264525" cy="1447800"/>
          </a:xfrm>
        </p:spPr>
        <p:txBody>
          <a:bodyPr/>
          <a:lstStyle/>
          <a:p>
            <a:pPr eaLnBrk="1" hangingPunct="1"/>
            <a:r>
              <a:rPr lang="en-GB" dirty="0" smtClean="0">
                <a:latin typeface="Calibri (heading)"/>
              </a:rPr>
              <a:t>Characteristics of Youth-Friendly Services </a:t>
            </a:r>
            <a:r>
              <a:rPr lang="en-GB" sz="1800" dirty="0" smtClean="0">
                <a:latin typeface="Calibri (heading)"/>
              </a:rPr>
              <a:t>(Continued) </a:t>
            </a:r>
            <a:r>
              <a:rPr lang="en-GB" dirty="0" smtClean="0">
                <a:latin typeface="Calibri (heading)"/>
              </a:rPr>
              <a:t/>
            </a:r>
            <a:br>
              <a:rPr lang="en-GB" dirty="0" smtClean="0">
                <a:latin typeface="Calibri (heading)"/>
              </a:rPr>
            </a:br>
            <a:endParaRPr lang="en-ZA" dirty="0" smtClean="0">
              <a:latin typeface="Calibri (heading)"/>
            </a:endParaRPr>
          </a:p>
        </p:txBody>
      </p:sp>
      <p:sp>
        <p:nvSpPr>
          <p:cNvPr id="78858" name="Slide Number Placeholder 1"/>
          <p:cNvSpPr>
            <a:spLocks noGrp="1"/>
          </p:cNvSpPr>
          <p:nvPr>
            <p:ph type="sldNum" sz="quarter" idx="12"/>
          </p:nvPr>
        </p:nvSpPr>
        <p:spPr bwMode="auto">
          <a:noFill/>
          <a:ln>
            <a:miter lim="800000"/>
            <a:headEnd/>
            <a:tailEnd/>
          </a:ln>
        </p:spPr>
        <p:txBody>
          <a:bodyPr/>
          <a:lstStyle/>
          <a:p>
            <a:fld id="{377EDF70-5636-418E-AB62-0C68953E3B39}" type="slidenum">
              <a:rPr lang="en-US" smtClean="0">
                <a:ea typeface="ＭＳ Ｐゴシック"/>
                <a:cs typeface="ＭＳ Ｐゴシック"/>
              </a:rPr>
              <a:pPr/>
              <a:t>48</a:t>
            </a:fld>
            <a:endParaRPr lang="en-US" smtClean="0">
              <a:ea typeface="ＭＳ Ｐゴシック"/>
              <a:cs typeface="ＭＳ Ｐゴシック"/>
            </a:endParaRPr>
          </a:p>
        </p:txBody>
      </p:sp>
      <p:sp>
        <p:nvSpPr>
          <p:cNvPr id="5" name="Rectangle 3"/>
          <p:cNvSpPr txBox="1">
            <a:spLocks/>
          </p:cNvSpPr>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l" defTabSz="914400" rtl="0" eaLnBrk="0" fontAlgn="base" latinLnBrk="0" hangingPunct="0">
              <a:lnSpc>
                <a:spcPct val="100000"/>
              </a:lnSpc>
              <a:spcBef>
                <a:spcPts val="2000"/>
              </a:spcBef>
              <a:spcAft>
                <a:spcPct val="0"/>
              </a:spcAft>
              <a:buClr>
                <a:srgbClr val="083763"/>
              </a:buClr>
              <a:buSzPct val="75000"/>
              <a:tabLst/>
              <a:defRPr/>
            </a:pPr>
            <a:r>
              <a:rPr kumimoji="0" lang="en-GB" sz="2400" b="1" u="none" strike="noStrike" kern="0" cap="none" spc="0" normalizeH="0" baseline="0" noProof="0" dirty="0" smtClean="0">
                <a:ln>
                  <a:noFill/>
                </a:ln>
                <a:effectLst/>
                <a:uLnTx/>
                <a:uFillTx/>
                <a:latin typeface="Calibri" pitchFamily="34" charset="0"/>
                <a:ea typeface="+mn-ea"/>
                <a:cs typeface="Calibri" pitchFamily="34" charset="0"/>
              </a:rPr>
              <a:t>See Table 2.3. </a:t>
            </a:r>
            <a:endParaRPr kumimoji="0" lang="en-US" sz="2400" b="1" u="none" strike="noStrike" kern="0" cap="none" spc="0" normalizeH="0" baseline="0" noProof="0" dirty="0" smtClean="0">
              <a:ln>
                <a:noFill/>
              </a:ln>
              <a:effectLst/>
              <a:uLnTx/>
              <a:uFillTx/>
              <a:latin typeface="Calibri" pitchFamily="34" charset="0"/>
              <a:ea typeface="+mn-ea"/>
              <a:cs typeface="Calibri" pitchFamily="34" charset="0"/>
            </a:endParaRPr>
          </a:p>
        </p:txBody>
      </p:sp>
      <p:graphicFrame>
        <p:nvGraphicFramePr>
          <p:cNvPr id="91152" name="Group 16"/>
          <p:cNvGraphicFramePr>
            <a:graphicFrameLocks noGrp="1"/>
          </p:cNvGraphicFramePr>
          <p:nvPr>
            <p:ph idx="1"/>
            <p:extLst>
              <p:ext uri="{D42A27DB-BD31-4B8C-83A1-F6EECF244321}">
                <p14:modId xmlns:p14="http://schemas.microsoft.com/office/powerpoint/2010/main" val="414078991"/>
              </p:ext>
            </p:extLst>
          </p:nvPr>
        </p:nvGraphicFramePr>
        <p:xfrm>
          <a:off x="533400" y="2438400"/>
          <a:ext cx="8229600" cy="2951683"/>
        </p:xfrm>
        <a:graphic>
          <a:graphicData uri="http://schemas.openxmlformats.org/drawingml/2006/table">
            <a:tbl>
              <a:tblPr/>
              <a:tblGrid>
                <a:gridCol w="8229600"/>
              </a:tblGrid>
              <a:tr h="5334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smtClean="0">
                          <a:ln>
                            <a:noFill/>
                          </a:ln>
                          <a:solidFill>
                            <a:schemeClr val="tx1"/>
                          </a:solidFill>
                          <a:effectLst/>
                          <a:latin typeface="Calibri"/>
                          <a:ea typeface="ＭＳ Ｐゴシック" charset="0"/>
                          <a:cs typeface="Calibri"/>
                        </a:rPr>
                        <a:t>Health </a:t>
                      </a:r>
                      <a:r>
                        <a:rPr kumimoji="0" lang="en-ZA" sz="2400" b="1" i="0" u="none" strike="noStrike" cap="none" normalizeH="0" baseline="0" dirty="0">
                          <a:ln>
                            <a:noFill/>
                          </a:ln>
                          <a:solidFill>
                            <a:schemeClr val="tx1"/>
                          </a:solidFill>
                          <a:effectLst/>
                          <a:latin typeface="Calibri"/>
                          <a:ea typeface="ＭＳ Ｐゴシック" charset="0"/>
                          <a:cs typeface="Calibri"/>
                        </a:rPr>
                        <a:t>worker </a:t>
                      </a:r>
                      <a:r>
                        <a:rPr kumimoji="0" lang="en-ZA" sz="2400" b="1" i="0" u="none" strike="noStrike" cap="none" normalizeH="0" baseline="0" dirty="0" smtClean="0">
                          <a:ln>
                            <a:noFill/>
                          </a:ln>
                          <a:solidFill>
                            <a:schemeClr val="tx1"/>
                          </a:solidFill>
                          <a:effectLst/>
                          <a:latin typeface="Calibri"/>
                          <a:ea typeface="ＭＳ Ｐゴシック" charset="0"/>
                          <a:cs typeface="Calibri"/>
                        </a:rPr>
                        <a:t>characteristics: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2418283">
                <a:tc>
                  <a:txBody>
                    <a:bodyPr/>
                    <a:lstStyle/>
                    <a:p>
                      <a:pPr marL="450850" marR="0" lvl="0" indent="-450850" algn="l" defTabSz="914400" rtl="0" eaLnBrk="0" fontAlgn="base" latinLnBrk="0" hangingPunct="0">
                        <a:lnSpc>
                          <a:spcPct val="100000"/>
                        </a:lnSpc>
                        <a:spcBef>
                          <a:spcPts val="2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Specially trained/oriented staff</a:t>
                      </a:r>
                    </a:p>
                    <a:p>
                      <a:pPr marL="450850" marR="0" lvl="0" indent="-450850" algn="l" defTabSz="914400" rtl="0" eaLnBrk="0" fontAlgn="base" latinLnBrk="0" hangingPunct="0">
                        <a:lnSpc>
                          <a:spcPct val="100000"/>
                        </a:lnSpc>
                        <a:spcBef>
                          <a:spcPts val="2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All staff display respect for youth</a:t>
                      </a:r>
                    </a:p>
                    <a:p>
                      <a:pPr marL="450850" marR="0" lvl="0" indent="-450850" algn="l" defTabSz="914400" rtl="0" eaLnBrk="0" fontAlgn="base" latinLnBrk="0" hangingPunct="0">
                        <a:lnSpc>
                          <a:spcPct val="100000"/>
                        </a:lnSpc>
                        <a:spcBef>
                          <a:spcPts val="2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All staff maintain privacy </a:t>
                      </a:r>
                      <a:r>
                        <a:rPr kumimoji="0" lang="en-GB" sz="2400" b="0" i="0" u="none" strike="noStrike" cap="none" normalizeH="0" baseline="0" dirty="0">
                          <a:ln>
                            <a:noFill/>
                          </a:ln>
                          <a:solidFill>
                            <a:schemeClr val="tx1"/>
                          </a:solidFill>
                          <a:effectLst/>
                          <a:latin typeface="Calibri"/>
                          <a:ea typeface="ＭＳ Ｐゴシック" charset="0"/>
                          <a:cs typeface="Calibri"/>
                        </a:rPr>
                        <a:t>and confidentiality</a:t>
                      </a:r>
                    </a:p>
                    <a:p>
                      <a:pPr marL="450850" marR="0" lvl="0" indent="-450850" algn="l" defTabSz="914400" rtl="0" eaLnBrk="0" fontAlgn="base" latinLnBrk="0" hangingPunct="0">
                        <a:lnSpc>
                          <a:spcPct val="100000"/>
                        </a:lnSpc>
                        <a:spcBef>
                          <a:spcPts val="2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Enough time for </a:t>
                      </a:r>
                      <a:r>
                        <a:rPr kumimoji="0" lang="en-GB" sz="2400" b="0" i="0" u="none" strike="noStrike" cap="none" normalizeH="0" baseline="0" dirty="0" smtClean="0">
                          <a:ln>
                            <a:noFill/>
                          </a:ln>
                          <a:solidFill>
                            <a:schemeClr val="tx1"/>
                          </a:solidFill>
                          <a:effectLst/>
                          <a:latin typeface="Calibri"/>
                          <a:ea typeface="ＭＳ Ｐゴシック" charset="0"/>
                          <a:cs typeface="Calibri"/>
                        </a:rPr>
                        <a:t>health </a:t>
                      </a:r>
                      <a:r>
                        <a:rPr kumimoji="0" lang="en-GB" sz="2400" b="0" i="0" u="none" strike="noStrike" cap="none" normalizeH="0" baseline="0" dirty="0">
                          <a:ln>
                            <a:noFill/>
                          </a:ln>
                          <a:solidFill>
                            <a:schemeClr val="tx1"/>
                          </a:solidFill>
                          <a:effectLst/>
                          <a:latin typeface="Calibri"/>
                          <a:ea typeface="ＭＳ Ｐゴシック" charset="0"/>
                          <a:cs typeface="Calibri"/>
                        </a:rPr>
                        <a:t>worker-client interaction</a:t>
                      </a:r>
                      <a:r>
                        <a:rPr kumimoji="0" lang="en-US" sz="2400" b="0" i="0" u="none" strike="noStrike" cap="none" normalizeH="0" baseline="0" dirty="0">
                          <a:ln>
                            <a:noFill/>
                          </a:ln>
                          <a:solidFill>
                            <a:schemeClr val="tx1"/>
                          </a:solidFill>
                          <a:effectLst/>
                          <a:latin typeface="Calibri"/>
                          <a:ea typeface="ＭＳ Ｐゴシック" charset="0"/>
                          <a:cs typeface="Calibri"/>
                        </a:rPr>
                        <a:t> </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bwMode="white">
          <a:xfrm>
            <a:off x="498475" y="152400"/>
            <a:ext cx="8264525" cy="1447800"/>
          </a:xfrm>
        </p:spPr>
        <p:txBody>
          <a:bodyPr/>
          <a:lstStyle/>
          <a:p>
            <a:pPr eaLnBrk="1" hangingPunct="1"/>
            <a:r>
              <a:rPr lang="en-GB" dirty="0" smtClean="0">
                <a:latin typeface="Calibri (heading)"/>
              </a:rPr>
              <a:t>Characteristics of Youth-Friendly Services </a:t>
            </a:r>
            <a:r>
              <a:rPr lang="en-GB" sz="1800" dirty="0" smtClean="0">
                <a:latin typeface="Calibri (heading)"/>
              </a:rPr>
              <a:t>(Continued)</a:t>
            </a:r>
            <a:endParaRPr lang="en-ZA" sz="1800" dirty="0" smtClean="0">
              <a:latin typeface="Calibri (heading)"/>
            </a:endParaRPr>
          </a:p>
        </p:txBody>
      </p:sp>
      <p:graphicFrame>
        <p:nvGraphicFramePr>
          <p:cNvPr id="93199" name="Group 15"/>
          <p:cNvGraphicFramePr>
            <a:graphicFrameLocks noGrp="1"/>
          </p:cNvGraphicFramePr>
          <p:nvPr>
            <p:ph idx="1"/>
            <p:extLst>
              <p:ext uri="{D42A27DB-BD31-4B8C-83A1-F6EECF244321}">
                <p14:modId xmlns:p14="http://schemas.microsoft.com/office/powerpoint/2010/main" val="4059454976"/>
              </p:ext>
            </p:extLst>
          </p:nvPr>
        </p:nvGraphicFramePr>
        <p:xfrm>
          <a:off x="533400" y="1981200"/>
          <a:ext cx="8229600" cy="3947160"/>
        </p:xfrm>
        <a:graphic>
          <a:graphicData uri="http://schemas.openxmlformats.org/drawingml/2006/table">
            <a:tbl>
              <a:tblPr/>
              <a:tblGrid>
                <a:gridCol w="8229600"/>
              </a:tblGrid>
              <a:tr h="5334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Calibri"/>
                          <a:ea typeface="ＭＳ Ｐゴシック" charset="0"/>
                          <a:cs typeface="Calibri"/>
                        </a:rPr>
                        <a:t>Health facility </a:t>
                      </a:r>
                      <a:r>
                        <a:rPr kumimoji="0" lang="en-ZA" sz="2400" b="1" i="0" u="none" strike="noStrike" cap="none" normalizeH="0" baseline="0" dirty="0" smtClean="0">
                          <a:ln>
                            <a:noFill/>
                          </a:ln>
                          <a:solidFill>
                            <a:schemeClr val="tx1"/>
                          </a:solidFill>
                          <a:effectLst/>
                          <a:latin typeface="Calibri"/>
                          <a:ea typeface="ＭＳ Ｐゴシック" charset="0"/>
                          <a:cs typeface="Calibri"/>
                        </a:rPr>
                        <a:t>characteristics: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2633663">
                <a:tc>
                  <a:txBody>
                    <a:bodyPr/>
                    <a:lstStyle/>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Separate space for young people</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Special times when young people can receive services</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Convenient hours</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Convenient location</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Adequate space and privacy</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Comfortable, youth-friendly surroundings</a:t>
                      </a:r>
                    </a:p>
                    <a:p>
                      <a:pPr marL="461963" marR="0" lvl="0" indent="-4619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Peer Educators available</a:t>
                      </a:r>
                      <a:r>
                        <a:rPr kumimoji="0" lang="en-US" sz="2400" b="0" i="0" u="none" strike="noStrike" cap="none" normalizeH="0" baseline="0" dirty="0" smtClean="0">
                          <a:ln>
                            <a:noFill/>
                          </a:ln>
                          <a:solidFill>
                            <a:schemeClr val="tx1"/>
                          </a:solidFill>
                          <a:effectLst/>
                          <a:latin typeface="Calibri"/>
                          <a:ea typeface="ＭＳ Ｐゴシック" charset="0"/>
                          <a:cs typeface="Calibri"/>
                        </a:rPr>
                        <a:t> </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82" name="Slide Number Placeholder 1"/>
          <p:cNvSpPr>
            <a:spLocks noGrp="1"/>
          </p:cNvSpPr>
          <p:nvPr>
            <p:ph type="sldNum" sz="quarter" idx="12"/>
          </p:nvPr>
        </p:nvSpPr>
        <p:spPr bwMode="auto">
          <a:noFill/>
          <a:ln>
            <a:miter lim="800000"/>
            <a:headEnd/>
            <a:tailEnd/>
          </a:ln>
        </p:spPr>
        <p:txBody>
          <a:bodyPr/>
          <a:lstStyle/>
          <a:p>
            <a:fld id="{7672EC79-B79A-4B2F-9DF3-117FF4D3A266}" type="slidenum">
              <a:rPr lang="en-US" smtClean="0">
                <a:ea typeface="ＭＳ Ｐゴシック"/>
                <a:cs typeface="ＭＳ Ｐゴシック"/>
              </a:rPr>
              <a:pPr/>
              <a:t>49</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white"/>
        <p:txBody>
          <a:bodyPr/>
          <a:lstStyle/>
          <a:p>
            <a:pPr eaLnBrk="1" hangingPunct="1"/>
            <a:r>
              <a:rPr lang="en-US" dirty="0" smtClean="0">
                <a:latin typeface="Calibri heading"/>
              </a:rPr>
              <a:t>Session 2.1 Objectives</a:t>
            </a:r>
          </a:p>
        </p:txBody>
      </p:sp>
      <p:sp>
        <p:nvSpPr>
          <p:cNvPr id="24578" name="Content Placeholder 2"/>
          <p:cNvSpPr>
            <a:spLocks noGrp="1"/>
          </p:cNvSpPr>
          <p:nvPr>
            <p:ph idx="1"/>
          </p:nvPr>
        </p:nvSpPr>
        <p:spPr/>
        <p:txBody>
          <a:bodyPr/>
          <a:lstStyle/>
          <a:p>
            <a:pPr marL="460375" indent="-460375" eaLnBrk="1" hangingPunct="1">
              <a:buFont typeface="Wingdings" pitchFamily="2" charset="2"/>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pPr marL="465138" lvl="0" indent="-465138"/>
            <a:r>
              <a:rPr lang="en-US" dirty="0"/>
              <a:t>Define adolescence</a:t>
            </a:r>
          </a:p>
          <a:p>
            <a:pPr marL="465138" lvl="0" indent="-465138"/>
            <a:r>
              <a:rPr lang="en-US" dirty="0"/>
              <a:t>Identify some of the physical changes that occur during adolescence</a:t>
            </a:r>
          </a:p>
          <a:p>
            <a:pPr marL="465138" lvl="0" indent="-465138"/>
            <a:r>
              <a:rPr lang="en-US" dirty="0"/>
              <a:t>Define the stages of adolescent development</a:t>
            </a:r>
          </a:p>
          <a:p>
            <a:pPr marL="465138" lvl="0" indent="-465138"/>
            <a:r>
              <a:rPr lang="en-US" dirty="0"/>
              <a:t>Describe how ALHIV are different from children and adults living with HIV</a:t>
            </a:r>
          </a:p>
          <a:p>
            <a:pPr marL="465138" lvl="0" indent="-465138"/>
            <a:r>
              <a:rPr lang="en-US" dirty="0"/>
              <a:t>Discuss the ways in which adolescents are a heterogeneous group</a:t>
            </a:r>
          </a:p>
        </p:txBody>
      </p:sp>
      <p:sp>
        <p:nvSpPr>
          <p:cNvPr id="24579" name="Slide Number Placeholder 1"/>
          <p:cNvSpPr>
            <a:spLocks noGrp="1"/>
          </p:cNvSpPr>
          <p:nvPr>
            <p:ph type="sldNum" sz="quarter" idx="12"/>
          </p:nvPr>
        </p:nvSpPr>
        <p:spPr bwMode="auto">
          <a:noFill/>
          <a:ln>
            <a:miter lim="800000"/>
            <a:headEnd/>
            <a:tailEnd/>
          </a:ln>
        </p:spPr>
        <p:txBody>
          <a:bodyPr/>
          <a:lstStyle/>
          <a:p>
            <a:fld id="{E604823A-EFEA-4541-BD81-EE6910205B55}"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bwMode="white">
          <a:xfrm>
            <a:off x="498475" y="152400"/>
            <a:ext cx="8264525" cy="1295400"/>
          </a:xfrm>
        </p:spPr>
        <p:txBody>
          <a:bodyPr/>
          <a:lstStyle/>
          <a:p>
            <a:pPr eaLnBrk="1" hangingPunct="1"/>
            <a:r>
              <a:rPr lang="en-US" dirty="0" smtClean="0">
                <a:latin typeface="Calibri (heading)"/>
              </a:rPr>
              <a:t>Characteristics of Youth-Friendly Services </a:t>
            </a:r>
            <a:r>
              <a:rPr lang="en-US" sz="1800" dirty="0" smtClean="0">
                <a:latin typeface="Calibri (heading)"/>
              </a:rPr>
              <a:t>(Continued)</a:t>
            </a:r>
          </a:p>
        </p:txBody>
      </p:sp>
      <p:sp>
        <p:nvSpPr>
          <p:cNvPr id="80898" name="Slide Number Placeholder 1"/>
          <p:cNvSpPr>
            <a:spLocks noGrp="1"/>
          </p:cNvSpPr>
          <p:nvPr>
            <p:ph type="sldNum" sz="quarter" idx="12"/>
          </p:nvPr>
        </p:nvSpPr>
        <p:spPr bwMode="auto">
          <a:noFill/>
          <a:ln>
            <a:miter lim="800000"/>
            <a:headEnd/>
            <a:tailEnd/>
          </a:ln>
        </p:spPr>
        <p:txBody>
          <a:bodyPr/>
          <a:lstStyle/>
          <a:p>
            <a:fld id="{0643697E-B32E-44FD-B21F-42848BC327F0}" type="slidenum">
              <a:rPr lang="en-US" smtClean="0">
                <a:ea typeface="ＭＳ Ｐゴシック"/>
                <a:cs typeface="ＭＳ Ｐゴシック"/>
              </a:rPr>
              <a:pPr/>
              <a:t>50</a:t>
            </a:fld>
            <a:endParaRPr lang="en-US" smtClean="0">
              <a:ea typeface="ＭＳ Ｐゴシック"/>
              <a:cs typeface="ＭＳ Ｐゴシック"/>
            </a:endParaRPr>
          </a:p>
        </p:txBody>
      </p:sp>
      <p:sp>
        <p:nvSpPr>
          <p:cNvPr id="80899" name="Text Box 11"/>
          <p:cNvSpPr txBox="1">
            <a:spLocks noChangeArrowheads="1"/>
          </p:cNvSpPr>
          <p:nvPr/>
        </p:nvSpPr>
        <p:spPr bwMode="auto">
          <a:xfrm>
            <a:off x="457200" y="6167437"/>
            <a:ext cx="8001000" cy="461963"/>
          </a:xfrm>
          <a:prstGeom prst="rect">
            <a:avLst/>
          </a:prstGeom>
          <a:noFill/>
          <a:ln w="9525">
            <a:noFill/>
            <a:miter lim="800000"/>
            <a:headEnd/>
            <a:tailEnd/>
          </a:ln>
        </p:spPr>
        <p:txBody>
          <a:bodyPr>
            <a:spAutoFit/>
          </a:bodyPr>
          <a:lstStyle/>
          <a:p>
            <a:pPr eaLnBrk="0" hangingPunct="0">
              <a:spcBef>
                <a:spcPct val="50000"/>
              </a:spcBef>
            </a:pPr>
            <a:r>
              <a:rPr lang="en-US" sz="1200" b="1" dirty="0">
                <a:latin typeface="Calibri" pitchFamily="34" charset="0"/>
              </a:rPr>
              <a:t>Source:</a:t>
            </a:r>
            <a:r>
              <a:rPr lang="en-US" sz="1200" dirty="0">
                <a:latin typeface="Calibri" pitchFamily="34" charset="0"/>
              </a:rPr>
              <a:t> </a:t>
            </a:r>
            <a:r>
              <a:rPr lang="en-US" sz="1200" dirty="0" err="1">
                <a:latin typeface="Calibri" pitchFamily="34" charset="0"/>
              </a:rPr>
              <a:t>Senderowitz</a:t>
            </a:r>
            <a:r>
              <a:rPr lang="en-US" sz="1200" dirty="0">
                <a:latin typeface="Calibri" pitchFamily="34" charset="0"/>
              </a:rPr>
              <a:t>, J., </a:t>
            </a:r>
            <a:r>
              <a:rPr lang="en-US" sz="1200" dirty="0" err="1">
                <a:latin typeface="Calibri" pitchFamily="34" charset="0"/>
              </a:rPr>
              <a:t>Solter</a:t>
            </a:r>
            <a:r>
              <a:rPr lang="en-US" sz="1200" dirty="0">
                <a:latin typeface="Calibri" pitchFamily="34" charset="0"/>
              </a:rPr>
              <a:t>, C., &amp; </a:t>
            </a:r>
            <a:r>
              <a:rPr lang="en-US" sz="1200" dirty="0" err="1">
                <a:latin typeface="Calibri" pitchFamily="34" charset="0"/>
              </a:rPr>
              <a:t>Hainsworth</a:t>
            </a:r>
            <a:r>
              <a:rPr lang="en-US" sz="1200" dirty="0">
                <a:latin typeface="Calibri" pitchFamily="34" charset="0"/>
              </a:rPr>
              <a:t>, G. (2004). </a:t>
            </a:r>
            <a:r>
              <a:rPr lang="en-US" sz="1200" i="1" dirty="0">
                <a:latin typeface="Calibri" pitchFamily="34" charset="0"/>
              </a:rPr>
              <a:t>Comprehensive reproductive health and family planning training curriculum. 16: Reproductive health services for adolescents. </a:t>
            </a:r>
            <a:r>
              <a:rPr lang="en-US" sz="1200" dirty="0">
                <a:latin typeface="Calibri" pitchFamily="34" charset="0"/>
              </a:rPr>
              <a:t>Watertown, MA: Pathfinder International. </a:t>
            </a:r>
          </a:p>
        </p:txBody>
      </p:sp>
      <p:graphicFrame>
        <p:nvGraphicFramePr>
          <p:cNvPr id="71723" name="Group 43"/>
          <p:cNvGraphicFramePr>
            <a:graphicFrameLocks noGrp="1"/>
          </p:cNvGraphicFramePr>
          <p:nvPr>
            <p:extLst>
              <p:ext uri="{D42A27DB-BD31-4B8C-83A1-F6EECF244321}">
                <p14:modId xmlns:p14="http://schemas.microsoft.com/office/powerpoint/2010/main" val="1715153470"/>
              </p:ext>
            </p:extLst>
          </p:nvPr>
        </p:nvGraphicFramePr>
        <p:xfrm>
          <a:off x="457200" y="1752600"/>
          <a:ext cx="8458200" cy="4373880"/>
        </p:xfrm>
        <a:graphic>
          <a:graphicData uri="http://schemas.openxmlformats.org/drawingml/2006/table">
            <a:tbl>
              <a:tblPr/>
              <a:tblGrid>
                <a:gridCol w="4229100"/>
                <a:gridCol w="4229100"/>
              </a:tblGrid>
              <a:tr h="533400">
                <a:tc gridSpan="2">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1" i="0" u="none" strike="noStrike" cap="none" normalizeH="0" baseline="0" dirty="0" smtClean="0">
                          <a:ln>
                            <a:noFill/>
                          </a:ln>
                          <a:solidFill>
                            <a:schemeClr val="tx1"/>
                          </a:solidFill>
                          <a:effectLst/>
                          <a:latin typeface="Calibri" pitchFamily="34" charset="0"/>
                          <a:ea typeface="ＭＳ Ｐゴシック"/>
                          <a:cs typeface="ＭＳ Ｐゴシック"/>
                        </a:rPr>
                        <a:t>Program design characteristics:</a:t>
                      </a:r>
                      <a:endParaRPr kumimoji="0" lang="en-GB" sz="2400" b="1"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hMerge="1">
                  <a:txBody>
                    <a:bodyPr/>
                    <a:lstStyle/>
                    <a:p>
                      <a:endParaRPr lang="en-US"/>
                    </a:p>
                  </a:txBody>
                  <a:tcPr/>
                </a:tc>
              </a:tr>
              <a:tr h="3603625">
                <a:tc>
                  <a:txBody>
                    <a:bodyPr/>
                    <a:lstStyle/>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Youth involvement in program design and monitoring</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Drop-in clients welcomed    </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defRPr/>
                      </a:pPr>
                      <a:r>
                        <a:rPr kumimoji="0" lang="en-GB" sz="2100" b="0" i="0" u="none" strike="noStrike" cap="none" normalizeH="0" baseline="0" dirty="0" smtClean="0">
                          <a:ln>
                            <a:noFill/>
                          </a:ln>
                          <a:solidFill>
                            <a:schemeClr val="tx1"/>
                          </a:solidFill>
                          <a:effectLst/>
                          <a:latin typeface="Calibri" pitchFamily="34" charset="0"/>
                          <a:ea typeface="+mn-ea"/>
                          <a:cs typeface="ＭＳ Ｐゴシック"/>
                        </a:rPr>
                        <a:t>Short waiting times</a:t>
                      </a: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      </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Set up to provide chronic disease management</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Appointment and tracking systems in place </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Affordable or free services</a:t>
                      </a:r>
                    </a:p>
                    <a:p>
                      <a:pPr marL="404813" marR="0" lvl="0" indent="-404813"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Publicity materials that inform and reassure</a:t>
                      </a:r>
                      <a:endParaRPr kumimoji="0" lang="en-GB" sz="21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Friendly to male and female clients</a:t>
                      </a:r>
                    </a:p>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altLang="en-US" sz="2100" b="0" i="0" u="none" strike="noStrike" cap="none" normalizeH="0" baseline="0" dirty="0" smtClean="0">
                          <a:ln>
                            <a:noFill/>
                          </a:ln>
                          <a:solidFill>
                            <a:schemeClr val="tx1"/>
                          </a:solidFill>
                          <a:effectLst/>
                          <a:latin typeface="Calibri" pitchFamily="34" charset="0"/>
                          <a:ea typeface="ＭＳ Ｐゴシック"/>
                          <a:cs typeface="ＭＳ Ｐゴシック"/>
                        </a:rPr>
                        <a:t>“1</a:t>
                      </a: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-stop shopping</a:t>
                      </a:r>
                      <a:r>
                        <a:rPr kumimoji="0" lang="en-GB" altLang="en-US" sz="2100" b="0" i="0" u="none" strike="noStrike" cap="none" normalizeH="0" baseline="0" dirty="0" smtClean="0">
                          <a:ln>
                            <a:noFill/>
                          </a:ln>
                          <a:solidFill>
                            <a:schemeClr val="tx1"/>
                          </a:solidFill>
                          <a:effectLst/>
                          <a:latin typeface="Calibri" pitchFamily="34" charset="0"/>
                          <a:ea typeface="ＭＳ Ｐゴシック"/>
                          <a:cs typeface="ＭＳ Ｐゴシック"/>
                        </a:rPr>
                        <a:t>”</a:t>
                      </a:r>
                      <a:endPar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endParaRPr>
                    </a:p>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Referrals to clinical and community-based services</a:t>
                      </a:r>
                    </a:p>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Youth-friendly educational materials available to take away</a:t>
                      </a:r>
                    </a:p>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Youth support groups </a:t>
                      </a:r>
                    </a:p>
                    <a:p>
                      <a:pPr marL="346075" marR="0" lvl="0" indent="-346075" algn="l" defTabSz="914400" rtl="0" eaLnBrk="0" fontAlgn="base" latinLnBrk="0" hangingPunct="0">
                        <a:lnSpc>
                          <a:spcPct val="100000"/>
                        </a:lnSpc>
                        <a:spcBef>
                          <a:spcPts val="300"/>
                        </a:spcBef>
                        <a:spcAft>
                          <a:spcPct val="0"/>
                        </a:spcAft>
                        <a:buClr>
                          <a:srgbClr val="083763"/>
                        </a:buClr>
                        <a:buSzPct val="75000"/>
                        <a:buFont typeface="Wingdings" pitchFamily="2" charset="2"/>
                        <a:buChar char="n"/>
                        <a:tabLst/>
                      </a:pPr>
                      <a:r>
                        <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rPr>
                        <a:t>Peer Educators available</a:t>
                      </a:r>
                      <a:r>
                        <a:rPr kumimoji="0" lang="en-US" sz="2100" b="0" i="0" u="none" strike="noStrike" cap="none" normalizeH="0" baseline="0" dirty="0" smtClean="0">
                          <a:ln>
                            <a:noFill/>
                          </a:ln>
                          <a:solidFill>
                            <a:schemeClr val="tx1"/>
                          </a:solidFill>
                          <a:effectLst/>
                          <a:latin typeface="Calibri" pitchFamily="34" charset="0"/>
                          <a:ea typeface="ＭＳ Ｐゴシック"/>
                          <a:cs typeface="ＭＳ Ｐゴシック"/>
                        </a:rPr>
                        <a:t> </a:t>
                      </a:r>
                      <a:endParaRPr kumimoji="0" lang="en-GB" sz="21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white">
          <a:xfrm>
            <a:off x="650875" y="457200"/>
            <a:ext cx="8264525" cy="1295400"/>
          </a:xfrm>
        </p:spPr>
        <p:txBody>
          <a:bodyPr/>
          <a:lstStyle/>
          <a:p>
            <a:r>
              <a:rPr lang="en-US" dirty="0" smtClean="0"/>
              <a:t>Brainstorming</a:t>
            </a:r>
          </a:p>
        </p:txBody>
      </p:sp>
      <p:sp>
        <p:nvSpPr>
          <p:cNvPr id="81922" name="Rectangle 3"/>
          <p:cNvSpPr>
            <a:spLocks noGrp="1"/>
          </p:cNvSpPr>
          <p:nvPr>
            <p:ph idx="1"/>
          </p:nvPr>
        </p:nvSpPr>
        <p:spPr/>
        <p:txBody>
          <a:bodyPr/>
          <a:lstStyle/>
          <a:p>
            <a:pPr marL="461963" indent="-461963"/>
            <a:r>
              <a:rPr lang="en-US" i="1" dirty="0" smtClean="0">
                <a:solidFill>
                  <a:srgbClr val="0B5395"/>
                </a:solidFill>
                <a:latin typeface="Calibri" pitchFamily="34" charset="0"/>
                <a:cs typeface="Calibri" pitchFamily="34" charset="0"/>
              </a:rPr>
              <a:t>What steps might you take to make existing clinical services in your own setting friendlier to ALHIV?</a:t>
            </a:r>
          </a:p>
        </p:txBody>
      </p:sp>
      <p:sp>
        <p:nvSpPr>
          <p:cNvPr id="6" name="Slide Number Placeholder 5"/>
          <p:cNvSpPr>
            <a:spLocks noGrp="1"/>
          </p:cNvSpPr>
          <p:nvPr>
            <p:ph type="sldNum" sz="quarter" idx="12"/>
          </p:nvPr>
        </p:nvSpPr>
        <p:spPr/>
        <p:txBody>
          <a:bodyPr/>
          <a:lstStyle/>
          <a:p>
            <a:pPr>
              <a:defRPr/>
            </a:pPr>
            <a:fld id="{C2AA3960-E0BA-48BD-95F6-8A8DC440BDB9}" type="slidenum">
              <a:rPr lang="en-US" smtClean="0"/>
              <a:pPr>
                <a:defRPr/>
              </a:pPr>
              <a:t>51</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971800"/>
            <a:ext cx="4419600" cy="32004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bwMode="white">
          <a:xfrm>
            <a:off x="574675" y="457200"/>
            <a:ext cx="8264525" cy="1143000"/>
          </a:xfrm>
        </p:spPr>
        <p:txBody>
          <a:bodyPr/>
          <a:lstStyle/>
          <a:p>
            <a:pPr eaLnBrk="1" hangingPunct="1"/>
            <a:r>
              <a:rPr lang="en-US" dirty="0" smtClean="0">
                <a:latin typeface="Calibri (heading)"/>
              </a:rPr>
              <a:t>Organizing Youth-Friendly Services</a:t>
            </a:r>
            <a:br>
              <a:rPr lang="en-US" dirty="0" smtClean="0">
                <a:latin typeface="Calibri (heading)"/>
              </a:rPr>
            </a:br>
            <a:endParaRPr lang="en-US" dirty="0" smtClean="0">
              <a:latin typeface="Calibri (heading)"/>
            </a:endParaRPr>
          </a:p>
        </p:txBody>
      </p:sp>
      <p:sp>
        <p:nvSpPr>
          <p:cNvPr id="82946" name="Rectangle 3"/>
          <p:cNvSpPr>
            <a:spLocks noGrp="1"/>
          </p:cNvSpPr>
          <p:nvPr>
            <p:ph idx="1"/>
          </p:nvPr>
        </p:nvSpPr>
        <p:spPr>
          <a:xfrm>
            <a:off x="533400" y="1676400"/>
            <a:ext cx="7924800" cy="4648200"/>
          </a:xfrm>
        </p:spPr>
        <p:txBody>
          <a:bodyPr/>
          <a:lstStyle/>
          <a:p>
            <a:pPr marL="461963" indent="-461963" eaLnBrk="1" hangingPunct="1"/>
            <a:r>
              <a:rPr lang="en-US" dirty="0" smtClean="0">
                <a:latin typeface="Calibri" pitchFamily="34" charset="0"/>
                <a:cs typeface="Calibri" pitchFamily="34" charset="0"/>
              </a:rPr>
              <a:t>Many things can be done to improve the youth-friendliness of comprehensive HIV care and treatment services.</a:t>
            </a:r>
          </a:p>
          <a:p>
            <a:pPr marL="461963" indent="-461963" eaLnBrk="1" hangingPunct="1"/>
            <a:r>
              <a:rPr lang="en-US" dirty="0" smtClean="0">
                <a:latin typeface="Calibri" pitchFamily="34" charset="0"/>
                <a:cs typeface="Calibri" pitchFamily="34" charset="0"/>
              </a:rPr>
              <a:t>It is important that we first assess where we are with adolescent services so we can effectively plan the way forward.</a:t>
            </a:r>
          </a:p>
          <a:p>
            <a:pPr marL="461963" indent="-461963" eaLnBrk="1" hangingPunct="1"/>
            <a:r>
              <a:rPr lang="en-US" dirty="0" smtClean="0">
                <a:latin typeface="Calibri" pitchFamily="34" charset="0"/>
                <a:cs typeface="Calibri" pitchFamily="34" charset="0"/>
              </a:rPr>
              <a:t>Sometimes even the smallest adjustments or changes can help — without creating additional workload or incurring any additional costs.</a:t>
            </a:r>
          </a:p>
          <a:p>
            <a:pPr marL="461963" indent="-461963" eaLnBrk="1" hangingPunct="1"/>
            <a:r>
              <a:rPr lang="en-US" dirty="0" smtClean="0">
                <a:solidFill>
                  <a:srgbClr val="000000"/>
                </a:solidFill>
                <a:latin typeface="Calibri" pitchFamily="34" charset="0"/>
                <a:cs typeface="Calibri" pitchFamily="34" charset="0"/>
              </a:rPr>
              <a:t>A step-by-step guide to make services more youth-friendly is provided in Table 2.4.</a:t>
            </a:r>
          </a:p>
        </p:txBody>
      </p:sp>
      <p:sp>
        <p:nvSpPr>
          <p:cNvPr id="82947" name="Slide Number Placeholder 1"/>
          <p:cNvSpPr>
            <a:spLocks noGrp="1"/>
          </p:cNvSpPr>
          <p:nvPr>
            <p:ph type="sldNum" sz="quarter" idx="12"/>
          </p:nvPr>
        </p:nvSpPr>
        <p:spPr bwMode="auto">
          <a:noFill/>
          <a:ln>
            <a:miter lim="800000"/>
            <a:headEnd/>
            <a:tailEnd/>
          </a:ln>
        </p:spPr>
        <p:txBody>
          <a:bodyPr/>
          <a:lstStyle/>
          <a:p>
            <a:fld id="{EBD5BB41-5F5B-4D67-BF79-040C3AD704D1}" type="slidenum">
              <a:rPr lang="en-US" smtClean="0">
                <a:ea typeface="ＭＳ Ｐゴシック"/>
                <a:cs typeface="ＭＳ Ｐゴシック"/>
              </a:rPr>
              <a:pPr/>
              <a:t>52</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Slide Number Placeholder 2"/>
          <p:cNvSpPr>
            <a:spLocks noGrp="1"/>
          </p:cNvSpPr>
          <p:nvPr>
            <p:ph type="sldNum" sz="quarter" idx="12"/>
          </p:nvPr>
        </p:nvSpPr>
        <p:spPr bwMode="auto">
          <a:noFill/>
          <a:ln>
            <a:miter lim="800000"/>
            <a:headEnd/>
            <a:tailEnd/>
          </a:ln>
        </p:spPr>
        <p:txBody>
          <a:bodyPr/>
          <a:lstStyle/>
          <a:p>
            <a:fld id="{212670DF-8709-4722-8F67-0567959E0033}" type="slidenum">
              <a:rPr lang="en-US" smtClean="0">
                <a:ea typeface="ＭＳ Ｐゴシック"/>
                <a:cs typeface="ＭＳ Ｐゴシック"/>
              </a:rPr>
              <a:pPr/>
              <a:t>53</a:t>
            </a:fld>
            <a:endParaRPr lang="en-US" smtClean="0">
              <a:ea typeface="ＭＳ Ｐゴシック"/>
              <a:cs typeface="ＭＳ Ｐゴシック"/>
            </a:endParaRPr>
          </a:p>
        </p:txBody>
      </p:sp>
      <p:sp>
        <p:nvSpPr>
          <p:cNvPr id="5" name="Rectangle 2"/>
          <p:cNvSpPr>
            <a:spLocks/>
          </p:cNvSpPr>
          <p:nvPr/>
        </p:nvSpPr>
        <p:spPr bwMode="white">
          <a:xfrm>
            <a:off x="533400" y="457200"/>
            <a:ext cx="9372600" cy="887413"/>
          </a:xfrm>
          <a:prstGeom prst="rect">
            <a:avLst/>
          </a:prstGeom>
          <a:noFill/>
          <a:ln w="9525">
            <a:noFill/>
            <a:miter lim="800000"/>
            <a:headEnd/>
            <a:tailEnd/>
          </a:ln>
        </p:spPr>
        <p:txBody>
          <a:bodyPr/>
          <a:lstStyle/>
          <a:p>
            <a:r>
              <a:rPr lang="en-US" sz="3600" b="1" dirty="0" smtClean="0">
                <a:solidFill>
                  <a:schemeClr val="bg1"/>
                </a:solidFill>
                <a:latin typeface="Calibri (heading)"/>
                <a:ea typeface="Calibri (Headings)"/>
                <a:cs typeface="Calibri (Headings)"/>
              </a:rPr>
              <a:t>Making Services More Youth-Friendly</a:t>
            </a:r>
          </a:p>
          <a:p>
            <a:r>
              <a:rPr lang="en-US" b="1" dirty="0" smtClean="0">
                <a:solidFill>
                  <a:schemeClr val="bg1"/>
                </a:solidFill>
                <a:latin typeface="Calibri (heading)"/>
                <a:ea typeface="Calibri (Headings)"/>
                <a:cs typeface="Calibri (Headings)"/>
              </a:rPr>
              <a:t> </a:t>
            </a:r>
            <a:r>
              <a:rPr lang="en-US" sz="3600" b="1" dirty="0">
                <a:solidFill>
                  <a:schemeClr val="bg1"/>
                </a:solidFill>
                <a:latin typeface="Calibri (heading)"/>
                <a:ea typeface="Calibri (Headings)"/>
                <a:cs typeface="Calibri (Headings)"/>
              </a:rPr>
              <a:t/>
            </a:r>
            <a:br>
              <a:rPr lang="en-US" sz="3600" b="1" dirty="0">
                <a:solidFill>
                  <a:schemeClr val="bg1"/>
                </a:solidFill>
                <a:latin typeface="Calibri (heading)"/>
                <a:ea typeface="Calibri (Headings)"/>
                <a:cs typeface="Calibri (Headings)"/>
              </a:rPr>
            </a:br>
            <a:endParaRPr lang="en-US" sz="3600" b="1" dirty="0">
              <a:solidFill>
                <a:schemeClr val="bg1"/>
              </a:solidFill>
              <a:latin typeface="Calibri (heading)"/>
              <a:ea typeface="Calibri (Headings)"/>
              <a:cs typeface="Calibri (Headings)"/>
            </a:endParaRPr>
          </a:p>
        </p:txBody>
      </p:sp>
      <p:graphicFrame>
        <p:nvGraphicFramePr>
          <p:cNvPr id="6" name="Group 15"/>
          <p:cNvGraphicFramePr>
            <a:graphicFrameLocks/>
          </p:cNvGraphicFramePr>
          <p:nvPr>
            <p:extLst>
              <p:ext uri="{D42A27DB-BD31-4B8C-83A1-F6EECF244321}">
                <p14:modId xmlns:p14="http://schemas.microsoft.com/office/powerpoint/2010/main" val="2199219094"/>
              </p:ext>
            </p:extLst>
          </p:nvPr>
        </p:nvGraphicFramePr>
        <p:xfrm>
          <a:off x="609600" y="2133601"/>
          <a:ext cx="7848600" cy="2895599"/>
        </p:xfrm>
        <a:graphic>
          <a:graphicData uri="http://schemas.openxmlformats.org/drawingml/2006/table">
            <a:tbl>
              <a:tblPr/>
              <a:tblGrid>
                <a:gridCol w="7848600"/>
              </a:tblGrid>
              <a:tr h="798242">
                <a:tc>
                  <a:txBody>
                    <a:bodyPr/>
                    <a:lstStyle/>
                    <a:p>
                      <a:pPr marL="381000" marR="0" lvl="0" indent="-381000" algn="l" defTabSz="914400" rtl="0" eaLnBrk="0" fontAlgn="base" latinLnBrk="0" hangingPunct="0">
                        <a:lnSpc>
                          <a:spcPct val="100000"/>
                        </a:lnSpc>
                        <a:spcBef>
                          <a:spcPts val="2000"/>
                        </a:spcBef>
                        <a:spcAft>
                          <a:spcPct val="0"/>
                        </a:spcAft>
                        <a:buClr>
                          <a:srgbClr val="083763"/>
                        </a:buClr>
                        <a:buSzPct val="75000"/>
                        <a:buFont typeface="Wingdings" charset="0"/>
                        <a:buAutoNum type="arabicPeriod"/>
                        <a:tabLst/>
                      </a:pPr>
                      <a:r>
                        <a:rPr kumimoji="0" lang="en-GB" sz="2400" b="1" i="0" u="none" strike="noStrike" cap="none" normalizeH="0" baseline="0" dirty="0" smtClean="0">
                          <a:ln>
                            <a:noFill/>
                          </a:ln>
                          <a:solidFill>
                            <a:schemeClr val="tx1"/>
                          </a:solidFill>
                          <a:effectLst/>
                          <a:latin typeface="Calibri"/>
                          <a:ea typeface="ＭＳ Ｐゴシック" charset="0"/>
                          <a:cs typeface="Calibri"/>
                        </a:rPr>
                        <a:t>Assess clinic needs: </a:t>
                      </a:r>
                      <a:r>
                        <a:rPr kumimoji="0" lang="en-GB" sz="2400" b="0" i="0" u="none" strike="noStrike" cap="none" normalizeH="0" baseline="0" dirty="0" smtClean="0">
                          <a:ln>
                            <a:noFill/>
                          </a:ln>
                          <a:solidFill>
                            <a:schemeClr val="tx1"/>
                          </a:solidFill>
                          <a:effectLst/>
                          <a:latin typeface="Calibri"/>
                          <a:ea typeface="ＭＳ Ｐゴシック" charset="0"/>
                          <a:cs typeface="Calibri"/>
                        </a:rPr>
                        <a:t>figure out what needs to be done to make services more youth-friendly</a:t>
                      </a:r>
                      <a:r>
                        <a:rPr kumimoji="0" lang="en-US" sz="2400" b="0" i="0" u="none" strike="noStrike" cap="none" normalizeH="0" baseline="0" dirty="0" smtClean="0">
                          <a:ln>
                            <a:noFill/>
                          </a:ln>
                          <a:solidFill>
                            <a:schemeClr val="tx1"/>
                          </a:solidFill>
                          <a:effectLst/>
                          <a:latin typeface="Calibri"/>
                          <a:ea typeface="ＭＳ Ｐゴシック" charset="0"/>
                          <a:cs typeface="Calibri"/>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2072639">
                <a:tc>
                  <a:txBody>
                    <a:bodyPr/>
                    <a:lstStyle/>
                    <a:p>
                      <a:pPr marL="838200" marR="0" lvl="1" indent="-381000" algn="l" defTabSz="914400" rtl="0" eaLnBrk="0" fontAlgn="base" latinLnBrk="0" hangingPunct="0">
                        <a:lnSpc>
                          <a:spcPct val="100000"/>
                        </a:lnSpc>
                        <a:spcBef>
                          <a:spcPts val="500"/>
                        </a:spcBef>
                        <a:spcAft>
                          <a:spcPct val="0"/>
                        </a:spcAft>
                        <a:buClr>
                          <a:srgbClr val="083763"/>
                        </a:buClr>
                        <a:buSzPct val="75000"/>
                        <a:buFont typeface="Wingdings" pitchFamily="2" charset="2"/>
                        <a:buChar char="§"/>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Conduct assessment using tool like the one in </a:t>
                      </a:r>
                      <a:r>
                        <a:rPr kumimoji="0" lang="en-US" sz="2400" b="0" i="1" u="none" strike="noStrike" cap="none" normalizeH="0" baseline="0" dirty="0" smtClean="0">
                          <a:ln>
                            <a:noFill/>
                          </a:ln>
                          <a:solidFill>
                            <a:schemeClr val="tx1"/>
                          </a:solidFill>
                          <a:effectLst/>
                          <a:latin typeface="Calibri"/>
                          <a:ea typeface="ＭＳ Ｐゴシック" charset="0"/>
                          <a:cs typeface="Calibri"/>
                        </a:rPr>
                        <a:t>Appendix 2B: Checklist and Assessment Tool for Youth-Friendly HIV Care and Treatment Services.</a:t>
                      </a:r>
                    </a:p>
                    <a:p>
                      <a:pPr marL="838200" marR="0" lvl="1" indent="-381000" algn="l" defTabSz="914400" rtl="0" eaLnBrk="0" fontAlgn="base" latinLnBrk="0" hangingPunct="0">
                        <a:lnSpc>
                          <a:spcPct val="100000"/>
                        </a:lnSpc>
                        <a:spcBef>
                          <a:spcPts val="500"/>
                        </a:spcBef>
                        <a:spcAft>
                          <a:spcPct val="0"/>
                        </a:spcAft>
                        <a:buClr>
                          <a:srgbClr val="083763"/>
                        </a:buClr>
                        <a:buSzPct val="75000"/>
                        <a:buFont typeface="Wingdings" pitchFamily="2" charset="2"/>
                        <a:buChar char="§"/>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See </a:t>
                      </a:r>
                      <a:r>
                        <a:rPr kumimoji="0" lang="en-US" sz="2400" b="0" i="1" u="none" strike="noStrike" cap="none" normalizeH="0" baseline="0" dirty="0" smtClean="0">
                          <a:ln>
                            <a:noFill/>
                          </a:ln>
                          <a:solidFill>
                            <a:schemeClr val="tx1"/>
                          </a:solidFill>
                          <a:effectLst/>
                          <a:latin typeface="Calibri"/>
                          <a:ea typeface="ＭＳ Ｐゴシック" charset="0"/>
                          <a:cs typeface="Calibri"/>
                        </a:rPr>
                        <a:t>Appendix 2C </a:t>
                      </a:r>
                      <a:r>
                        <a:rPr kumimoji="0" lang="en-US" sz="2400" b="0" i="0" u="none" strike="noStrike" cap="none" normalizeH="0" baseline="0" dirty="0" smtClean="0">
                          <a:ln>
                            <a:noFill/>
                          </a:ln>
                          <a:solidFill>
                            <a:schemeClr val="tx1"/>
                          </a:solidFill>
                          <a:effectLst/>
                          <a:latin typeface="Calibri"/>
                          <a:ea typeface="ＭＳ Ｐゴシック" charset="0"/>
                          <a:cs typeface="Calibri"/>
                        </a:rPr>
                        <a:t>for a sample client satisfaction survey for youth.</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74EE74-660C-49C3-8F8E-6B9DF8D2BE0B}" type="slidenum">
              <a:rPr lang="en-US" smtClean="0"/>
              <a:pPr>
                <a:defRPr/>
              </a:pPr>
              <a:t>54</a:t>
            </a:fld>
            <a:endParaRPr lang="en-US"/>
          </a:p>
        </p:txBody>
      </p:sp>
      <p:graphicFrame>
        <p:nvGraphicFramePr>
          <p:cNvPr id="10" name="Content Placeholder 3"/>
          <p:cNvGraphicFramePr>
            <a:graphicFrameLocks/>
          </p:cNvGraphicFramePr>
          <p:nvPr>
            <p:extLst>
              <p:ext uri="{D42A27DB-BD31-4B8C-83A1-F6EECF244321}">
                <p14:modId xmlns:p14="http://schemas.microsoft.com/office/powerpoint/2010/main" val="1835041757"/>
              </p:ext>
            </p:extLst>
          </p:nvPr>
        </p:nvGraphicFramePr>
        <p:xfrm>
          <a:off x="457200" y="2189711"/>
          <a:ext cx="8229600" cy="3144289"/>
        </p:xfrm>
        <a:graphic>
          <a:graphicData uri="http://schemas.openxmlformats.org/drawingml/2006/table">
            <a:tbl>
              <a:tblPr/>
              <a:tblGrid>
                <a:gridCol w="8229600"/>
              </a:tblGrid>
              <a:tr h="1600200">
                <a:tc>
                  <a:txBody>
                    <a:bodyPr/>
                    <a:lstStyle/>
                    <a:p>
                      <a:pPr marL="381000" marR="0" lvl="0" indent="-381000" algn="l" defTabSz="914400" rtl="0" eaLnBrk="0" fontAlgn="base" latinLnBrk="0" hangingPunct="0">
                        <a:lnSpc>
                          <a:spcPct val="100000"/>
                        </a:lnSpc>
                        <a:spcBef>
                          <a:spcPts val="2000"/>
                        </a:spcBef>
                        <a:spcAft>
                          <a:spcPct val="0"/>
                        </a:spcAft>
                        <a:buClr>
                          <a:srgbClr val="083763"/>
                        </a:buClr>
                        <a:buSzPct val="75000"/>
                        <a:buFont typeface="Wingdings" charset="0"/>
                        <a:buAutoNum type="arabicPeriod" startAt="2"/>
                        <a:tabLst/>
                      </a:pPr>
                      <a:r>
                        <a:rPr kumimoji="0" lang="en-GB" sz="2400" b="1" i="0" u="none" strike="noStrike" cap="none" normalizeH="0" baseline="0" dirty="0">
                          <a:ln>
                            <a:noFill/>
                          </a:ln>
                          <a:solidFill>
                            <a:schemeClr val="tx1"/>
                          </a:solidFill>
                          <a:effectLst/>
                          <a:latin typeface="Calibri"/>
                          <a:ea typeface="ＭＳ Ｐゴシック" charset="0"/>
                          <a:cs typeface="Calibri"/>
                        </a:rPr>
                        <a:t>Design an action plan that will respond to the needs identified in the </a:t>
                      </a:r>
                      <a:r>
                        <a:rPr kumimoji="0" lang="en-GB" sz="2400" b="1" i="0" u="none" strike="noStrike" cap="none" normalizeH="0" baseline="0" dirty="0" smtClean="0">
                          <a:ln>
                            <a:noFill/>
                          </a:ln>
                          <a:solidFill>
                            <a:schemeClr val="tx1"/>
                          </a:solidFill>
                          <a:effectLst/>
                          <a:latin typeface="Calibri"/>
                          <a:ea typeface="ＭＳ Ｐゴシック" charset="0"/>
                          <a:cs typeface="Calibri"/>
                        </a:rPr>
                        <a:t>assessment: </a:t>
                      </a:r>
                      <a:r>
                        <a:rPr kumimoji="0" lang="en-GB" sz="2400" b="0" i="0" u="none" strike="noStrike" cap="none" normalizeH="0" baseline="0" dirty="0">
                          <a:ln>
                            <a:noFill/>
                          </a:ln>
                          <a:solidFill>
                            <a:schemeClr val="tx1"/>
                          </a:solidFill>
                          <a:effectLst/>
                          <a:latin typeface="Calibri"/>
                          <a:ea typeface="ＭＳ Ｐゴシック" charset="0"/>
                          <a:cs typeface="Calibri"/>
                        </a:rPr>
                        <a:t>list the most important activities </a:t>
                      </a:r>
                      <a:r>
                        <a:rPr kumimoji="0" lang="en-GB" sz="2400" b="0" i="0" u="none" strike="noStrike" cap="none" normalizeH="0" baseline="0" dirty="0" smtClean="0">
                          <a:ln>
                            <a:noFill/>
                          </a:ln>
                          <a:solidFill>
                            <a:schemeClr val="tx1"/>
                          </a:solidFill>
                          <a:effectLst/>
                          <a:latin typeface="Calibri"/>
                          <a:ea typeface="ＭＳ Ｐゴシック" charset="0"/>
                          <a:cs typeface="Calibri"/>
                        </a:rPr>
                        <a:t>first and, for </a:t>
                      </a:r>
                      <a:r>
                        <a:rPr kumimoji="0" lang="en-GB" sz="2400" b="0" i="0" u="none" strike="noStrike" cap="none" normalizeH="0" baseline="0" dirty="0">
                          <a:ln>
                            <a:noFill/>
                          </a:ln>
                          <a:solidFill>
                            <a:schemeClr val="tx1"/>
                          </a:solidFill>
                          <a:effectLst/>
                          <a:latin typeface="Calibri"/>
                          <a:ea typeface="ＭＳ Ｐゴシック" charset="0"/>
                          <a:cs typeface="Calibri"/>
                        </a:rPr>
                        <a:t>each activity, include a timeline and list the person </a:t>
                      </a:r>
                      <a:r>
                        <a:rPr kumimoji="0" lang="en-GB" sz="2400" b="0" i="0" u="none" strike="noStrike" cap="none" normalizeH="0" baseline="0" dirty="0" smtClean="0">
                          <a:ln>
                            <a:noFill/>
                          </a:ln>
                          <a:solidFill>
                            <a:schemeClr val="tx1"/>
                          </a:solidFill>
                          <a:effectLst/>
                          <a:latin typeface="Calibri"/>
                          <a:ea typeface="ＭＳ Ｐゴシック" charset="0"/>
                          <a:cs typeface="Calibri"/>
                        </a:rPr>
                        <a:t>responsible</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533400">
                <a:tc>
                  <a:txBody>
                    <a:bodyPr/>
                    <a:lstStyle/>
                    <a:p>
                      <a:pPr marL="381000" marR="0" lvl="0" indent="-381000" algn="l" defTabSz="914400" rtl="0" eaLnBrk="0" fontAlgn="base" latinLnBrk="0" hangingPunct="0">
                        <a:lnSpc>
                          <a:spcPct val="100000"/>
                        </a:lnSpc>
                        <a:spcBef>
                          <a:spcPts val="2000"/>
                        </a:spcBef>
                        <a:spcAft>
                          <a:spcPct val="0"/>
                        </a:spcAft>
                        <a:buClr>
                          <a:srgbClr val="083763"/>
                        </a:buClr>
                        <a:buSzPct val="75000"/>
                        <a:buFont typeface="Wingdings" charset="0"/>
                        <a:buAutoNum type="arabicPeriod" startAt="3"/>
                        <a:tabLst/>
                      </a:pPr>
                      <a:r>
                        <a:rPr kumimoji="0" lang="en-GB" sz="2400" b="1" i="0" u="none" strike="noStrike" cap="none" normalizeH="0" baseline="0" dirty="0">
                          <a:ln>
                            <a:noFill/>
                          </a:ln>
                          <a:solidFill>
                            <a:schemeClr val="tx1"/>
                          </a:solidFill>
                          <a:effectLst/>
                          <a:latin typeface="Calibri"/>
                          <a:ea typeface="ＭＳ Ｐゴシック" charset="0"/>
                          <a:cs typeface="Calibri"/>
                        </a:rPr>
                        <a:t>Identify </a:t>
                      </a:r>
                      <a:r>
                        <a:rPr kumimoji="0" lang="en-GB" sz="2400" b="1" i="0" u="none" strike="noStrike" cap="none" normalizeH="0" baseline="0" dirty="0" smtClean="0">
                          <a:ln>
                            <a:noFill/>
                          </a:ln>
                          <a:solidFill>
                            <a:schemeClr val="tx1"/>
                          </a:solidFill>
                          <a:effectLst/>
                          <a:latin typeface="Calibri"/>
                          <a:ea typeface="ＭＳ Ｐゴシック" charset="0"/>
                          <a:cs typeface="Calibri"/>
                        </a:rPr>
                        <a:t>the needed human </a:t>
                      </a:r>
                      <a:r>
                        <a:rPr kumimoji="0" lang="en-GB" sz="2400" b="1" i="0" u="none" strike="noStrike" cap="none" normalizeH="0" baseline="0" dirty="0">
                          <a:ln>
                            <a:noFill/>
                          </a:ln>
                          <a:solidFill>
                            <a:schemeClr val="tx1"/>
                          </a:solidFill>
                          <a:effectLst/>
                          <a:latin typeface="Calibri"/>
                          <a:ea typeface="ＭＳ Ｐゴシック" charset="0"/>
                          <a:cs typeface="Calibri"/>
                        </a:rPr>
                        <a:t>and material </a:t>
                      </a:r>
                      <a:r>
                        <a:rPr kumimoji="0" lang="en-GB" sz="2400" b="1" i="0" u="none" strike="noStrike" cap="none" normalizeH="0" baseline="0" dirty="0" smtClean="0">
                          <a:ln>
                            <a:noFill/>
                          </a:ln>
                          <a:solidFill>
                            <a:schemeClr val="tx1"/>
                          </a:solidFill>
                          <a:effectLst/>
                          <a:latin typeface="Calibri"/>
                          <a:ea typeface="ＭＳ Ｐゴシック" charset="0"/>
                          <a:cs typeface="Calibri"/>
                        </a:rPr>
                        <a:t>resources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493649">
                <a:tc>
                  <a:txBody>
                    <a:bodyPr/>
                    <a:lstStyle/>
                    <a:p>
                      <a:pPr marL="381000" marR="0" lvl="0" indent="-381000" algn="l" defTabSz="914400" rtl="0" eaLnBrk="0" fontAlgn="base" latinLnBrk="0" hangingPunct="0">
                        <a:lnSpc>
                          <a:spcPct val="100000"/>
                        </a:lnSpc>
                        <a:spcBef>
                          <a:spcPts val="2000"/>
                        </a:spcBef>
                        <a:spcAft>
                          <a:spcPct val="0"/>
                        </a:spcAft>
                        <a:buClr>
                          <a:srgbClr val="083763"/>
                        </a:buClr>
                        <a:buSzPct val="75000"/>
                        <a:buFont typeface="Wingdings" charset="0"/>
                        <a:buAutoNum type="arabicPeriod" startAt="4"/>
                        <a:tabLst/>
                      </a:pPr>
                      <a:r>
                        <a:rPr kumimoji="0" lang="en-GB" sz="2400" b="1" i="0" u="none" strike="noStrike" cap="none" normalizeH="0" baseline="0" dirty="0">
                          <a:ln>
                            <a:noFill/>
                          </a:ln>
                          <a:solidFill>
                            <a:schemeClr val="tx1"/>
                          </a:solidFill>
                          <a:effectLst/>
                          <a:latin typeface="Calibri"/>
                          <a:ea typeface="ＭＳ Ｐゴシック" charset="0"/>
                          <a:cs typeface="Calibri"/>
                        </a:rPr>
                        <a:t>Present the action plan to stakeholders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517040">
                <a:tc>
                  <a:txBody>
                    <a:bodyPr/>
                    <a:lstStyle/>
                    <a:p>
                      <a:pPr marL="381000" marR="0" lvl="0" indent="-381000" algn="l" defTabSz="914400" rtl="0" eaLnBrk="0" fontAlgn="base" latinLnBrk="0" hangingPunct="0">
                        <a:lnSpc>
                          <a:spcPct val="100000"/>
                        </a:lnSpc>
                        <a:spcBef>
                          <a:spcPts val="2000"/>
                        </a:spcBef>
                        <a:spcAft>
                          <a:spcPct val="0"/>
                        </a:spcAft>
                        <a:buClr>
                          <a:srgbClr val="083763"/>
                        </a:buClr>
                        <a:buSzPct val="75000"/>
                        <a:buFont typeface="Wingdings" charset="0"/>
                        <a:buAutoNum type="arabicPeriod" startAt="5"/>
                        <a:tabLst/>
                      </a:pPr>
                      <a:r>
                        <a:rPr kumimoji="0" lang="en-GB" sz="2400" b="1" i="0" u="none" strike="noStrike" cap="none" normalizeH="0" baseline="0" dirty="0">
                          <a:ln>
                            <a:noFill/>
                          </a:ln>
                          <a:solidFill>
                            <a:schemeClr val="tx1"/>
                          </a:solidFill>
                          <a:effectLst/>
                          <a:latin typeface="Calibri"/>
                          <a:ea typeface="ＭＳ Ｐゴシック" charset="0"/>
                          <a:cs typeface="Calibri"/>
                        </a:rPr>
                        <a:t>Implement, </a:t>
                      </a:r>
                      <a:r>
                        <a:rPr kumimoji="0" lang="en-GB" sz="2400" b="1" i="0" u="none" strike="noStrike" cap="none" normalizeH="0" baseline="0" dirty="0" smtClean="0">
                          <a:ln>
                            <a:noFill/>
                          </a:ln>
                          <a:solidFill>
                            <a:schemeClr val="tx1"/>
                          </a:solidFill>
                          <a:effectLst/>
                          <a:latin typeface="Calibri"/>
                          <a:ea typeface="ＭＳ Ｐゴシック" charset="0"/>
                          <a:cs typeface="Calibri"/>
                        </a:rPr>
                        <a:t>monitor, </a:t>
                      </a:r>
                      <a:r>
                        <a:rPr kumimoji="0" lang="en-GB" sz="2400" b="1" i="0" u="none" strike="noStrike" cap="none" normalizeH="0" baseline="0" dirty="0">
                          <a:ln>
                            <a:noFill/>
                          </a:ln>
                          <a:solidFill>
                            <a:schemeClr val="tx1"/>
                          </a:solidFill>
                          <a:effectLst/>
                          <a:latin typeface="Calibri"/>
                          <a:ea typeface="ＭＳ Ｐゴシック" charset="0"/>
                          <a:cs typeface="Calibri"/>
                        </a:rPr>
                        <a:t>and </a:t>
                      </a:r>
                      <a:r>
                        <a:rPr kumimoji="0" lang="en-GB" sz="2400" b="1" i="0" u="none" strike="noStrike" cap="none" normalizeH="0" baseline="0" dirty="0" smtClean="0">
                          <a:ln>
                            <a:noFill/>
                          </a:ln>
                          <a:solidFill>
                            <a:schemeClr val="tx1"/>
                          </a:solidFill>
                          <a:effectLst/>
                          <a:latin typeface="Calibri"/>
                          <a:ea typeface="ＭＳ Ｐゴシック" charset="0"/>
                          <a:cs typeface="Calibri"/>
                        </a:rPr>
                        <a:t>evaluate the planned activities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
        <p:nvSpPr>
          <p:cNvPr id="6" name="Rectangle 2"/>
          <p:cNvSpPr>
            <a:spLocks/>
          </p:cNvSpPr>
          <p:nvPr/>
        </p:nvSpPr>
        <p:spPr bwMode="white">
          <a:xfrm>
            <a:off x="533400" y="457200"/>
            <a:ext cx="9372600" cy="887413"/>
          </a:xfrm>
          <a:prstGeom prst="rect">
            <a:avLst/>
          </a:prstGeom>
          <a:noFill/>
          <a:ln w="9525">
            <a:noFill/>
            <a:miter lim="800000"/>
            <a:headEnd/>
            <a:tailEnd/>
          </a:ln>
        </p:spPr>
        <p:txBody>
          <a:bodyPr/>
          <a:lstStyle/>
          <a:p>
            <a:r>
              <a:rPr lang="en-US" sz="3600" b="1" dirty="0">
                <a:solidFill>
                  <a:schemeClr val="bg1"/>
                </a:solidFill>
                <a:latin typeface="Calibri (heading)"/>
                <a:ea typeface="Calibri (Headings)"/>
                <a:cs typeface="Calibri (Headings)"/>
              </a:rPr>
              <a:t>Making Services More Youth-Friendly</a:t>
            </a:r>
          </a:p>
          <a:p>
            <a:r>
              <a:rPr lang="en-US" b="1" dirty="0" smtClean="0">
                <a:solidFill>
                  <a:schemeClr val="bg1"/>
                </a:solidFill>
                <a:latin typeface="Calibri (heading)"/>
                <a:ea typeface="Calibri (Headings)"/>
                <a:cs typeface="Calibri (Headings)"/>
              </a:rPr>
              <a:t> (Continued</a:t>
            </a:r>
            <a:r>
              <a:rPr lang="en-US" sz="1600" b="1" dirty="0" smtClean="0">
                <a:solidFill>
                  <a:schemeClr val="bg1"/>
                </a:solidFill>
                <a:latin typeface="Calibri (heading)"/>
                <a:ea typeface="Calibri (Headings)"/>
                <a:cs typeface="Calibri (Headings)"/>
              </a:rPr>
              <a:t>)</a:t>
            </a:r>
            <a:r>
              <a:rPr lang="en-US" sz="3600" b="1" dirty="0">
                <a:solidFill>
                  <a:schemeClr val="bg1"/>
                </a:solidFill>
                <a:latin typeface="Calibri (heading)"/>
                <a:ea typeface="Calibri (Headings)"/>
                <a:cs typeface="Calibri (Headings)"/>
              </a:rPr>
              <a:t/>
            </a:r>
            <a:br>
              <a:rPr lang="en-US" sz="3600" b="1" dirty="0">
                <a:solidFill>
                  <a:schemeClr val="bg1"/>
                </a:solidFill>
                <a:latin typeface="Calibri (heading)"/>
                <a:ea typeface="Calibri (Headings)"/>
                <a:cs typeface="Calibri (Headings)"/>
              </a:rPr>
            </a:br>
            <a:endParaRPr lang="en-US" sz="3600" b="1" dirty="0">
              <a:solidFill>
                <a:schemeClr val="bg1"/>
              </a:solidFill>
              <a:latin typeface="Calibri (heading)"/>
              <a:ea typeface="Calibri (Headings)"/>
              <a:cs typeface="Calibri (Heading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bwMode="white"/>
        <p:txBody>
          <a:bodyPr/>
          <a:lstStyle/>
          <a:p>
            <a:pPr eaLnBrk="1" hangingPunct="1"/>
            <a:r>
              <a:rPr lang="en-ZA" dirty="0" smtClean="0">
                <a:latin typeface="Calibri (heading)"/>
              </a:rPr>
              <a:t>Exercise 2</a:t>
            </a:r>
          </a:p>
        </p:txBody>
      </p:sp>
      <p:sp>
        <p:nvSpPr>
          <p:cNvPr id="86018" name="Rectangle 3"/>
          <p:cNvSpPr>
            <a:spLocks noGrp="1"/>
          </p:cNvSpPr>
          <p:nvPr>
            <p:ph idx="1"/>
          </p:nvPr>
        </p:nvSpPr>
        <p:spPr/>
        <p:txBody>
          <a:bodyPr/>
          <a:lstStyle/>
          <a:p>
            <a:pPr marL="0" indent="0" eaLnBrk="1" hangingPunct="1">
              <a:spcBef>
                <a:spcPts val="0"/>
              </a:spcBef>
              <a:buFont typeface="Wingdings" pitchFamily="2" charset="2"/>
              <a:buNone/>
            </a:pPr>
            <a:r>
              <a:rPr lang="en-GB" sz="3600" b="1" dirty="0" smtClean="0">
                <a:solidFill>
                  <a:srgbClr val="0B5395"/>
                </a:solidFill>
                <a:latin typeface="Calibri" pitchFamily="34" charset="0"/>
                <a:cs typeface="Calibri" pitchFamily="34" charset="0"/>
              </a:rPr>
              <a:t>Making Services Youth-Friendly: </a:t>
            </a:r>
            <a:r>
              <a:rPr lang="en-GB" sz="3600" b="1" dirty="0" smtClean="0">
                <a:latin typeface="Calibri" pitchFamily="34" charset="0"/>
                <a:cs typeface="Calibri" pitchFamily="34" charset="0"/>
              </a:rPr>
              <a:t>Small group work and large group discussion</a:t>
            </a:r>
          </a:p>
          <a:p>
            <a:pPr marL="0" indent="0" eaLnBrk="1" hangingPunct="1">
              <a:spcBef>
                <a:spcPts val="0"/>
              </a:spcBef>
              <a:buFont typeface="Wingdings" pitchFamily="2" charset="2"/>
              <a:buNone/>
            </a:pPr>
            <a:endParaRPr lang="en-GB" sz="2800" dirty="0" smtClean="0">
              <a:latin typeface="Calibri" pitchFamily="34" charset="0"/>
              <a:cs typeface="Calibri" pitchFamily="34" charset="0"/>
            </a:endParaRPr>
          </a:p>
          <a:p>
            <a:pPr marL="0" indent="0" eaLnBrk="1" hangingPunct="1">
              <a:spcBef>
                <a:spcPts val="0"/>
              </a:spcBef>
              <a:buFont typeface="Wingdings" pitchFamily="2" charset="2"/>
              <a:buNone/>
            </a:pPr>
            <a:r>
              <a:rPr lang="en-US" sz="2800" dirty="0" smtClean="0">
                <a:latin typeface="Calibri" pitchFamily="34" charset="0"/>
                <a:cs typeface="Calibri" pitchFamily="34" charset="0"/>
              </a:rPr>
              <a:t> </a:t>
            </a:r>
            <a:r>
              <a:rPr lang="en-US" dirty="0" smtClean="0">
                <a:latin typeface="Calibri" pitchFamily="34" charset="0"/>
                <a:cs typeface="Calibri" pitchFamily="34" charset="0"/>
              </a:rPr>
              <a:t>See </a:t>
            </a:r>
            <a:r>
              <a:rPr lang="en-US" i="1" dirty="0" smtClean="0">
                <a:latin typeface="Calibri" pitchFamily="34" charset="0"/>
                <a:cs typeface="Calibri" pitchFamily="34" charset="0"/>
              </a:rPr>
              <a:t>Appendix 2B: Checklist and Assessment Tool for Youth-Friendly HIV Care and Treatment Services.</a:t>
            </a:r>
            <a:endParaRPr lang="en-ZA" dirty="0" smtClean="0">
              <a:latin typeface="Calibri" pitchFamily="34" charset="0"/>
              <a:cs typeface="Calibri" pitchFamily="34" charset="0"/>
            </a:endParaRPr>
          </a:p>
        </p:txBody>
      </p:sp>
      <p:sp>
        <p:nvSpPr>
          <p:cNvPr id="86019" name="Slide Number Placeholder 2"/>
          <p:cNvSpPr>
            <a:spLocks noGrp="1"/>
          </p:cNvSpPr>
          <p:nvPr>
            <p:ph type="sldNum" sz="quarter" idx="12"/>
          </p:nvPr>
        </p:nvSpPr>
        <p:spPr bwMode="auto">
          <a:noFill/>
          <a:ln>
            <a:miter lim="800000"/>
            <a:headEnd/>
            <a:tailEnd/>
          </a:ln>
        </p:spPr>
        <p:txBody>
          <a:bodyPr/>
          <a:lstStyle/>
          <a:p>
            <a:fld id="{47A21E99-E63E-4355-A708-6A1B82CFE545}" type="slidenum">
              <a:rPr lang="en-US" smtClean="0">
                <a:ea typeface="ＭＳ Ｐゴシック"/>
                <a:cs typeface="ＭＳ Ｐゴシック"/>
              </a:rPr>
              <a:pPr/>
              <a:t>55</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Debriefing</a:t>
            </a:r>
            <a:endParaRPr lang="en-US" dirty="0"/>
          </a:p>
        </p:txBody>
      </p:sp>
      <p:sp>
        <p:nvSpPr>
          <p:cNvPr id="3" name="Content Placeholder 2"/>
          <p:cNvSpPr>
            <a:spLocks noGrp="1"/>
          </p:cNvSpPr>
          <p:nvPr>
            <p:ph idx="1"/>
          </p:nvPr>
        </p:nvSpPr>
        <p:spPr>
          <a:xfrm>
            <a:off x="533400" y="1722437"/>
            <a:ext cx="8229600" cy="4297363"/>
          </a:xfrm>
        </p:spPr>
        <p:txBody>
          <a:bodyPr/>
          <a:lstStyle/>
          <a:p>
            <a:pPr marL="465138" indent="-465138">
              <a:spcBef>
                <a:spcPts val="1000"/>
              </a:spcBef>
            </a:pPr>
            <a:r>
              <a:rPr lang="en-US" i="1" dirty="0" smtClean="0">
                <a:solidFill>
                  <a:srgbClr val="0B5395"/>
                </a:solidFill>
              </a:rPr>
              <a:t>What did we learn?</a:t>
            </a:r>
          </a:p>
          <a:p>
            <a:pPr marL="465138" indent="-465138"/>
            <a:r>
              <a:rPr lang="en-US" b="1" dirty="0" smtClean="0"/>
              <a:t>Key points:</a:t>
            </a:r>
          </a:p>
          <a:p>
            <a:pPr marL="798513" lvl="1" indent="-290513">
              <a:spcBef>
                <a:spcPts val="1500"/>
              </a:spcBef>
            </a:pPr>
            <a:r>
              <a:rPr lang="en-US" sz="2400" dirty="0"/>
              <a:t>When working to make services friendlier to ALHIV, we must first assess where we </a:t>
            </a:r>
            <a:r>
              <a:rPr lang="en-US" sz="2400" dirty="0" smtClean="0"/>
              <a:t>currently are so </a:t>
            </a:r>
            <a:r>
              <a:rPr lang="en-US" sz="2400" dirty="0"/>
              <a:t>we </a:t>
            </a:r>
            <a:r>
              <a:rPr lang="en-US" sz="2400" dirty="0" smtClean="0"/>
              <a:t>can </a:t>
            </a:r>
            <a:r>
              <a:rPr lang="en-US" sz="2400" dirty="0"/>
              <a:t>decide the </a:t>
            </a:r>
            <a:r>
              <a:rPr lang="en-US" sz="2400" dirty="0" smtClean="0"/>
              <a:t>improvements that need to be made. </a:t>
            </a:r>
          </a:p>
          <a:p>
            <a:pPr marL="798513" lvl="1" indent="-290513">
              <a:spcBef>
                <a:spcPts val="1500"/>
              </a:spcBef>
            </a:pPr>
            <a:r>
              <a:rPr lang="en-US" sz="2400" dirty="0" smtClean="0"/>
              <a:t>One way of doing this is by using an assessment tool. </a:t>
            </a:r>
          </a:p>
          <a:p>
            <a:pPr marL="798513" lvl="1" indent="-290513">
              <a:spcBef>
                <a:spcPts val="1500"/>
              </a:spcBef>
            </a:pPr>
            <a:r>
              <a:rPr lang="en-US" sz="2400" dirty="0" smtClean="0"/>
              <a:t>We will discuss this more in Module 16, when we develop an action plan for our facilities.</a:t>
            </a:r>
          </a:p>
          <a:p>
            <a:pPr marL="798513" lvl="1" indent="-290513">
              <a:spcBef>
                <a:spcPts val="1500"/>
              </a:spcBef>
            </a:pPr>
            <a:r>
              <a:rPr lang="en-US" sz="2400" b="1" dirty="0" smtClean="0"/>
              <a:t>Keep your notes from this Exercise </a:t>
            </a:r>
            <a:r>
              <a:rPr lang="en-US" sz="2400" dirty="0" smtClean="0"/>
              <a:t>so that you can refer to them later in the training! </a:t>
            </a:r>
            <a:endParaRPr lang="en-US" sz="24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56</a:t>
            </a:fld>
            <a:endParaRPr lang="en-US"/>
          </a:p>
        </p:txBody>
      </p:sp>
    </p:spTree>
    <p:extLst>
      <p:ext uri="{BB962C8B-B14F-4D97-AF65-F5344CB8AC3E}">
        <p14:creationId xmlns:p14="http://schemas.microsoft.com/office/powerpoint/2010/main" val="231277612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3623B8-A0CD-4643-A2DA-92EF33343351}" type="slidenum">
              <a:rPr lang="en-US" smtClean="0"/>
              <a:pPr>
                <a:defRPr/>
              </a:pPr>
              <a:t>57</a:t>
            </a:fld>
            <a:endParaRPr lang="en-US"/>
          </a:p>
        </p:txBody>
      </p:sp>
      <p:sp>
        <p:nvSpPr>
          <p:cNvPr id="6" name="Slide Number Placeholder 3"/>
          <p:cNvSpPr txBox="1">
            <a:spLocks/>
          </p:cNvSpPr>
          <p:nvPr/>
        </p:nvSpPr>
        <p:spPr>
          <a:xfrm>
            <a:off x="8437563" y="6575425"/>
            <a:ext cx="558800" cy="365125"/>
          </a:xfrm>
          <a:prstGeom prst="rect">
            <a:avLst/>
          </a:prstGeom>
        </p:spPr>
        <p:txBody>
          <a:bodyPr anchor="ctr"/>
          <a:lstStyle/>
          <a:p>
            <a:pPr algn="r" eaLnBrk="0" hangingPunct="0">
              <a:defRPr/>
            </a:pPr>
            <a:endParaRPr lang="en-US" sz="1100" dirty="0">
              <a:latin typeface="Calibri" pitchFamily="34" charset="0"/>
              <a:ea typeface="ＭＳ Ｐゴシック" charset="-128"/>
              <a:cs typeface="+mn-cs"/>
            </a:endParaRPr>
          </a:p>
        </p:txBody>
      </p:sp>
      <p:sp>
        <p:nvSpPr>
          <p:cNvPr id="11" name="Slide Number Placeholder 3"/>
          <p:cNvSpPr txBox="1">
            <a:spLocks/>
          </p:cNvSpPr>
          <p:nvPr/>
        </p:nvSpPr>
        <p:spPr>
          <a:xfrm>
            <a:off x="8305800" y="6492875"/>
            <a:ext cx="554038" cy="365125"/>
          </a:xfrm>
          <a:prstGeom prst="rect">
            <a:avLst/>
          </a:prstGeom>
        </p:spPr>
        <p:txBody>
          <a:bodyPr anchor="ctr"/>
          <a:lstStyle/>
          <a:p>
            <a:pPr algn="r" eaLnBrk="0" hangingPunct="0">
              <a:defRPr/>
            </a:pPr>
            <a:endParaRPr lang="en-US" sz="1100" dirty="0">
              <a:latin typeface="Calibri" pitchFamily="34" charset="0"/>
              <a:ea typeface="ＭＳ Ｐゴシック" charset="-128"/>
              <a:cs typeface="+mn-cs"/>
            </a:endParaRPr>
          </a:p>
        </p:txBody>
      </p:sp>
      <p:sp>
        <p:nvSpPr>
          <p:cNvPr id="87044"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smtClean="0">
              <a:latin typeface="Calibri" pitchFamily="34" charset="0"/>
              <a:cs typeface="Calibri" pitchFamily="34" charset="0"/>
            </a:endParaRPr>
          </a:p>
          <a:p>
            <a:pPr algn="ctr">
              <a:spcBef>
                <a:spcPts val="3600"/>
              </a:spcBef>
              <a:buFont typeface="Wingdings" pitchFamily="2" charset="2"/>
              <a:buNone/>
            </a:pPr>
            <a:r>
              <a:rPr lang="en-US" sz="4800" b="1" smtClean="0">
                <a:latin typeface="Calibri" pitchFamily="34" charset="0"/>
                <a:cs typeface="Calibri" pitchFamily="34" charset="0"/>
              </a:rPr>
              <a:t>Questions or comments on this session?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bwMode="white"/>
        <p:txBody>
          <a:bodyPr/>
          <a:lstStyle/>
          <a:p>
            <a:pPr eaLnBrk="1" hangingPunct="1"/>
            <a:r>
              <a:rPr lang="en-US" dirty="0" smtClean="0">
                <a:latin typeface="Calibri (heading)"/>
              </a:rPr>
              <a:t>Module 2: Key Points</a:t>
            </a:r>
          </a:p>
        </p:txBody>
      </p:sp>
      <p:sp>
        <p:nvSpPr>
          <p:cNvPr id="88066" name="Rectangle 3"/>
          <p:cNvSpPr>
            <a:spLocks noGrp="1"/>
          </p:cNvSpPr>
          <p:nvPr>
            <p:ph idx="1"/>
          </p:nvPr>
        </p:nvSpPr>
        <p:spPr>
          <a:xfrm>
            <a:off x="533400" y="1828800"/>
            <a:ext cx="8229600" cy="4648200"/>
          </a:xfrm>
        </p:spPr>
        <p:txBody>
          <a:bodyPr/>
          <a:lstStyle/>
          <a:p>
            <a:pPr marL="346075" indent="-346075" eaLnBrk="1" hangingPunct="1"/>
            <a:r>
              <a:rPr lang="en-US" dirty="0" smtClean="0">
                <a:latin typeface="Calibri" pitchFamily="34" charset="0"/>
                <a:cs typeface="Calibri" pitchFamily="34" charset="0"/>
              </a:rPr>
              <a:t>Adolescence, the years between the ages of 10 and 19, is characterized by rapid growth and development as well as psychological and emotional changes. </a:t>
            </a:r>
          </a:p>
          <a:p>
            <a:pPr marL="346075" indent="-346075" eaLnBrk="1" hangingPunct="1"/>
            <a:r>
              <a:rPr lang="en-US" dirty="0" smtClean="0">
                <a:latin typeface="Calibri" pitchFamily="34" charset="0"/>
                <a:cs typeface="Calibri" pitchFamily="34" charset="0"/>
              </a:rPr>
              <a:t>During adolescence, social relationships move from being family-centered to being more peer- and community-centered. It is also a time when new skills and knowledge are acquired and new attitudes are formed.  </a:t>
            </a:r>
          </a:p>
        </p:txBody>
      </p:sp>
      <p:sp>
        <p:nvSpPr>
          <p:cNvPr id="88067" name="Slide Number Placeholder 1"/>
          <p:cNvSpPr>
            <a:spLocks noGrp="1"/>
          </p:cNvSpPr>
          <p:nvPr>
            <p:ph type="sldNum" sz="quarter" idx="12"/>
          </p:nvPr>
        </p:nvSpPr>
        <p:spPr bwMode="auto">
          <a:noFill/>
          <a:ln>
            <a:miter lim="800000"/>
            <a:headEnd/>
            <a:tailEnd/>
          </a:ln>
        </p:spPr>
        <p:txBody>
          <a:bodyPr/>
          <a:lstStyle/>
          <a:p>
            <a:fld id="{AA5422E2-8B61-41FA-944A-03D4E750BD64}" type="slidenum">
              <a:rPr lang="en-US" smtClean="0">
                <a:ea typeface="ＭＳ Ｐゴシック"/>
                <a:cs typeface="ＭＳ Ｐゴシック"/>
              </a:rPr>
              <a:pPr/>
              <a:t>58</a:t>
            </a:fld>
            <a:endParaRPr lang="en-US"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latin typeface="Calibri (heading)"/>
              </a:rPr>
              <a:t>Module 2: Key Points </a:t>
            </a:r>
            <a:r>
              <a:rPr lang="en-US" sz="1800" dirty="0" smtClean="0">
                <a:latin typeface="Calibri (heading)"/>
              </a:rPr>
              <a:t>(Continued)</a:t>
            </a:r>
            <a:endParaRPr lang="en-US" sz="1800" dirty="0"/>
          </a:p>
        </p:txBody>
      </p:sp>
      <p:sp>
        <p:nvSpPr>
          <p:cNvPr id="3" name="Content Placeholder 2"/>
          <p:cNvSpPr>
            <a:spLocks noGrp="1"/>
          </p:cNvSpPr>
          <p:nvPr>
            <p:ph idx="1"/>
          </p:nvPr>
        </p:nvSpPr>
        <p:spPr>
          <a:xfrm>
            <a:off x="533400" y="1600200"/>
            <a:ext cx="8382000" cy="4297363"/>
          </a:xfrm>
        </p:spPr>
        <p:txBody>
          <a:bodyPr/>
          <a:lstStyle/>
          <a:p>
            <a:pPr marL="347663" indent="-347663"/>
            <a:r>
              <a:rPr lang="en-US" dirty="0" smtClean="0">
                <a:latin typeface="Calibri" pitchFamily="34" charset="0"/>
                <a:cs typeface="Calibri" pitchFamily="34" charset="0"/>
              </a:rPr>
              <a:t>ALHIV may experience adolescence differently. Most notably, long-standing HIV infection and/or advanced HIV disease may affect ALHIV’s expected physical and emotional development. Social development may be atypical as well.</a:t>
            </a:r>
          </a:p>
          <a:p>
            <a:pPr marL="344488" indent="-344488" eaLnBrk="1" hangingPunct="1"/>
            <a:r>
              <a:rPr lang="en-US" dirty="0" smtClean="0">
                <a:latin typeface="Calibri" pitchFamily="34" charset="0"/>
                <a:cs typeface="Calibri" pitchFamily="34" charset="0"/>
              </a:rPr>
              <a:t>As part of growing up, adolescents take risks. Risk-taking is the tool adolescents use to define and develop their identities. Healthy risk-taking is a valuable experience. </a:t>
            </a:r>
          </a:p>
          <a:p>
            <a:pPr marL="344488" indent="-344488" eaLnBrk="1" hangingPunct="1"/>
            <a:r>
              <a:rPr lang="en-US" dirty="0" smtClean="0">
                <a:latin typeface="Calibri" pitchFamily="34" charset="0"/>
                <a:cs typeface="Calibri" pitchFamily="34" charset="0"/>
              </a:rPr>
              <a:t>Unhealthy risk-taking, however, can sometimes have lifelong consequences. For ALHIV, this may include poor adherence to medications, the discontinuation of care, or sexual risk-taking, which can lead to the further spread of HIV.</a:t>
            </a:r>
          </a:p>
          <a:p>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E63487A2-CDA6-40FC-8E9B-4AA633B4287D}"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white">
          <a:xfrm>
            <a:off x="533400" y="457200"/>
            <a:ext cx="8382000" cy="1295400"/>
          </a:xfrm>
        </p:spPr>
        <p:txBody>
          <a:bodyPr/>
          <a:lstStyle/>
          <a:p>
            <a:r>
              <a:rPr lang="en-US" dirty="0" smtClean="0"/>
              <a:t>Brainstorming</a:t>
            </a:r>
          </a:p>
        </p:txBody>
      </p:sp>
      <p:sp>
        <p:nvSpPr>
          <p:cNvPr id="25602" name="Content Placeholder 2"/>
          <p:cNvSpPr>
            <a:spLocks noGrp="1"/>
          </p:cNvSpPr>
          <p:nvPr>
            <p:ph idx="1"/>
          </p:nvPr>
        </p:nvSpPr>
        <p:spPr/>
        <p:txBody>
          <a:bodyPr/>
          <a:lstStyle/>
          <a:p>
            <a:pPr marL="455613" indent="-455613" eaLnBrk="1" hangingPunct="1">
              <a:spcBef>
                <a:spcPct val="40000"/>
              </a:spcBef>
              <a:spcAft>
                <a:spcPct val="20000"/>
              </a:spcAft>
            </a:pPr>
            <a:r>
              <a:rPr lang="en-ZA" i="1" dirty="0" smtClean="0">
                <a:solidFill>
                  <a:srgbClr val="0B5395"/>
                </a:solidFill>
                <a:latin typeface="Calibri" pitchFamily="34" charset="0"/>
                <a:cs typeface="Calibri" pitchFamily="34" charset="0"/>
              </a:rPr>
              <a:t>What do we mean by the following terms?</a:t>
            </a:r>
          </a:p>
          <a:p>
            <a:pPr marL="798513" lvl="1" indent="-333375" eaLnBrk="1" hangingPunct="1">
              <a:spcBef>
                <a:spcPct val="40000"/>
              </a:spcBef>
              <a:spcAft>
                <a:spcPct val="20000"/>
              </a:spcAft>
            </a:pPr>
            <a:r>
              <a:rPr lang="en-ZA" sz="2400" i="1" dirty="0" smtClean="0">
                <a:solidFill>
                  <a:srgbClr val="0B5395"/>
                </a:solidFill>
                <a:latin typeface="Calibri" pitchFamily="34" charset="0"/>
                <a:cs typeface="Calibri" pitchFamily="34" charset="0"/>
              </a:rPr>
              <a:t>Adolescents</a:t>
            </a:r>
          </a:p>
          <a:p>
            <a:pPr marL="798513" lvl="1" indent="-333375" eaLnBrk="1" hangingPunct="1">
              <a:spcBef>
                <a:spcPct val="40000"/>
              </a:spcBef>
              <a:spcAft>
                <a:spcPct val="20000"/>
              </a:spcAft>
            </a:pPr>
            <a:r>
              <a:rPr lang="en-ZA" sz="2400" i="1" dirty="0" smtClean="0">
                <a:solidFill>
                  <a:srgbClr val="0B5395"/>
                </a:solidFill>
                <a:latin typeface="Calibri" pitchFamily="34" charset="0"/>
                <a:cs typeface="Calibri" pitchFamily="34" charset="0"/>
              </a:rPr>
              <a:t>Youth</a:t>
            </a:r>
          </a:p>
          <a:p>
            <a:pPr marL="798513" lvl="1" indent="-333375" eaLnBrk="1" hangingPunct="1">
              <a:spcBef>
                <a:spcPct val="40000"/>
              </a:spcBef>
              <a:spcAft>
                <a:spcPct val="20000"/>
              </a:spcAft>
            </a:pPr>
            <a:r>
              <a:rPr lang="en-ZA" sz="2400" i="1" dirty="0" smtClean="0">
                <a:solidFill>
                  <a:srgbClr val="0B5395"/>
                </a:solidFill>
                <a:latin typeface="Calibri" pitchFamily="34" charset="0"/>
                <a:cs typeface="Calibri" pitchFamily="34" charset="0"/>
              </a:rPr>
              <a:t>Young people</a:t>
            </a:r>
            <a:endParaRPr lang="en-ZA" sz="2400" b="1" dirty="0" smtClean="0">
              <a:solidFill>
                <a:srgbClr val="0B5395"/>
              </a:solidFill>
              <a:latin typeface="Calibri" pitchFamily="34" charset="0"/>
              <a:cs typeface="Calibri" pitchFamily="34" charset="0"/>
            </a:endParaRPr>
          </a:p>
          <a:p>
            <a:pPr marL="798513" indent="-333375" eaLnBrk="1" hangingPunct="1"/>
            <a:endParaRPr lang="en-US" dirty="0" smtClean="0">
              <a:latin typeface="Calibri" pitchFamily="34" charset="0"/>
              <a:cs typeface="Calibri" pitchFamily="34" charset="0"/>
            </a:endParaRPr>
          </a:p>
        </p:txBody>
      </p:sp>
      <p:sp>
        <p:nvSpPr>
          <p:cNvPr id="25603" name="Slide Number Placeholder 1"/>
          <p:cNvSpPr>
            <a:spLocks noGrp="1"/>
          </p:cNvSpPr>
          <p:nvPr>
            <p:ph type="sldNum" sz="quarter" idx="12"/>
          </p:nvPr>
        </p:nvSpPr>
        <p:spPr bwMode="auto">
          <a:noFill/>
          <a:ln>
            <a:miter lim="800000"/>
            <a:headEnd/>
            <a:tailEnd/>
          </a:ln>
        </p:spPr>
        <p:txBody>
          <a:bodyPr/>
          <a:lstStyle/>
          <a:p>
            <a:fld id="{F6F38411-6451-4B6C-AE5E-8770284AA50D}" type="slidenum">
              <a:rPr lang="en-US" smtClean="0">
                <a:ea typeface="ＭＳ Ｐゴシック"/>
                <a:cs typeface="ＭＳ Ｐゴシック"/>
              </a:rPr>
              <a:pPr/>
              <a:t>6</a:t>
            </a:fld>
            <a:endParaRPr lang="en-US" smtClean="0">
              <a:ea typeface="ＭＳ Ｐゴシック"/>
              <a:cs typeface="ＭＳ Ｐゴシック"/>
            </a:endParaRPr>
          </a:p>
        </p:txBody>
      </p:sp>
      <p:pic>
        <p:nvPicPr>
          <p:cNvPr id="5" name="Picture 4"/>
          <p:cNvPicPr/>
          <p:nvPr/>
        </p:nvPicPr>
        <p:blipFill>
          <a:blip r:embed="rId2" cstate="print">
            <a:extLst/>
          </a:blip>
          <a:srcRect/>
          <a:stretch>
            <a:fillRect/>
          </a:stretch>
        </p:blipFill>
        <p:spPr bwMode="auto">
          <a:xfrm>
            <a:off x="3657600" y="3124200"/>
            <a:ext cx="4724400" cy="29718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068763"/>
          </a:xfrm>
        </p:spPr>
        <p:txBody>
          <a:bodyPr/>
          <a:lstStyle/>
          <a:p>
            <a:pPr marL="344488" indent="-344488" eaLnBrk="1" hangingPunct="1">
              <a:defRPr/>
            </a:pPr>
            <a:r>
              <a:rPr lang="en-US" dirty="0" smtClean="0">
                <a:latin typeface="Calibri" pitchFamily="34" charset="0"/>
                <a:cs typeface="Calibri" pitchFamily="34" charset="0"/>
              </a:rPr>
              <a:t>Health workers should remember the reasons that clients may be vulnerable as well as the ways these vulnerabilities relate to risk-taking behavior and their participation in and adherence to HIV care and treatment. An understanding of their adolescent clients’ lives can help health workers work with ALHIV to transition safely into adulthood.</a:t>
            </a:r>
          </a:p>
          <a:p>
            <a:pPr marL="344488" indent="-344488" eaLnBrk="1" hangingPunct="1">
              <a:defRPr/>
            </a:pPr>
            <a:r>
              <a:rPr lang="en-US" dirty="0" smtClean="0">
                <a:latin typeface="Calibri" pitchFamily="34" charset="0"/>
                <a:cs typeface="Calibri" pitchFamily="34" charset="0"/>
              </a:rPr>
              <a:t>In order to serve adolescent clients with HIV-related health services, clinics and programs must be able to attract, meet the needs of, and retain these clients. </a:t>
            </a:r>
          </a:p>
          <a:p>
            <a:pPr>
              <a:defRPr/>
            </a:pPr>
            <a:endParaRPr lang="en-US" dirty="0"/>
          </a:p>
        </p:txBody>
      </p:sp>
      <p:sp>
        <p:nvSpPr>
          <p:cNvPr id="4" name="Slide Number Placeholder 3"/>
          <p:cNvSpPr>
            <a:spLocks noGrp="1"/>
          </p:cNvSpPr>
          <p:nvPr>
            <p:ph type="sldNum" sz="quarter" idx="12"/>
          </p:nvPr>
        </p:nvSpPr>
        <p:spPr/>
        <p:txBody>
          <a:bodyPr/>
          <a:lstStyle/>
          <a:p>
            <a:pPr>
              <a:defRPr/>
            </a:pPr>
            <a:fld id="{ABAF8111-C200-4E23-BA1D-BB1361EF07A5}" type="slidenum">
              <a:rPr lang="en-US" smtClean="0"/>
              <a:pPr>
                <a:defRPr/>
              </a:pPr>
              <a:t>60</a:t>
            </a:fld>
            <a:endParaRPr lang="en-US"/>
          </a:p>
        </p:txBody>
      </p:sp>
      <p:sp>
        <p:nvSpPr>
          <p:cNvPr id="91139" name="Rectangle 2"/>
          <p:cNvSpPr>
            <a:spLocks noGrp="1"/>
          </p:cNvSpPr>
          <p:nvPr>
            <p:ph type="title"/>
          </p:nvPr>
        </p:nvSpPr>
        <p:spPr bwMode="white"/>
        <p:txBody>
          <a:bodyPr/>
          <a:lstStyle/>
          <a:p>
            <a:pPr eaLnBrk="1" hangingPunct="1"/>
            <a:r>
              <a:rPr lang="en-US" dirty="0" smtClean="0">
                <a:latin typeface="Calibri (heading)"/>
              </a:rPr>
              <a:t>Module 2: Key Points </a:t>
            </a:r>
            <a:r>
              <a:rPr lang="en-US" sz="1800" dirty="0" smtClean="0">
                <a:latin typeface="Calibri (heading)"/>
              </a:rPr>
              <a:t>(Continued)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2"/>
          </p:nvPr>
        </p:nvSpPr>
        <p:spPr bwMode="auto">
          <a:noFill/>
          <a:ln>
            <a:miter lim="800000"/>
            <a:headEnd/>
            <a:tailEnd/>
          </a:ln>
        </p:spPr>
        <p:txBody>
          <a:bodyPr/>
          <a:lstStyle/>
          <a:p>
            <a:fld id="{727DB345-D0FF-44DC-9031-20833BEC526B}" type="slidenum">
              <a:rPr lang="en-US" smtClean="0">
                <a:ea typeface="ＭＳ Ｐゴシック"/>
                <a:cs typeface="ＭＳ Ｐゴシック"/>
              </a:rPr>
              <a:pPr/>
              <a:t>7</a:t>
            </a:fld>
            <a:endParaRPr lang="en-US" smtClean="0">
              <a:ea typeface="ＭＳ Ｐゴシック"/>
              <a:cs typeface="ＭＳ Ｐゴシック"/>
            </a:endParaRPr>
          </a:p>
        </p:txBody>
      </p:sp>
      <p:sp>
        <p:nvSpPr>
          <p:cNvPr id="36866" name="Rectangle 2"/>
          <p:cNvSpPr>
            <a:spLocks noGrp="1"/>
          </p:cNvSpPr>
          <p:nvPr>
            <p:ph type="title" idx="4294967295"/>
          </p:nvPr>
        </p:nvSpPr>
        <p:spPr bwMode="white">
          <a:xfrm>
            <a:off x="533400" y="457200"/>
            <a:ext cx="8610600" cy="1143000"/>
          </a:xfrm>
        </p:spPr>
        <p:txBody>
          <a:bodyPr>
            <a:normAutofit fontScale="90000"/>
          </a:bodyPr>
          <a:lstStyle/>
          <a:p>
            <a:pPr eaLnBrk="1" hangingPunct="1">
              <a:defRPr/>
            </a:pPr>
            <a:r>
              <a:rPr lang="en-GB" sz="4000" dirty="0" smtClean="0">
                <a:latin typeface="Calibri (heading)"/>
              </a:rPr>
              <a:t>Who Are We Talking About? </a:t>
            </a:r>
            <a:r>
              <a:rPr lang="en-GB" sz="3200" dirty="0" smtClean="0">
                <a:latin typeface="Calibri (heading)" charset="0"/>
              </a:rPr>
              <a:t/>
            </a:r>
            <a:br>
              <a:rPr lang="en-GB" sz="3200" dirty="0" smtClean="0">
                <a:latin typeface="Calibri (heading)" charset="0"/>
              </a:rPr>
            </a:br>
            <a:endParaRPr lang="en-US" sz="3200" dirty="0" smtClean="0">
              <a:latin typeface="Calibri (heading)" charset="0"/>
            </a:endParaRPr>
          </a:p>
        </p:txBody>
      </p:sp>
      <p:sp>
        <p:nvSpPr>
          <p:cNvPr id="26627" name="Rectangle 3"/>
          <p:cNvSpPr>
            <a:spLocks noGrp="1"/>
          </p:cNvSpPr>
          <p:nvPr>
            <p:ph idx="4294967295"/>
          </p:nvPr>
        </p:nvSpPr>
        <p:spPr>
          <a:xfrm>
            <a:off x="533400" y="1600200"/>
            <a:ext cx="8305800" cy="1600200"/>
          </a:xfrm>
        </p:spPr>
        <p:txBody>
          <a:bodyPr/>
          <a:lstStyle/>
          <a:p>
            <a:pPr marL="455613" lvl="1" indent="-455613" eaLnBrk="1" hangingPunct="1">
              <a:lnSpc>
                <a:spcPct val="90000"/>
              </a:lnSpc>
              <a:spcBef>
                <a:spcPts val="2000"/>
              </a:spcBef>
              <a:buClr>
                <a:srgbClr val="083763"/>
              </a:buClr>
              <a:buSzPct val="75000"/>
              <a:buFont typeface="Wingdings" pitchFamily="2" charset="2"/>
              <a:buChar char="n"/>
            </a:pPr>
            <a:r>
              <a:rPr lang="en-US" sz="2400" dirty="0" smtClean="0">
                <a:latin typeface="Calibri" pitchFamily="34" charset="0"/>
                <a:cs typeface="Calibri" pitchFamily="34" charset="0"/>
              </a:rPr>
              <a:t>Adolescents are people between 10 and 19 years of age.</a:t>
            </a:r>
          </a:p>
          <a:p>
            <a:pPr marL="455613" indent="-455613" eaLnBrk="1" hangingPunct="1">
              <a:lnSpc>
                <a:spcPct val="90000"/>
              </a:lnSpc>
            </a:pPr>
            <a:r>
              <a:rPr lang="en-US" dirty="0" smtClean="0">
                <a:latin typeface="Calibri" pitchFamily="34" charset="0"/>
                <a:cs typeface="Calibri" pitchFamily="34" charset="0"/>
              </a:rPr>
              <a:t>Adolescence is a </a:t>
            </a:r>
            <a:r>
              <a:rPr lang="en-US" b="1" dirty="0" smtClean="0">
                <a:latin typeface="Calibri" pitchFamily="34" charset="0"/>
                <a:cs typeface="Calibri" pitchFamily="34" charset="0"/>
              </a:rPr>
              <a:t>phase</a:t>
            </a:r>
            <a:r>
              <a:rPr lang="en-US" dirty="0" smtClean="0">
                <a:latin typeface="Calibri" pitchFamily="34" charset="0"/>
                <a:cs typeface="Calibri" pitchFamily="34" charset="0"/>
              </a:rPr>
              <a:t> of life that is defined differently across cultures.</a:t>
            </a:r>
          </a:p>
          <a:p>
            <a:pPr marL="455613" indent="-455613" eaLnBrk="1" hangingPunct="1">
              <a:lnSpc>
                <a:spcPct val="90000"/>
              </a:lnSpc>
            </a:pPr>
            <a:r>
              <a:rPr lang="en-US" dirty="0" smtClean="0">
                <a:latin typeface="Calibri" pitchFamily="34" charset="0"/>
                <a:cs typeface="Calibri" pitchFamily="34" charset="0"/>
              </a:rPr>
              <a:t>Other commonly used terms are </a:t>
            </a:r>
            <a:r>
              <a:rPr lang="ja-JP" altLang="en-US" dirty="0" smtClean="0">
                <a:latin typeface="Calibri" pitchFamily="34" charset="0"/>
                <a:cs typeface="Calibri" pitchFamily="34" charset="0"/>
              </a:rPr>
              <a:t>“</a:t>
            </a:r>
            <a:r>
              <a:rPr lang="en-US" altLang="ja-JP" dirty="0" smtClean="0">
                <a:latin typeface="Calibri" pitchFamily="34" charset="0"/>
                <a:cs typeface="Calibri" pitchFamily="34" charset="0"/>
              </a:rPr>
              <a:t>youth</a:t>
            </a:r>
            <a:r>
              <a:rPr lang="ja-JP" altLang="en-US" dirty="0" smtClean="0">
                <a:latin typeface="Calibri" pitchFamily="34" charset="0"/>
                <a:cs typeface="Calibri" pitchFamily="34" charset="0"/>
              </a:rPr>
              <a:t>”</a:t>
            </a:r>
            <a:r>
              <a:rPr lang="en-US" altLang="ja-JP" dirty="0" smtClean="0">
                <a:latin typeface="Calibri" pitchFamily="34" charset="0"/>
                <a:cs typeface="Calibri" pitchFamily="34" charset="0"/>
              </a:rPr>
              <a:t> or </a:t>
            </a:r>
            <a:r>
              <a:rPr lang="ja-JP" altLang="en-US" dirty="0" smtClean="0">
                <a:latin typeface="Calibri" pitchFamily="34" charset="0"/>
                <a:cs typeface="Calibri" pitchFamily="34" charset="0"/>
              </a:rPr>
              <a:t>“</a:t>
            </a:r>
            <a:r>
              <a:rPr lang="en-US" altLang="ja-JP" dirty="0" smtClean="0">
                <a:latin typeface="Calibri" pitchFamily="34" charset="0"/>
                <a:cs typeface="Calibri" pitchFamily="34" charset="0"/>
              </a:rPr>
              <a:t>young people,</a:t>
            </a:r>
            <a:r>
              <a:rPr lang="ja-JP" altLang="en-US" dirty="0" smtClean="0">
                <a:latin typeface="Calibri" pitchFamily="34" charset="0"/>
                <a:cs typeface="Calibri" pitchFamily="34" charset="0"/>
              </a:rPr>
              <a:t>”</a:t>
            </a:r>
            <a:r>
              <a:rPr lang="en-US" altLang="ja-JP" dirty="0" smtClean="0">
                <a:latin typeface="Calibri" pitchFamily="34" charset="0"/>
                <a:cs typeface="Calibri" pitchFamily="34" charset="0"/>
              </a:rPr>
              <a:t> which have slightly different definitions:</a:t>
            </a:r>
            <a:endParaRPr lang="en-US" dirty="0" smtClean="0">
              <a:latin typeface="Calibri" pitchFamily="34" charset="0"/>
              <a:cs typeface="Calibri" pitchFamily="34" charset="0"/>
            </a:endParaRPr>
          </a:p>
        </p:txBody>
      </p:sp>
      <p:graphicFrame>
        <p:nvGraphicFramePr>
          <p:cNvPr id="36952" name="Group 88"/>
          <p:cNvGraphicFramePr>
            <a:graphicFrameLocks noGrp="1"/>
          </p:cNvGraphicFramePr>
          <p:nvPr>
            <p:extLst>
              <p:ext uri="{D42A27DB-BD31-4B8C-83A1-F6EECF244321}">
                <p14:modId xmlns:p14="http://schemas.microsoft.com/office/powerpoint/2010/main" val="580865522"/>
              </p:ext>
            </p:extLst>
          </p:nvPr>
        </p:nvGraphicFramePr>
        <p:xfrm>
          <a:off x="838200" y="4068763"/>
          <a:ext cx="6096000" cy="2560637"/>
        </p:xfrm>
        <a:graphic>
          <a:graphicData uri="http://schemas.openxmlformats.org/drawingml/2006/table">
            <a:tbl>
              <a:tblPr/>
              <a:tblGrid>
                <a:gridCol w="3048000"/>
                <a:gridCol w="3048000"/>
              </a:tblGrid>
              <a:tr h="922337">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1" i="0" u="none" strike="noStrike" cap="none" normalizeH="0" baseline="0" dirty="0" smtClean="0">
                          <a:ln>
                            <a:noFill/>
                          </a:ln>
                          <a:solidFill>
                            <a:schemeClr val="tx1"/>
                          </a:solidFill>
                          <a:effectLst/>
                          <a:latin typeface="Calibri" pitchFamily="34" charset="0"/>
                          <a:ea typeface="ＭＳ Ｐゴシック" charset="-128"/>
                        </a:rPr>
                        <a:t>Group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1" i="0" u="none" strike="noStrike" cap="none" normalizeH="0" baseline="0" dirty="0" smtClean="0">
                          <a:ln>
                            <a:noFill/>
                          </a:ln>
                          <a:solidFill>
                            <a:schemeClr val="tx1"/>
                          </a:solidFill>
                          <a:effectLst/>
                          <a:latin typeface="Calibri" pitchFamily="34" charset="0"/>
                          <a:ea typeface="ＭＳ Ｐゴシック" charset="-128"/>
                        </a:rPr>
                        <a:t>Age range</a:t>
                      </a:r>
                      <a:br>
                        <a:rPr kumimoji="0" lang="en-ZA" sz="2400" b="1" i="0" u="none" strike="noStrike" cap="none" normalizeH="0" baseline="0" dirty="0" smtClean="0">
                          <a:ln>
                            <a:noFill/>
                          </a:ln>
                          <a:solidFill>
                            <a:schemeClr val="tx1"/>
                          </a:solidFill>
                          <a:effectLst/>
                          <a:latin typeface="Calibri" pitchFamily="34" charset="0"/>
                          <a:ea typeface="ＭＳ Ｐゴシック" charset="-128"/>
                        </a:rPr>
                      </a:br>
                      <a:r>
                        <a:rPr kumimoji="0" lang="en-ZA" sz="2400" b="1" i="0" u="none" strike="noStrike" cap="none" normalizeH="0" baseline="0" dirty="0" smtClean="0">
                          <a:ln>
                            <a:noFill/>
                          </a:ln>
                          <a:solidFill>
                            <a:schemeClr val="tx1"/>
                          </a:solidFill>
                          <a:effectLst/>
                          <a:latin typeface="Calibri" pitchFamily="34" charset="0"/>
                          <a:ea typeface="ＭＳ Ｐゴシック" charset="-128"/>
                        </a:rPr>
                        <a:t>(according to WHO)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5461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0" i="0" u="none" strike="noStrike" cap="none" normalizeH="0" baseline="0" smtClean="0">
                          <a:ln>
                            <a:noFill/>
                          </a:ln>
                          <a:solidFill>
                            <a:srgbClr val="000000"/>
                          </a:solidFill>
                          <a:effectLst/>
                          <a:latin typeface="Calibri" pitchFamily="34" charset="0"/>
                          <a:ea typeface="ＭＳ Ｐゴシック" charset="-128"/>
                        </a:rPr>
                        <a:t>Adolescents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0" i="0" u="none" strike="noStrike" cap="none" normalizeH="0" baseline="0" dirty="0" smtClean="0">
                          <a:ln>
                            <a:noFill/>
                          </a:ln>
                          <a:solidFill>
                            <a:srgbClr val="000000"/>
                          </a:solidFill>
                          <a:effectLst/>
                          <a:latin typeface="Calibri" pitchFamily="34" charset="0"/>
                          <a:ea typeface="ＭＳ Ｐゴシック" charset="-128"/>
                        </a:rPr>
                        <a:t>10</a:t>
                      </a:r>
                      <a:r>
                        <a:rPr kumimoji="0" lang="en-GB" sz="2400" b="0" i="0" u="none" strike="noStrike" cap="none" normalizeH="0" baseline="0" dirty="0" smtClean="0">
                          <a:ln>
                            <a:noFill/>
                          </a:ln>
                          <a:solidFill>
                            <a:schemeClr val="tx1"/>
                          </a:solidFill>
                          <a:effectLst/>
                          <a:latin typeface="Calibri" pitchFamily="34" charset="0"/>
                          <a:ea typeface="ＭＳ Ｐゴシック" charset="-128"/>
                        </a:rPr>
                        <a:t>–</a:t>
                      </a:r>
                      <a:r>
                        <a:rPr kumimoji="0" lang="en-US" sz="2400" b="0" i="0" u="none" strike="noStrike" cap="none" normalizeH="0" baseline="0" dirty="0" smtClean="0">
                          <a:ln>
                            <a:noFill/>
                          </a:ln>
                          <a:solidFill>
                            <a:schemeClr val="tx1"/>
                          </a:solidFill>
                          <a:effectLst/>
                          <a:latin typeface="Calibri" pitchFamily="34" charset="0"/>
                          <a:ea typeface="ＭＳ Ｐゴシック" charset="-128"/>
                        </a:rPr>
                        <a:t>19 years</a:t>
                      </a:r>
                      <a:endParaRPr kumimoji="0" lang="en-ZA" sz="2400" b="0" i="0" u="none" strike="noStrike" cap="none" normalizeH="0" baseline="0" dirty="0" smtClean="0">
                        <a:ln>
                          <a:noFill/>
                        </a:ln>
                        <a:solidFill>
                          <a:schemeClr val="tx1"/>
                        </a:solidFill>
                        <a:effectLst/>
                        <a:latin typeface="Calibri" pitchFamily="34"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0" i="0" u="none" strike="noStrike" cap="none" normalizeH="0" baseline="0" smtClean="0">
                          <a:ln>
                            <a:noFill/>
                          </a:ln>
                          <a:solidFill>
                            <a:srgbClr val="000000"/>
                          </a:solidFill>
                          <a:effectLst/>
                          <a:latin typeface="Calibri" pitchFamily="34" charset="0"/>
                          <a:ea typeface="ＭＳ Ｐゴシック" charset="-128"/>
                        </a:rPr>
                        <a:t>Youth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GB" sz="2400" b="0" i="0" u="none" strike="noStrike" cap="none" normalizeH="0" baseline="0" smtClean="0">
                          <a:ln>
                            <a:noFill/>
                          </a:ln>
                          <a:solidFill>
                            <a:schemeClr val="tx1"/>
                          </a:solidFill>
                          <a:effectLst/>
                          <a:latin typeface="Calibri" pitchFamily="34" charset="0"/>
                          <a:ea typeface="ＭＳ Ｐゴシック" charset="-128"/>
                        </a:rPr>
                        <a:t>15–24 years</a:t>
                      </a:r>
                      <a:endParaRPr kumimoji="0" lang="en-ZA" sz="2400" b="0" i="0" u="none" strike="noStrike" cap="none" normalizeH="0" baseline="0" smtClean="0">
                        <a:ln>
                          <a:noFill/>
                        </a:ln>
                        <a:solidFill>
                          <a:schemeClr val="tx1"/>
                        </a:solidFill>
                        <a:effectLst/>
                        <a:latin typeface="Calibri" pitchFamily="34"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ZA" sz="2400" b="0" i="0" u="none" strike="noStrike" cap="none" normalizeH="0" baseline="0" smtClean="0">
                          <a:ln>
                            <a:noFill/>
                          </a:ln>
                          <a:solidFill>
                            <a:srgbClr val="000000"/>
                          </a:solidFill>
                          <a:effectLst/>
                          <a:latin typeface="Calibri" pitchFamily="34" charset="0"/>
                          <a:ea typeface="ＭＳ Ｐゴシック" charset="-128"/>
                        </a:rPr>
                        <a:t>Young People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GB" sz="2400" b="0" i="0" u="none" strike="noStrike" cap="none" normalizeH="0" baseline="0" dirty="0" smtClean="0">
                          <a:ln>
                            <a:noFill/>
                          </a:ln>
                          <a:solidFill>
                            <a:schemeClr val="tx1"/>
                          </a:solidFill>
                          <a:effectLst/>
                          <a:latin typeface="Calibri" pitchFamily="34" charset="0"/>
                          <a:ea typeface="ＭＳ Ｐゴシック" charset="-128"/>
                        </a:rPr>
                        <a:t>10–24 years</a:t>
                      </a:r>
                      <a:endParaRPr kumimoji="0" lang="en-ZA" sz="2400" b="0" i="0" u="none" strike="noStrike" cap="none" normalizeH="0" baseline="0" dirty="0" smtClean="0">
                        <a:ln>
                          <a:noFill/>
                        </a:ln>
                        <a:solidFill>
                          <a:schemeClr val="tx1"/>
                        </a:solidFill>
                        <a:effectLst/>
                        <a:latin typeface="Calibri" pitchFamily="34"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6645" name="Group 86"/>
          <p:cNvGrpSpPr>
            <a:grpSpLocks/>
          </p:cNvGrpSpPr>
          <p:nvPr/>
        </p:nvGrpSpPr>
        <p:grpSpPr bwMode="auto">
          <a:xfrm>
            <a:off x="7010400" y="4572000"/>
            <a:ext cx="1676400" cy="1371600"/>
            <a:chOff x="4320" y="2784"/>
            <a:chExt cx="1248" cy="576"/>
          </a:xfrm>
        </p:grpSpPr>
        <p:sp>
          <p:nvSpPr>
            <p:cNvPr id="36948" name="AutoShape 84"/>
            <p:cNvSpPr>
              <a:spLocks noChangeArrowheads="1"/>
            </p:cNvSpPr>
            <p:nvPr/>
          </p:nvSpPr>
          <p:spPr bwMode="auto">
            <a:xfrm>
              <a:off x="4320" y="2784"/>
              <a:ext cx="1248" cy="576"/>
            </a:xfrm>
            <a:prstGeom prst="leftArrow">
              <a:avLst>
                <a:gd name="adj1" fmla="val 50000"/>
                <a:gd name="adj2" fmla="val 72222"/>
              </a:avLst>
            </a:prstGeom>
            <a:solidFill>
              <a:srgbClr val="A5A5A5"/>
            </a:solidFill>
            <a:ln w="19050">
              <a:solidFill>
                <a:srgbClr val="000000"/>
              </a:solidFill>
              <a:miter lim="800000"/>
              <a:headEnd/>
              <a:tailEnd/>
            </a:ln>
            <a:effectLst>
              <a:outerShdw blurRad="63500" dist="26940" dir="5400000" algn="ctr" rotWithShape="0">
                <a:srgbClr val="000000">
                  <a:alpha val="35001"/>
                </a:srgbClr>
              </a:outerShdw>
            </a:effectLst>
          </p:spPr>
          <p:txBody>
            <a:bodyPr tIns="91440" bIns="91440"/>
            <a:lstStyle/>
            <a:p>
              <a:pPr eaLnBrk="0" hangingPunct="0">
                <a:defRPr/>
              </a:pPr>
              <a:endParaRPr lang="en-US">
                <a:ea typeface="ＭＳ Ｐゴシック" charset="0"/>
                <a:cs typeface="ＭＳ Ｐゴシック" charset="0"/>
              </a:endParaRPr>
            </a:p>
          </p:txBody>
        </p:sp>
        <p:sp>
          <p:nvSpPr>
            <p:cNvPr id="26647" name="Text Box 85"/>
            <p:cNvSpPr txBox="1">
              <a:spLocks noChangeArrowheads="1"/>
            </p:cNvSpPr>
            <p:nvPr/>
          </p:nvSpPr>
          <p:spPr bwMode="auto">
            <a:xfrm>
              <a:off x="4660" y="2944"/>
              <a:ext cx="908" cy="216"/>
            </a:xfrm>
            <a:prstGeom prst="rect">
              <a:avLst/>
            </a:prstGeom>
            <a:noFill/>
            <a:ln w="9525">
              <a:noFill/>
              <a:miter lim="800000"/>
              <a:headEnd/>
              <a:tailEnd/>
            </a:ln>
          </p:spPr>
          <p:txBody>
            <a:bodyPr tIns="91440" bIns="91440"/>
            <a:lstStyle/>
            <a:p>
              <a:pPr eaLnBrk="0" hangingPunct="0"/>
              <a:r>
                <a:rPr lang="en-US" sz="1600" b="1" dirty="0">
                  <a:latin typeface="Calibri" pitchFamily="34" charset="0"/>
                </a:rPr>
                <a:t>Focus of this training</a:t>
              </a:r>
              <a:endParaRPr lang="en-ZA" sz="1600" dirty="0">
                <a:latin typeface="Calibri"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white">
          <a:xfrm>
            <a:off x="533400" y="457200"/>
            <a:ext cx="8382000" cy="1295400"/>
          </a:xfrm>
        </p:spPr>
        <p:txBody>
          <a:bodyPr/>
          <a:lstStyle/>
          <a:p>
            <a:r>
              <a:rPr lang="en-US" dirty="0" smtClean="0"/>
              <a:t>Discussion Questions</a:t>
            </a:r>
          </a:p>
        </p:txBody>
      </p:sp>
      <p:sp>
        <p:nvSpPr>
          <p:cNvPr id="28674" name="Rectangle 3"/>
          <p:cNvSpPr>
            <a:spLocks noGrp="1"/>
          </p:cNvSpPr>
          <p:nvPr>
            <p:ph idx="1"/>
          </p:nvPr>
        </p:nvSpPr>
        <p:spPr/>
        <p:txBody>
          <a:bodyPr/>
          <a:lstStyle/>
          <a:p>
            <a:pPr marL="461963" indent="-461963"/>
            <a:r>
              <a:rPr lang="en-US" i="1" dirty="0" smtClean="0">
                <a:solidFill>
                  <a:srgbClr val="0B5395"/>
                </a:solidFill>
                <a:latin typeface="Calibri" pitchFamily="34" charset="0"/>
                <a:cs typeface="Calibri" pitchFamily="34" charset="0"/>
              </a:rPr>
              <a:t>Think back to your own adolescence and also think about the adolescents you know in your life.</a:t>
            </a:r>
          </a:p>
          <a:p>
            <a:pPr marL="461963" indent="-461963"/>
            <a:r>
              <a:rPr lang="en-US" i="1" dirty="0" smtClean="0">
                <a:solidFill>
                  <a:srgbClr val="0B5395"/>
                </a:solidFill>
                <a:latin typeface="Calibri" pitchFamily="34" charset="0"/>
                <a:cs typeface="Calibri" pitchFamily="34" charset="0"/>
              </a:rPr>
              <a:t>What are the key changes that occur during adolescence?</a:t>
            </a:r>
          </a:p>
          <a:p>
            <a:pPr marL="798513" lvl="1" indent="-290513">
              <a:spcBef>
                <a:spcPts val="1500"/>
              </a:spcBef>
            </a:pPr>
            <a:r>
              <a:rPr lang="en-US" sz="2400" i="1" dirty="0" smtClean="0">
                <a:solidFill>
                  <a:srgbClr val="0B5395"/>
                </a:solidFill>
                <a:latin typeface="Calibri" pitchFamily="34" charset="0"/>
                <a:cs typeface="Calibri" pitchFamily="34" charset="0"/>
              </a:rPr>
              <a:t>Physical and sexual changes</a:t>
            </a:r>
          </a:p>
          <a:p>
            <a:pPr marL="798513" lvl="1" indent="-290513">
              <a:spcBef>
                <a:spcPts val="1500"/>
              </a:spcBef>
            </a:pPr>
            <a:r>
              <a:rPr lang="en-US" sz="2400" i="1" dirty="0" smtClean="0">
                <a:solidFill>
                  <a:srgbClr val="0B5395"/>
                </a:solidFill>
                <a:latin typeface="Calibri" pitchFamily="34" charset="0"/>
                <a:cs typeface="Calibri" pitchFamily="34" charset="0"/>
              </a:rPr>
              <a:t>Social and emotional                                          </a:t>
            </a:r>
            <a:r>
              <a:rPr lang="en-US" sz="2400" i="1" dirty="0" smtClean="0">
                <a:solidFill>
                  <a:srgbClr val="104375"/>
                </a:solidFill>
                <a:latin typeface="Calibri" pitchFamily="34" charset="0"/>
                <a:cs typeface="Calibri" pitchFamily="34" charset="0"/>
              </a:rPr>
              <a:t>changes</a:t>
            </a:r>
          </a:p>
        </p:txBody>
      </p:sp>
      <p:pic>
        <p:nvPicPr>
          <p:cNvPr id="4" name="Picture 3"/>
          <p:cNvPicPr/>
          <p:nvPr/>
        </p:nvPicPr>
        <p:blipFill>
          <a:blip r:embed="rId2" cstate="print">
            <a:extLst/>
          </a:blip>
          <a:srcRect/>
          <a:stretch>
            <a:fillRect/>
          </a:stretch>
        </p:blipFill>
        <p:spPr bwMode="auto">
          <a:xfrm>
            <a:off x="5181600" y="3429000"/>
            <a:ext cx="3657600" cy="2895600"/>
          </a:xfrm>
          <a:prstGeom prst="rect">
            <a:avLst/>
          </a:prstGeom>
          <a:noFill/>
          <a:ln>
            <a:noFill/>
          </a:ln>
          <a:effectLst>
            <a:softEdge rad="31750"/>
          </a:effectLst>
        </p:spPr>
      </p:pic>
      <p:sp>
        <p:nvSpPr>
          <p:cNvPr id="6" name="Slide Number Placeholder 5"/>
          <p:cNvSpPr>
            <a:spLocks noGrp="1"/>
          </p:cNvSpPr>
          <p:nvPr>
            <p:ph type="sldNum" sz="quarter" idx="12"/>
          </p:nvPr>
        </p:nvSpPr>
        <p:spPr/>
        <p:txBody>
          <a:bodyPr/>
          <a:lstStyle/>
          <a:p>
            <a:pPr>
              <a:defRPr/>
            </a:pPr>
            <a:fld id="{DB16EC5A-31DB-453A-AAAD-495400F5F973}" type="slidenum">
              <a:rPr lang="en-US" smtClean="0"/>
              <a:pPr>
                <a:defRPr/>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white">
          <a:xfrm>
            <a:off x="304800" y="484188"/>
            <a:ext cx="8458200" cy="1116012"/>
          </a:xfrm>
        </p:spPr>
        <p:txBody>
          <a:bodyPr/>
          <a:lstStyle/>
          <a:p>
            <a:pPr eaLnBrk="1" hangingPunct="1"/>
            <a:r>
              <a:rPr lang="en-GB" dirty="0" smtClean="0">
                <a:latin typeface="Calibri heading"/>
              </a:rPr>
              <a:t>Key Changes During Adolescence </a:t>
            </a:r>
            <a:r>
              <a:rPr lang="en-GB" dirty="0" smtClean="0">
                <a:latin typeface="Calibri" pitchFamily="34" charset="0"/>
              </a:rPr>
              <a:t/>
            </a:r>
            <a:br>
              <a:rPr lang="en-GB" dirty="0" smtClean="0">
                <a:latin typeface="Calibri" pitchFamily="34" charset="0"/>
              </a:rPr>
            </a:br>
            <a:endParaRPr lang="en-US" dirty="0" smtClean="0">
              <a:latin typeface="Calibri" pitchFamily="34" charset="0"/>
            </a:endParaRPr>
          </a:p>
        </p:txBody>
      </p:sp>
      <p:sp>
        <p:nvSpPr>
          <p:cNvPr id="65539" name="Rectangle 3"/>
          <p:cNvSpPr>
            <a:spLocks noGrp="1"/>
          </p:cNvSpPr>
          <p:nvPr>
            <p:ph idx="1"/>
          </p:nvPr>
        </p:nvSpPr>
        <p:spPr>
          <a:xfrm>
            <a:off x="533400" y="1676400"/>
            <a:ext cx="8229600" cy="685800"/>
          </a:xfrm>
        </p:spPr>
        <p:txBody>
          <a:bodyPr/>
          <a:lstStyle/>
          <a:p>
            <a:pPr marL="0" indent="0" eaLnBrk="1" hangingPunct="1">
              <a:buFont typeface="Wingdings" pitchFamily="2" charset="2"/>
              <a:buNone/>
              <a:defRPr/>
            </a:pPr>
            <a:r>
              <a:rPr lang="en-US" b="1" dirty="0"/>
              <a:t>Many physical and sexual changes occur during adolescence:</a:t>
            </a:r>
          </a:p>
          <a:p>
            <a:pPr eaLnBrk="1" hangingPunct="1">
              <a:buFont typeface="Wingdings" charset="0"/>
              <a:buNone/>
              <a:defRPr/>
            </a:pPr>
            <a:endParaRPr lang="en-US" sz="2800" dirty="0"/>
          </a:p>
        </p:txBody>
      </p:sp>
      <p:sp>
        <p:nvSpPr>
          <p:cNvPr id="29699" name="Slide Number Placeholder 1"/>
          <p:cNvSpPr>
            <a:spLocks noGrp="1"/>
          </p:cNvSpPr>
          <p:nvPr>
            <p:ph type="sldNum" sz="quarter" idx="12"/>
          </p:nvPr>
        </p:nvSpPr>
        <p:spPr bwMode="auto">
          <a:noFill/>
          <a:ln>
            <a:miter lim="800000"/>
            <a:headEnd/>
            <a:tailEnd/>
          </a:ln>
        </p:spPr>
        <p:txBody>
          <a:bodyPr/>
          <a:lstStyle/>
          <a:p>
            <a:fld id="{8A4ADB0D-6A46-4DAB-940A-AC6813094499}" type="slidenum">
              <a:rPr lang="en-US" smtClean="0">
                <a:ea typeface="ＭＳ Ｐゴシック"/>
                <a:cs typeface="ＭＳ Ｐゴシック"/>
              </a:rPr>
              <a:pPr/>
              <a:t>9</a:t>
            </a:fld>
            <a:endParaRPr lang="en-US" smtClean="0">
              <a:ea typeface="ＭＳ Ｐゴシック"/>
              <a:cs typeface="ＭＳ Ｐゴシック"/>
            </a:endParaRPr>
          </a:p>
        </p:txBody>
      </p:sp>
      <p:graphicFrame>
        <p:nvGraphicFramePr>
          <p:cNvPr id="20517" name="Group 37"/>
          <p:cNvGraphicFramePr>
            <a:graphicFrameLocks noGrp="1"/>
          </p:cNvGraphicFramePr>
          <p:nvPr>
            <p:extLst>
              <p:ext uri="{D42A27DB-BD31-4B8C-83A1-F6EECF244321}">
                <p14:modId xmlns:p14="http://schemas.microsoft.com/office/powerpoint/2010/main" val="2399071178"/>
              </p:ext>
            </p:extLst>
          </p:nvPr>
        </p:nvGraphicFramePr>
        <p:xfrm>
          <a:off x="533400" y="2362200"/>
          <a:ext cx="8077200" cy="3770268"/>
        </p:xfrm>
        <a:graphic>
          <a:graphicData uri="http://schemas.openxmlformats.org/drawingml/2006/table">
            <a:tbl>
              <a:tblPr/>
              <a:tblGrid>
                <a:gridCol w="3733800"/>
                <a:gridCol w="4343400"/>
              </a:tblGrid>
              <a:tr h="5334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Calibri"/>
                          <a:ea typeface="ＭＳ Ｐゴシック" charset="0"/>
                          <a:cs typeface="Calibri"/>
                        </a:rPr>
                        <a:t>In </a:t>
                      </a:r>
                      <a:r>
                        <a:rPr kumimoji="0" lang="en-ZA" sz="2400" b="1" i="0" u="none" strike="noStrike" cap="none" normalizeH="0" baseline="0" dirty="0" smtClean="0">
                          <a:ln>
                            <a:noFill/>
                          </a:ln>
                          <a:solidFill>
                            <a:schemeClr val="tx1"/>
                          </a:solidFill>
                          <a:effectLst/>
                          <a:latin typeface="Calibri"/>
                          <a:ea typeface="ＭＳ Ｐゴシック" charset="0"/>
                          <a:cs typeface="Calibri"/>
                        </a:rPr>
                        <a:t>females: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Calibri"/>
                          <a:ea typeface="ＭＳ Ｐゴシック" charset="0"/>
                          <a:cs typeface="Calibri"/>
                        </a:rPr>
                        <a:t>In </a:t>
                      </a:r>
                      <a:r>
                        <a:rPr kumimoji="0" lang="en-ZA" sz="2400" b="1" i="0" u="none" strike="noStrike" cap="none" normalizeH="0" baseline="0" dirty="0" smtClean="0">
                          <a:ln>
                            <a:noFill/>
                          </a:ln>
                          <a:solidFill>
                            <a:schemeClr val="tx1"/>
                          </a:solidFill>
                          <a:effectLst/>
                          <a:latin typeface="Calibri"/>
                          <a:ea typeface="ＭＳ Ｐゴシック" charset="0"/>
                          <a:cs typeface="Calibri"/>
                        </a:rPr>
                        <a:t>males:</a:t>
                      </a:r>
                      <a:endParaRPr kumimoji="0" lang="en-ZA" sz="2400" b="1" i="0" u="none" strike="noStrike" cap="none" normalizeH="0" baseline="0" dirty="0">
                        <a:ln>
                          <a:noFill/>
                        </a:ln>
                        <a:solidFill>
                          <a:schemeClr val="tx1"/>
                        </a:solidFill>
                        <a:effectLst/>
                        <a:latin typeface="Calibri"/>
                        <a:ea typeface="ＭＳ Ｐゴシック" charset="0"/>
                        <a:cs typeface="Calibri"/>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3236868">
                <a:tc>
                  <a:txBody>
                    <a:bodyPr/>
                    <a:lstStyle/>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Development </a:t>
                      </a:r>
                      <a:r>
                        <a:rPr kumimoji="0" lang="en-GB" sz="2400" b="0" i="0" u="none" strike="noStrike" cap="none" normalizeH="0" baseline="0" dirty="0">
                          <a:ln>
                            <a:noFill/>
                          </a:ln>
                          <a:solidFill>
                            <a:schemeClr val="tx1"/>
                          </a:solidFill>
                          <a:effectLst/>
                          <a:latin typeface="Calibri"/>
                          <a:ea typeface="ＭＳ Ｐゴシック" charset="0"/>
                          <a:cs typeface="Calibri"/>
                        </a:rPr>
                        <a:t>of breasts</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Appearance </a:t>
                      </a:r>
                      <a:r>
                        <a:rPr kumimoji="0" lang="en-GB" sz="2400" b="0" i="0" u="none" strike="noStrike" cap="none" normalizeH="0" baseline="0" dirty="0">
                          <a:ln>
                            <a:noFill/>
                          </a:ln>
                          <a:solidFill>
                            <a:schemeClr val="tx1"/>
                          </a:solidFill>
                          <a:effectLst/>
                          <a:latin typeface="Calibri"/>
                          <a:ea typeface="ＭＳ Ｐゴシック" charset="0"/>
                          <a:cs typeface="Calibri"/>
                        </a:rPr>
                        <a:t>of pubic and underarm </a:t>
                      </a:r>
                      <a:r>
                        <a:rPr kumimoji="0" lang="en-GB" sz="2400" b="0" i="0" u="none" strike="noStrike" cap="none" normalizeH="0" baseline="0" dirty="0" smtClean="0">
                          <a:ln>
                            <a:noFill/>
                          </a:ln>
                          <a:solidFill>
                            <a:schemeClr val="tx1"/>
                          </a:solidFill>
                          <a:effectLst/>
                          <a:latin typeface="Calibri"/>
                          <a:ea typeface="ＭＳ Ｐゴシック" charset="0"/>
                          <a:cs typeface="Calibri"/>
                        </a:rPr>
                        <a:t>hair</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Widening of the hips</a:t>
                      </a: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Menarche</a:t>
                      </a:r>
                      <a:endParaRPr kumimoji="0" lang="en-GB" sz="2400" b="0" i="0" u="none" strike="noStrike" cap="none" normalizeH="0" baseline="0" dirty="0">
                        <a:ln>
                          <a:noFill/>
                        </a:ln>
                        <a:solidFill>
                          <a:schemeClr val="tx1"/>
                        </a:solidFill>
                        <a:effectLst/>
                        <a:latin typeface="Calibri"/>
                        <a:ea typeface="ＭＳ Ｐゴシック" charset="0"/>
                        <a:cs typeface="Calibri"/>
                      </a:endParaRPr>
                    </a:p>
                    <a:p>
                      <a:pPr marL="455613" marR="0" lvl="0" indent="-4556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Development of the vulva and pelvis</a:t>
                      </a:r>
                      <a:r>
                        <a:rPr kumimoji="0" lang="en-US" sz="2400" b="0" i="0" u="none" strike="noStrike" cap="none" normalizeH="0" baseline="0" dirty="0">
                          <a:ln>
                            <a:noFill/>
                          </a:ln>
                          <a:solidFill>
                            <a:schemeClr val="tx1"/>
                          </a:solidFill>
                          <a:effectLst/>
                          <a:latin typeface="Calibri"/>
                          <a:ea typeface="ＭＳ Ｐゴシック" charset="0"/>
                          <a:cs typeface="Calibri"/>
                        </a:rPr>
                        <a:t> </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c>
                  <a:txBody>
                    <a:bodyPr/>
                    <a:lstStyle/>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a:ln>
                            <a:noFill/>
                          </a:ln>
                          <a:solidFill>
                            <a:schemeClr val="tx1"/>
                          </a:solidFill>
                          <a:effectLst/>
                          <a:latin typeface="Calibri"/>
                          <a:ea typeface="ＭＳ Ｐゴシック" charset="0"/>
                          <a:cs typeface="Calibri"/>
                        </a:rPr>
                        <a:t>Growth of the penis, scrotum, and testicles</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Appearance </a:t>
                      </a:r>
                      <a:r>
                        <a:rPr kumimoji="0" lang="en-GB" sz="2400" b="0" i="0" u="none" strike="noStrike" cap="none" normalizeH="0" baseline="0" dirty="0">
                          <a:ln>
                            <a:noFill/>
                          </a:ln>
                          <a:solidFill>
                            <a:schemeClr val="tx1"/>
                          </a:solidFill>
                          <a:effectLst/>
                          <a:latin typeface="Calibri"/>
                          <a:ea typeface="ＭＳ Ｐゴシック" charset="0"/>
                          <a:cs typeface="Calibri"/>
                        </a:rPr>
                        <a:t>of </a:t>
                      </a:r>
                      <a:r>
                        <a:rPr kumimoji="0" lang="en-GB" sz="2400" b="0" i="0" u="none" strike="noStrike" cap="none" normalizeH="0" baseline="0" dirty="0" smtClean="0">
                          <a:ln>
                            <a:noFill/>
                          </a:ln>
                          <a:solidFill>
                            <a:schemeClr val="tx1"/>
                          </a:solidFill>
                          <a:effectLst/>
                          <a:latin typeface="Calibri"/>
                          <a:ea typeface="ＭＳ Ｐゴシック" charset="0"/>
                          <a:cs typeface="Calibri"/>
                        </a:rPr>
                        <a:t>pubic, </a:t>
                      </a:r>
                      <a:r>
                        <a:rPr kumimoji="0" lang="en-GB" sz="2400" b="0" i="0" u="none" strike="noStrike" cap="none" normalizeH="0" baseline="0" dirty="0">
                          <a:ln>
                            <a:noFill/>
                          </a:ln>
                          <a:solidFill>
                            <a:schemeClr val="tx1"/>
                          </a:solidFill>
                          <a:effectLst/>
                          <a:latin typeface="Calibri"/>
                          <a:ea typeface="ＭＳ Ｐゴシック" charset="0"/>
                          <a:cs typeface="Calibri"/>
                        </a:rPr>
                        <a:t>underarm, chest, and leg </a:t>
                      </a:r>
                      <a:r>
                        <a:rPr kumimoji="0" lang="en-GB" sz="2400" b="0" i="0" u="none" strike="noStrike" cap="none" normalizeH="0" baseline="0" dirty="0" smtClean="0">
                          <a:ln>
                            <a:noFill/>
                          </a:ln>
                          <a:solidFill>
                            <a:schemeClr val="tx1"/>
                          </a:solidFill>
                          <a:effectLst/>
                          <a:latin typeface="Calibri"/>
                          <a:ea typeface="ＭＳ Ｐゴシック" charset="0"/>
                          <a:cs typeface="Calibri"/>
                        </a:rPr>
                        <a:t>hair</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Night-time ejaculation</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Morning erection</a:t>
                      </a:r>
                    </a:p>
                    <a:p>
                      <a:pPr marL="450850" marR="0" lvl="0" indent="-450850"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400" b="0" i="0" u="none" strike="noStrike" cap="none" normalizeH="0" baseline="0" dirty="0" smtClean="0">
                          <a:ln>
                            <a:noFill/>
                          </a:ln>
                          <a:solidFill>
                            <a:schemeClr val="tx1"/>
                          </a:solidFill>
                          <a:effectLst/>
                          <a:latin typeface="Calibri"/>
                          <a:ea typeface="ＭＳ Ｐゴシック" charset="0"/>
                          <a:cs typeface="Calibri"/>
                        </a:rPr>
                        <a:t>Development of back muscles</a:t>
                      </a:r>
                      <a:endParaRPr kumimoji="0" lang="en-ZA" sz="2400" b="0" i="0" u="none" strike="noStrike" cap="none" normalizeH="0" baseline="0" dirty="0">
                        <a:ln>
                          <a:noFill/>
                        </a:ln>
                        <a:solidFill>
                          <a:schemeClr val="tx1"/>
                        </a:solidFill>
                        <a:effectLst/>
                        <a:latin typeface="Calibri"/>
                        <a:ea typeface="ＭＳ Ｐゴシック" charset="0"/>
                        <a:cs typeface="Calibri"/>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0F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2_Advantage">
      <a:majorFont>
        <a:latin typeface="Rockwell"/>
        <a:ea typeface="ＭＳ Ｐゴシック"/>
        <a:cs typeface=""/>
      </a:majorFont>
      <a:minorFont>
        <a:latin typeface="Rockwel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14368</TotalTime>
  <Words>3731</Words>
  <Application>Microsoft Macintosh PowerPoint</Application>
  <PresentationFormat>On-screen Show (4:3)</PresentationFormat>
  <Paragraphs>433</Paragraphs>
  <Slides>60</Slides>
  <Notes>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Theme3</vt:lpstr>
      <vt:lpstr>PowerPoint Presentation</vt:lpstr>
      <vt:lpstr>Module 2 Learning Objectives</vt:lpstr>
      <vt:lpstr>Module 2 Learning Objectives (Continued)</vt:lpstr>
      <vt:lpstr>Session 2.1</vt:lpstr>
      <vt:lpstr>Session 2.1 Objectives</vt:lpstr>
      <vt:lpstr>Brainstorming</vt:lpstr>
      <vt:lpstr>Who Are We Talking About?  </vt:lpstr>
      <vt:lpstr>Discussion Questions</vt:lpstr>
      <vt:lpstr>Key Changes During Adolescence  </vt:lpstr>
      <vt:lpstr>PowerPoint Presentation</vt:lpstr>
      <vt:lpstr>PowerPoint Presentation</vt:lpstr>
      <vt:lpstr>PowerPoint Presentation</vt:lpstr>
      <vt:lpstr>Stages of Adolescent Development</vt:lpstr>
      <vt:lpstr>Discussion Question </vt:lpstr>
      <vt:lpstr>Effects of HIV Infection – Growth</vt:lpstr>
      <vt:lpstr>Effects of HIV Infection – Growth (Continued)</vt:lpstr>
      <vt:lpstr>Effects of HIV Infection – Cognition</vt:lpstr>
      <vt:lpstr>Effects of HIV Infection – Psychological and Social</vt:lpstr>
      <vt:lpstr>Effects of HIV Infection – Peers</vt:lpstr>
      <vt:lpstr>Discussion Question </vt:lpstr>
      <vt:lpstr>No Longer Children, Not Yet Adults </vt:lpstr>
      <vt:lpstr>Exercise 1</vt:lpstr>
      <vt:lpstr>Exercise 1: Small Group Work</vt:lpstr>
      <vt:lpstr>Exercise 1: Debriefing</vt:lpstr>
      <vt:lpstr>Special Considerations for Adolescent Clients </vt:lpstr>
      <vt:lpstr>Special Considerations (Continued)</vt:lpstr>
      <vt:lpstr>Special Considerations (Continued)</vt:lpstr>
      <vt:lpstr>Special Considerations (Continued)</vt:lpstr>
      <vt:lpstr>Special Considerations (Continued)</vt:lpstr>
      <vt:lpstr>How Adolescents Differ from        One Another </vt:lpstr>
      <vt:lpstr>PowerPoint Presentation</vt:lpstr>
      <vt:lpstr>Session 2.2</vt:lpstr>
      <vt:lpstr>PowerPoint Presentation</vt:lpstr>
      <vt:lpstr>PowerPoint Presentation</vt:lpstr>
      <vt:lpstr>Risk-Taking As a Normal Part of        Growing up </vt:lpstr>
      <vt:lpstr>Risk-Taking As a Normal Part of          Growing up (Continued)  </vt:lpstr>
      <vt:lpstr>Risk-Taking – Health Workers Should:</vt:lpstr>
      <vt:lpstr>Types and Consequences of Unhealthy Risk-Taking Behavior </vt:lpstr>
      <vt:lpstr>Brainstorming</vt:lpstr>
      <vt:lpstr>Physical Vulnerabilities </vt:lpstr>
      <vt:lpstr>Social, Psychological, and Emotional Vulnerabilities </vt:lpstr>
      <vt:lpstr>Socioeconomic Vulnerabilities </vt:lpstr>
      <vt:lpstr>PowerPoint Presentation</vt:lpstr>
      <vt:lpstr>Session 2.3</vt:lpstr>
      <vt:lpstr>PowerPoint Presentation</vt:lpstr>
      <vt:lpstr>PowerPoint Presentation</vt:lpstr>
      <vt:lpstr>Characteristics of Youth-Friendly Services </vt:lpstr>
      <vt:lpstr>Characteristics of Youth-Friendly Services (Continued)  </vt:lpstr>
      <vt:lpstr>Characteristics of Youth-Friendly Services (Continued)</vt:lpstr>
      <vt:lpstr>Characteristics of Youth-Friendly Services (Continued)</vt:lpstr>
      <vt:lpstr>Brainstorming</vt:lpstr>
      <vt:lpstr>Organizing Youth-Friendly Services </vt:lpstr>
      <vt:lpstr>PowerPoint Presentation</vt:lpstr>
      <vt:lpstr>PowerPoint Presentation</vt:lpstr>
      <vt:lpstr>Exercise 2</vt:lpstr>
      <vt:lpstr>Exercise 2: Debriefing</vt:lpstr>
      <vt:lpstr>PowerPoint Presentation</vt:lpstr>
      <vt:lpstr>Module 2: Key Points</vt:lpstr>
      <vt:lpstr>Module 2: Key Points (Continued)</vt:lpstr>
      <vt:lpstr>Module 2: Key Points (Continued)</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Beth Hurley</dc:creator>
  <cp:lastModifiedBy>Guest ICAP</cp:lastModifiedBy>
  <cp:revision>223</cp:revision>
  <cp:lastPrinted>2012-05-29T14:35:44Z</cp:lastPrinted>
  <dcterms:created xsi:type="dcterms:W3CDTF">2012-02-13T16:18:02Z</dcterms:created>
  <dcterms:modified xsi:type="dcterms:W3CDTF">2013-04-11T16:57:53Z</dcterms:modified>
</cp:coreProperties>
</file>