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handoutMasterIdLst>
    <p:handoutMasterId r:id="rId77"/>
  </p:handoutMasterIdLst>
  <p:sldIdLst>
    <p:sldId id="256" r:id="rId2"/>
    <p:sldId id="257" r:id="rId3"/>
    <p:sldId id="340" r:id="rId4"/>
    <p:sldId id="258" r:id="rId5"/>
    <p:sldId id="259" r:id="rId6"/>
    <p:sldId id="318" r:id="rId7"/>
    <p:sldId id="341" r:id="rId8"/>
    <p:sldId id="342" r:id="rId9"/>
    <p:sldId id="343" r:id="rId10"/>
    <p:sldId id="384" r:id="rId11"/>
    <p:sldId id="344" r:id="rId12"/>
    <p:sldId id="345" r:id="rId13"/>
    <p:sldId id="319" r:id="rId14"/>
    <p:sldId id="320" r:id="rId15"/>
    <p:sldId id="347" r:id="rId16"/>
    <p:sldId id="348" r:id="rId17"/>
    <p:sldId id="349" r:id="rId18"/>
    <p:sldId id="386" r:id="rId19"/>
    <p:sldId id="387" r:id="rId20"/>
    <p:sldId id="385" r:id="rId21"/>
    <p:sldId id="260" r:id="rId22"/>
    <p:sldId id="261" r:id="rId23"/>
    <p:sldId id="388" r:id="rId24"/>
    <p:sldId id="350" r:id="rId25"/>
    <p:sldId id="262" r:id="rId26"/>
    <p:sldId id="263" r:id="rId27"/>
    <p:sldId id="392" r:id="rId28"/>
    <p:sldId id="393" r:id="rId29"/>
    <p:sldId id="389" r:id="rId30"/>
    <p:sldId id="352" r:id="rId31"/>
    <p:sldId id="353" r:id="rId32"/>
    <p:sldId id="354" r:id="rId33"/>
    <p:sldId id="264" r:id="rId34"/>
    <p:sldId id="394" r:id="rId35"/>
    <p:sldId id="395" r:id="rId36"/>
    <p:sldId id="357" r:id="rId37"/>
    <p:sldId id="396" r:id="rId38"/>
    <p:sldId id="398" r:id="rId39"/>
    <p:sldId id="399" r:id="rId40"/>
    <p:sldId id="400" r:id="rId41"/>
    <p:sldId id="408" r:id="rId42"/>
    <p:sldId id="402" r:id="rId43"/>
    <p:sldId id="403" r:id="rId44"/>
    <p:sldId id="401" r:id="rId45"/>
    <p:sldId id="368" r:id="rId46"/>
    <p:sldId id="275" r:id="rId47"/>
    <p:sldId id="301" r:id="rId48"/>
    <p:sldId id="330" r:id="rId49"/>
    <p:sldId id="369" r:id="rId50"/>
    <p:sldId id="370" r:id="rId51"/>
    <p:sldId id="302" r:id="rId52"/>
    <p:sldId id="411" r:id="rId53"/>
    <p:sldId id="404" r:id="rId54"/>
    <p:sldId id="303" r:id="rId55"/>
    <p:sldId id="331" r:id="rId56"/>
    <p:sldId id="371" r:id="rId57"/>
    <p:sldId id="304" r:id="rId58"/>
    <p:sldId id="372" r:id="rId59"/>
    <p:sldId id="409" r:id="rId60"/>
    <p:sldId id="305" r:id="rId61"/>
    <p:sldId id="405" r:id="rId62"/>
    <p:sldId id="332" r:id="rId63"/>
    <p:sldId id="375" r:id="rId64"/>
    <p:sldId id="376" r:id="rId65"/>
    <p:sldId id="309" r:id="rId66"/>
    <p:sldId id="377" r:id="rId67"/>
    <p:sldId id="378" r:id="rId68"/>
    <p:sldId id="379" r:id="rId69"/>
    <p:sldId id="380" r:id="rId70"/>
    <p:sldId id="412" r:id="rId71"/>
    <p:sldId id="407" r:id="rId72"/>
    <p:sldId id="339" r:id="rId73"/>
    <p:sldId id="381" r:id="rId74"/>
    <p:sldId id="410" r:id="rId7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TC"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395"/>
    <a:srgbClr val="173157"/>
    <a:srgbClr val="FFF0C6"/>
    <a:srgbClr val="F3D187"/>
    <a:srgbClr val="F0EC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0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handoutMaster" Target="handoutMasters/handoutMaster1.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theme" Target="theme/theme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notesMaster" Target="notesMasters/notesMaster1.xml"/><Relationship Id="rId79" Type="http://schemas.openxmlformats.org/officeDocument/2006/relationships/commentAuthors" Target="commentAuthors.xml"/><Relationship Id="rId80" Type="http://schemas.openxmlformats.org/officeDocument/2006/relationships/presProps" Target="presProps.xml"/><Relationship Id="rId81" Type="http://schemas.openxmlformats.org/officeDocument/2006/relationships/viewProps" Target="viewProps.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tableStyles" Target="tableStyle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printerSettings" Target="printerSettings/printerSettings1.bin"/><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487628" y="8793033"/>
            <a:ext cx="3169920" cy="480060"/>
          </a:xfrm>
          <a:prstGeom prst="rect">
            <a:avLst/>
          </a:prstGeom>
        </p:spPr>
        <p:txBody>
          <a:bodyPr vert="horz" lIns="96661" tIns="48331" rIns="96661" bIns="48331" rtlCol="0" anchor="b"/>
          <a:lstStyle>
            <a:lvl1pPr algn="l">
              <a:defRPr sz="1300"/>
            </a:lvl1pPr>
          </a:lstStyle>
          <a:p>
            <a:r>
              <a:rPr lang="en-US" dirty="0" smtClean="0">
                <a:solidFill>
                  <a:schemeClr val="bg1">
                    <a:lumMod val="50000"/>
                  </a:schemeClr>
                </a:solidFill>
              </a:rPr>
              <a:t>MODULE 8</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694922" y="8793033"/>
            <a:ext cx="3169920" cy="480060"/>
          </a:xfrm>
          <a:prstGeom prst="rect">
            <a:avLst/>
          </a:prstGeom>
        </p:spPr>
        <p:txBody>
          <a:bodyPr vert="horz" lIns="96661" tIns="48331" rIns="96661" bIns="48331" rtlCol="0" anchor="b"/>
          <a:lstStyle>
            <a:lvl1pPr algn="r">
              <a:defRPr sz="1300"/>
            </a:lvl1pPr>
          </a:lstStyle>
          <a:p>
            <a:fld id="{24E60279-1619-1847-90A4-55FA37DD5B8D}" type="slidenum">
              <a:rPr lang="en-US"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272584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7480DA-0D6E-544D-B29C-5878B647F922}" type="datetimeFigureOut">
              <a:rPr lang="en-US" smtClean="0"/>
              <a:pPr/>
              <a:t>4/11/13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98D357-B4CF-E842-97D3-EDEF58CAFECD}" type="slidenum">
              <a:rPr lang="en-US" smtClean="0"/>
              <a:pPr/>
              <a:t>‹#›</a:t>
            </a:fld>
            <a:endParaRPr lang="en-US"/>
          </a:p>
        </p:txBody>
      </p:sp>
    </p:spTree>
    <p:extLst>
      <p:ext uri="{BB962C8B-B14F-4D97-AF65-F5344CB8AC3E}">
        <p14:creationId xmlns:p14="http://schemas.microsoft.com/office/powerpoint/2010/main" val="3844490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23682BA5-CAB0-E24D-9894-67F05E128D93}" type="datetime1">
              <a:rPr lang="en-US" smtClean="0"/>
              <a:pPr/>
              <a:t>4/11/13</a:t>
            </a:fld>
            <a:endParaRPr lang="en-US"/>
          </a:p>
        </p:txBody>
      </p:sp>
      <p:sp>
        <p:nvSpPr>
          <p:cNvPr id="7" name="Footer Placeholder 4"/>
          <p:cNvSpPr>
            <a:spLocks noGrp="1"/>
          </p:cNvSpPr>
          <p:nvPr>
            <p:ph type="ftr" sz="quarter" idx="11"/>
          </p:nvPr>
        </p:nvSpPr>
        <p:spPr>
          <a:xfrm>
            <a:off x="685800" y="6423025"/>
            <a:ext cx="5638800"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pic>
        <p:nvPicPr>
          <p:cNvPr id="4" name="Picture 3" descr="ICAP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5681516"/>
            <a:ext cx="1495854" cy="672767"/>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944" y="3265714"/>
            <a:ext cx="3383642" cy="2415803"/>
          </a:xfrm>
          <a:prstGeom prst="rect">
            <a:avLst/>
          </a:prstGeom>
          <a:noFill/>
          <a:ln>
            <a:noFill/>
          </a:ln>
        </p:spPr>
      </p:pic>
    </p:spTree>
    <p:extLst>
      <p:ext uri="{BB962C8B-B14F-4D97-AF65-F5344CB8AC3E}">
        <p14:creationId xmlns:p14="http://schemas.microsoft.com/office/powerpoint/2010/main" val="12922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AA12F1-6BBC-D848-A17D-064E7AAF3369}"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905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A88EB43-626D-DC48-B435-0A852420A7C8}"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3220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E031DA90-52D0-924F-9730-794374B30BA1}" type="datetime1">
              <a:rPr lang="en-US" smtClean="0"/>
              <a:pPr/>
              <a:t>4/11/13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6631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94500" y="6423025"/>
            <a:ext cx="749300" cy="365125"/>
          </a:xfrm>
        </p:spPr>
        <p:txBody>
          <a:bodyPr/>
          <a:lstStyle>
            <a:lvl1pPr>
              <a:defRPr/>
            </a:lvl1pPr>
          </a:lstStyle>
          <a:p>
            <a:fld id="{AD13F9AB-CBF7-6641-8975-7DE6EFCEE75E}" type="datetime1">
              <a:rPr lang="en-US" smtClean="0"/>
              <a:pPr/>
              <a:t>4/11/13</a:t>
            </a:fld>
            <a:endParaRPr lang="en-US"/>
          </a:p>
        </p:txBody>
      </p:sp>
      <p:sp>
        <p:nvSpPr>
          <p:cNvPr id="5" name="Footer Placeholder 4"/>
          <p:cNvSpPr>
            <a:spLocks noGrp="1"/>
          </p:cNvSpPr>
          <p:nvPr>
            <p:ph type="ftr" sz="quarter" idx="11"/>
          </p:nvPr>
        </p:nvSpPr>
        <p:spPr>
          <a:xfrm>
            <a:off x="1752600" y="6423025"/>
            <a:ext cx="45720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8305800" y="6423025"/>
            <a:ext cx="554038" cy="365125"/>
          </a:xfrm>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45398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a:cs typeface="Garamond"/>
              </a:defRPr>
            </a:lvl1pPr>
          </a:lstStyle>
          <a:p>
            <a:fld id="{E9E67647-F53A-4A46-AB1B-840AF027DBFC}" type="datetime1">
              <a:rPr lang="en-US" smtClean="0"/>
              <a:pPr/>
              <a:t>4/11/13</a:t>
            </a:fld>
            <a:endParaRPr lang="en-US"/>
          </a:p>
        </p:txBody>
      </p:sp>
      <p:sp>
        <p:nvSpPr>
          <p:cNvPr id="5" name="Footer Placeholder 4"/>
          <p:cNvSpPr>
            <a:spLocks noGrp="1"/>
          </p:cNvSpPr>
          <p:nvPr>
            <p:ph type="ftr" sz="quarter" idx="11"/>
          </p:nvPr>
        </p:nvSpPr>
        <p:spPr/>
        <p:txBody>
          <a:bodyPr/>
          <a:lstStyle>
            <a:lvl1pPr>
              <a:defRPr>
                <a:latin typeface="Garamond"/>
                <a:cs typeface="Garamond"/>
              </a:defRPr>
            </a:lvl1pPr>
          </a:lstStyle>
          <a:p>
            <a:endParaRPr lang="en-US"/>
          </a:p>
        </p:txBody>
      </p:sp>
      <p:sp>
        <p:nvSpPr>
          <p:cNvPr id="6" name="Slide Number Placeholder 5"/>
          <p:cNvSpPr>
            <a:spLocks noGrp="1"/>
          </p:cNvSpPr>
          <p:nvPr>
            <p:ph type="sldNum" sz="quarter" idx="12"/>
          </p:nvPr>
        </p:nvSpPr>
        <p:spPr/>
        <p:txBody>
          <a:bodyPr/>
          <a:lstStyle>
            <a:lvl1pPr>
              <a:defRPr>
                <a:latin typeface="Garamond"/>
                <a:cs typeface="Garamond"/>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858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CFF75FB4-99D6-C641-B655-52FB18344BCE}"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2906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15662FF-4308-0446-81E4-325C58580A75}"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1170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65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8747948-0A55-2943-A18E-76F68C1110D4}" type="datetime1">
              <a:rPr lang="en-US" smtClean="0"/>
              <a:pPr/>
              <a:t>4/11/13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5243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B3DC51C-C8DC-7E48-A3CC-2986FE1D8002}" type="datetime1">
              <a:rPr lang="en-US" smtClean="0"/>
              <a:pPr/>
              <a:t>4/11/13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0401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FB78410-8386-DE4B-B9C3-3E03E5D59BE8}" type="datetime1">
              <a:rPr lang="en-US" smtClean="0"/>
              <a:pPr/>
              <a:t>4/11/13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8827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4AD659C-8B87-D14C-BE46-55543A26122C}"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78716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7961BB-6F0A-E748-96FC-60A2A70591F3}"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585126577"/>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026" name="Title Placeholder 1"/>
          <p:cNvSpPr>
            <a:spLocks noGrp="1"/>
          </p:cNvSpPr>
          <p:nvPr>
            <p:ph type="title"/>
          </p:nvPr>
        </p:nvSpPr>
        <p:spPr bwMode="auto">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33400" y="17526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00000"/>
                </a:solidFill>
                <a:latin typeface="Garamond"/>
                <a:cs typeface="Garamond"/>
              </a:defRPr>
            </a:lvl1pPr>
          </a:lstStyle>
          <a:p>
            <a:fld id="{BC6DD9BB-E0D4-EE4C-A745-C3CE139799D7}" type="datetime1">
              <a:rPr lang="en-US" smtClean="0"/>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000000"/>
                </a:solidFill>
                <a:latin typeface="Garamond"/>
                <a:cs typeface="Garamond"/>
              </a:defRPr>
            </a:lvl1pPr>
          </a:lstStyle>
          <a:p>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100">
                <a:latin typeface="Garamond"/>
                <a:cs typeface="Garamond"/>
              </a:defRPr>
            </a:lvl1pPr>
          </a:lstStyle>
          <a:p>
            <a:fld id="{2AA6BE04-1A97-7346-8DF1-95DFBAB44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970" y="484631"/>
            <a:ext cx="8185030" cy="693147"/>
          </a:xfrm>
        </p:spPr>
        <p:txBody>
          <a:bodyPr/>
          <a:lstStyle/>
          <a:p>
            <a:r>
              <a:rPr lang="en-US" sz="3600" dirty="0">
                <a:effectLst>
                  <a:outerShdw blurRad="50800" dist="38100" dir="2700000" algn="tl" rotWithShape="0">
                    <a:srgbClr val="000000">
                      <a:alpha val="43000"/>
                    </a:srgbClr>
                  </a:outerShdw>
                </a:effectLst>
                <a:latin typeface="Calibri heading"/>
                <a:ea typeface="ＭＳ Ｐゴシック" charset="0"/>
                <a:cs typeface="Calibri heading"/>
              </a:rPr>
              <a:t>Adolescent HIV Care and Treatment</a:t>
            </a:r>
            <a:endParaRPr lang="en-US" sz="3600" dirty="0">
              <a:latin typeface="Calibri heading"/>
              <a:cs typeface="Calibri heading"/>
            </a:endParaRPr>
          </a:p>
        </p:txBody>
      </p:sp>
      <p:sp>
        <p:nvSpPr>
          <p:cNvPr id="3" name="Subtitle 2"/>
          <p:cNvSpPr>
            <a:spLocks noGrp="1"/>
          </p:cNvSpPr>
          <p:nvPr>
            <p:ph type="subTitle" idx="1"/>
          </p:nvPr>
        </p:nvSpPr>
        <p:spPr>
          <a:xfrm>
            <a:off x="685798" y="1722784"/>
            <a:ext cx="7620001" cy="3226366"/>
          </a:xfrm>
        </p:spPr>
        <p:txBody>
          <a:bodyPr/>
          <a:lstStyle/>
          <a:p>
            <a:r>
              <a:rPr lang="en-US" sz="3600" dirty="0">
                <a:solidFill>
                  <a:srgbClr val="0B5395"/>
                </a:solidFill>
                <a:ea typeface="ＭＳ Ｐゴシック" charset="0"/>
              </a:rPr>
              <a:t>Module</a:t>
            </a:r>
            <a:r>
              <a:rPr lang="en-US" sz="3600" dirty="0" smtClean="0">
                <a:solidFill>
                  <a:srgbClr val="0B5395"/>
                </a:solidFill>
                <a:ea typeface="ＭＳ Ｐゴシック" charset="0"/>
              </a:rPr>
              <a:t> 8:</a:t>
            </a:r>
            <a:r>
              <a:rPr lang="en-US" sz="2800" dirty="0" smtClean="0">
                <a:solidFill>
                  <a:srgbClr val="0B5395"/>
                </a:solidFill>
                <a:ea typeface="ＭＳ Ｐゴシック" charset="0"/>
              </a:rPr>
              <a:t> </a:t>
            </a:r>
            <a:endParaRPr lang="en-US" sz="2800" dirty="0">
              <a:solidFill>
                <a:srgbClr val="0B5395"/>
              </a:solidFill>
              <a:ea typeface="ＭＳ Ｐゴシック" charset="0"/>
            </a:endParaRPr>
          </a:p>
          <a:p>
            <a:r>
              <a:rPr lang="en-US" sz="3400" dirty="0" smtClean="0">
                <a:ea typeface="ＭＳ Ｐゴシック" charset="0"/>
              </a:rPr>
              <a:t>Supporting Adolescents’ Retention          in and Adherence to</a:t>
            </a:r>
            <a:br>
              <a:rPr lang="en-US" sz="3400" dirty="0" smtClean="0">
                <a:ea typeface="ＭＳ Ｐゴシック" charset="0"/>
              </a:rPr>
            </a:br>
            <a:r>
              <a:rPr lang="en-US" sz="3400" dirty="0" smtClean="0">
                <a:ea typeface="ＭＳ Ｐゴシック" charset="0"/>
              </a:rPr>
              <a:t>HIV Care and</a:t>
            </a:r>
            <a:br>
              <a:rPr lang="en-US" sz="3400" dirty="0" smtClean="0">
                <a:ea typeface="ＭＳ Ｐゴシック" charset="0"/>
              </a:rPr>
            </a:br>
            <a:r>
              <a:rPr lang="en-US" sz="3400" dirty="0" smtClean="0">
                <a:ea typeface="ＭＳ Ｐゴシック" charset="0"/>
              </a:rPr>
              <a:t>Treatment</a:t>
            </a:r>
            <a:endParaRPr lang="en-US" sz="3400" dirty="0">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a:t>
            </a:fld>
            <a:endParaRPr lang="en-US"/>
          </a:p>
        </p:txBody>
      </p:sp>
    </p:spTree>
    <p:extLst>
      <p:ext uri="{BB962C8B-B14F-4D97-AF65-F5344CB8AC3E}">
        <p14:creationId xmlns:p14="http://schemas.microsoft.com/office/powerpoint/2010/main" val="275924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Why is excellent adherence to care and treatment important for ALHIV?</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382871" y="2850341"/>
            <a:ext cx="2843757" cy="3318230"/>
          </a:xfrm>
          <a:prstGeom prst="rect">
            <a:avLst/>
          </a:prstGeom>
          <a:noFill/>
          <a:ln>
            <a:noFill/>
          </a:ln>
          <a:effectLst>
            <a:softEdge rad="3175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1257" y="484188"/>
            <a:ext cx="8882743" cy="1116012"/>
          </a:xfrm>
        </p:spPr>
        <p:txBody>
          <a:bodyPr/>
          <a:lstStyle/>
          <a:p>
            <a:r>
              <a:rPr lang="en-US" kern="1200" spc="-40" dirty="0" smtClean="0"/>
              <a:t>Why is Excellent Adherence Important?</a:t>
            </a:r>
            <a:endParaRPr lang="en-US" sz="1800" kern="1200" spc="-40" dirty="0"/>
          </a:p>
        </p:txBody>
      </p:sp>
      <p:sp>
        <p:nvSpPr>
          <p:cNvPr id="3" name="Content Placeholder 2"/>
          <p:cNvSpPr>
            <a:spLocks noGrp="1"/>
          </p:cNvSpPr>
          <p:nvPr>
            <p:ph idx="1"/>
          </p:nvPr>
        </p:nvSpPr>
        <p:spPr/>
        <p:txBody>
          <a:bodyPr numCol="1" spcCol="182880"/>
          <a:lstStyle/>
          <a:p>
            <a:pPr>
              <a:spcBef>
                <a:spcPts val="1000"/>
              </a:spcBef>
            </a:pPr>
            <a:r>
              <a:rPr lang="en-GB" dirty="0" smtClean="0">
                <a:latin typeface="+mn-lt"/>
                <a:ea typeface="ＭＳ Ｐゴシック" charset="0"/>
                <a:cs typeface="ＭＳ Ｐゴシック" charset="0"/>
              </a:rPr>
              <a:t>To ensure </a:t>
            </a:r>
            <a:r>
              <a:rPr lang="en-GB" dirty="0">
                <a:latin typeface="+mn-lt"/>
                <a:ea typeface="ＭＳ Ｐゴシック" charset="0"/>
                <a:cs typeface="ＭＳ Ｐゴシック" charset="0"/>
              </a:rPr>
              <a:t>that </a:t>
            </a:r>
            <a:r>
              <a:rPr lang="en-GB" dirty="0" smtClean="0">
                <a:latin typeface="+mn-lt"/>
                <a:ea typeface="ＭＳ Ｐゴシック" charset="0"/>
                <a:cs typeface="ＭＳ Ｐゴシック" charset="0"/>
              </a:rPr>
              <a:t>medicines </a:t>
            </a:r>
            <a:r>
              <a:rPr lang="en-GB" dirty="0">
                <a:latin typeface="+mn-lt"/>
                <a:ea typeface="ＭＳ Ｐゴシック" charset="0"/>
                <a:cs typeface="ＭＳ Ｐゴシック" charset="0"/>
              </a:rPr>
              <a:t>do their job</a:t>
            </a:r>
            <a:r>
              <a:rPr lang="en-GB" dirty="0" smtClean="0">
                <a:latin typeface="+mn-lt"/>
                <a:ea typeface="ＭＳ Ｐゴシック" charset="0"/>
                <a:cs typeface="ＭＳ Ｐゴシック" charset="0"/>
              </a:rPr>
              <a:t> (increase CD4 count, decrease amount of HIV in the body, prevent </a:t>
            </a:r>
            <a:r>
              <a:rPr lang="en-GB" dirty="0" err="1" smtClean="0">
                <a:latin typeface="+mn-lt"/>
                <a:ea typeface="ＭＳ Ｐゴシック" charset="0"/>
                <a:cs typeface="ＭＳ Ｐゴシック" charset="0"/>
              </a:rPr>
              <a:t>OIs</a:t>
            </a:r>
            <a:r>
              <a:rPr lang="en-GB" dirty="0" smtClean="0">
                <a:latin typeface="+mn-lt"/>
                <a:ea typeface="ＭＳ Ｐゴシック" charset="0"/>
                <a:cs typeface="ＭＳ Ｐゴシック" charset="0"/>
              </a:rPr>
              <a:t>, etc.)</a:t>
            </a:r>
          </a:p>
          <a:p>
            <a:pPr>
              <a:spcBef>
                <a:spcPts val="1000"/>
              </a:spcBef>
            </a:pPr>
            <a:r>
              <a:rPr lang="en-GB" dirty="0" smtClean="0">
                <a:latin typeface="+mn-lt"/>
                <a:ea typeface="ＭＳ Ｐゴシック" charset="0"/>
                <a:cs typeface="ＭＳ Ｐゴシック" charset="0"/>
              </a:rPr>
              <a:t>To make sure </a:t>
            </a:r>
            <a:r>
              <a:rPr lang="en-GB" dirty="0">
                <a:latin typeface="+mn-lt"/>
                <a:ea typeface="ＭＳ Ｐゴシック" charset="0"/>
                <a:cs typeface="ＭＳ Ｐゴシック" charset="0"/>
              </a:rPr>
              <a:t>people get all the benefits</a:t>
            </a:r>
            <a:r>
              <a:rPr lang="en-GB" dirty="0" smtClean="0">
                <a:latin typeface="+mn-lt"/>
                <a:ea typeface="ＭＳ Ｐゴシック" charset="0"/>
                <a:cs typeface="ＭＳ Ｐゴシック" charset="0"/>
              </a:rPr>
              <a:t> of ART (feeling better, not getting sick as often, living longer)</a:t>
            </a:r>
          </a:p>
          <a:p>
            <a:pPr>
              <a:spcBef>
                <a:spcPts val="1000"/>
              </a:spcBef>
            </a:pPr>
            <a:r>
              <a:rPr lang="en-GB" dirty="0" smtClean="0">
                <a:ea typeface="ＭＳ Ｐゴシック" charset="0"/>
                <a:cs typeface="ＭＳ Ｐゴシック" charset="0"/>
              </a:rPr>
              <a:t>To reduce the risk of spreading the virus to others (</a:t>
            </a:r>
            <a:r>
              <a:rPr lang="en-GB" i="1" dirty="0" smtClean="0">
                <a:ea typeface="ＭＳ Ｐゴシック" charset="0"/>
                <a:cs typeface="ＭＳ Ｐゴシック" charset="0"/>
              </a:rPr>
              <a:t>“altruistic adherence”</a:t>
            </a:r>
            <a:r>
              <a:rPr lang="en-GB" dirty="0" smtClean="0">
                <a:ea typeface="ＭＳ Ｐゴシック" charset="0"/>
                <a:cs typeface="ＭＳ Ｐゴシック" charset="0"/>
              </a:rPr>
              <a:t>)</a:t>
            </a:r>
          </a:p>
          <a:p>
            <a:pPr>
              <a:spcBef>
                <a:spcPts val="1000"/>
              </a:spcBef>
            </a:pPr>
            <a:r>
              <a:rPr lang="en-GB" dirty="0" smtClean="0">
                <a:latin typeface="+mn-lt"/>
                <a:ea typeface="ＭＳ Ｐゴシック" charset="0"/>
                <a:cs typeface="ＭＳ Ｐゴシック" charset="0"/>
              </a:rPr>
              <a:t>To help ALHIV </a:t>
            </a:r>
            <a:r>
              <a:rPr lang="en-GB" dirty="0">
                <a:latin typeface="+mn-lt"/>
                <a:ea typeface="ＭＳ Ｐゴシック" charset="0"/>
                <a:cs typeface="ＭＳ Ｐゴシック" charset="0"/>
              </a:rPr>
              <a:t>grow and develop into healthy </a:t>
            </a:r>
            <a:r>
              <a:rPr lang="en-GB" dirty="0" smtClean="0">
                <a:latin typeface="+mn-lt"/>
                <a:ea typeface="ＭＳ Ｐゴシック" charset="0"/>
                <a:cs typeface="ＭＳ Ｐゴシック" charset="0"/>
              </a:rPr>
              <a:t>adults</a:t>
            </a:r>
          </a:p>
          <a:p>
            <a:pPr>
              <a:spcBef>
                <a:spcPts val="1000"/>
              </a:spcBef>
            </a:pPr>
            <a:r>
              <a:rPr lang="en-GB" dirty="0" smtClean="0">
                <a:ea typeface="ＭＳ Ｐゴシック" charset="0"/>
                <a:cs typeface="ＭＳ Ｐゴシック" charset="0"/>
              </a:rPr>
              <a:t>To keep people looking and feeling good so they can get back to “normal” life</a:t>
            </a:r>
          </a:p>
          <a:p>
            <a:pPr>
              <a:spcBef>
                <a:spcPts val="1000"/>
              </a:spcBef>
            </a:pPr>
            <a:r>
              <a:rPr lang="en-ZA" dirty="0" smtClean="0">
                <a:latin typeface="+mn-lt"/>
                <a:ea typeface="ＭＳ Ｐゴシック" charset="0"/>
                <a:cs typeface="ＭＳ Ｐゴシック" charset="0"/>
              </a:rPr>
              <a:t>So the virus does not become resistant to certain medicines</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11</a:t>
            </a:fld>
            <a:endParaRPr lang="en-US"/>
          </a:p>
        </p:txBody>
      </p:sp>
    </p:spTree>
    <p:extLst>
      <p:ext uri="{BB962C8B-B14F-4D97-AF65-F5344CB8AC3E}">
        <p14:creationId xmlns:p14="http://schemas.microsoft.com/office/powerpoint/2010/main" val="41717478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12</a:t>
            </a:fld>
            <a:endParaRPr lang="en-US"/>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749829239"/>
              </p:ext>
            </p:extLst>
          </p:nvPr>
        </p:nvGraphicFramePr>
        <p:xfrm>
          <a:off x="740229" y="1643742"/>
          <a:ext cx="7837714" cy="4846320"/>
        </p:xfrm>
        <a:graphic>
          <a:graphicData uri="http://schemas.openxmlformats.org/drawingml/2006/table">
            <a:tbl>
              <a:tblPr firstRow="1" bandRow="1">
                <a:tableStyleId>{5C22544A-7EE6-4342-B048-85BDC9FD1C3A}</a:tableStyleId>
              </a:tblPr>
              <a:tblGrid>
                <a:gridCol w="7837714"/>
              </a:tblGrid>
              <a:tr h="4519321">
                <a:tc>
                  <a:txBody>
                    <a:bodyPr/>
                    <a:lstStyle/>
                    <a:p>
                      <a:pPr marL="406400" indent="-406400" algn="l">
                        <a:spcBef>
                          <a:spcPct val="50000"/>
                        </a:spcBef>
                        <a:buClr>
                          <a:srgbClr val="083763"/>
                        </a:buClr>
                        <a:buSzPct val="125000"/>
                        <a:buFont typeface="Wingdings" pitchFamily="2" charset="2"/>
                        <a:buChar char="§"/>
                      </a:pPr>
                      <a:r>
                        <a:rPr lang="en-GB" sz="2400" b="0" dirty="0" smtClean="0">
                          <a:solidFill>
                            <a:schemeClr val="tx1"/>
                          </a:solidFill>
                          <a:latin typeface="+mn-lt"/>
                        </a:rPr>
                        <a:t>Retention and adherence are closely related. </a:t>
                      </a:r>
                    </a:p>
                    <a:p>
                      <a:pPr marL="406400" indent="-406400" algn="l">
                        <a:spcBef>
                          <a:spcPct val="50000"/>
                        </a:spcBef>
                        <a:buClr>
                          <a:srgbClr val="083763"/>
                        </a:buClr>
                        <a:buSzPct val="125000"/>
                        <a:buFont typeface="Wingdings" pitchFamily="2" charset="2"/>
                        <a:buChar char="§"/>
                      </a:pPr>
                      <a:r>
                        <a:rPr lang="en-US" sz="2400" b="0" kern="1200" dirty="0" smtClean="0">
                          <a:solidFill>
                            <a:schemeClr val="tx1"/>
                          </a:solidFill>
                          <a:latin typeface="+mn-lt"/>
                          <a:ea typeface="+mn-ea"/>
                          <a:cs typeface="+mn-cs"/>
                        </a:rPr>
                        <a:t>Health workers and health systems play an important role in retaining clients in care. </a:t>
                      </a:r>
                    </a:p>
                    <a:p>
                      <a:pPr marL="406400" indent="-406400" algn="l">
                        <a:spcBef>
                          <a:spcPct val="50000"/>
                        </a:spcBef>
                        <a:buClr>
                          <a:srgbClr val="083763"/>
                        </a:buClr>
                        <a:buSzPct val="125000"/>
                        <a:buFont typeface="Wingdings" pitchFamily="2" charset="2"/>
                        <a:buChar char="§"/>
                      </a:pPr>
                      <a:r>
                        <a:rPr lang="en-US" sz="2400" b="0" kern="1200" dirty="0" smtClean="0">
                          <a:solidFill>
                            <a:schemeClr val="tx1"/>
                          </a:solidFill>
                          <a:latin typeface="+mn-lt"/>
                          <a:ea typeface="+mn-ea"/>
                          <a:cs typeface="+mn-cs"/>
                        </a:rPr>
                        <a:t>Adherence support should be ongoing — not one-time events — and the entire multidisciplinary team is responsible for providing these services. </a:t>
                      </a:r>
                      <a:endParaRPr lang="en-GB" sz="2400" b="0" dirty="0" smtClean="0">
                        <a:solidFill>
                          <a:schemeClr val="tx1"/>
                        </a:solidFill>
                        <a:latin typeface="+mn-lt"/>
                      </a:endParaRPr>
                    </a:p>
                    <a:p>
                      <a:pPr marL="406400" indent="-406400" algn="l">
                        <a:spcBef>
                          <a:spcPct val="50000"/>
                        </a:spcBef>
                        <a:buClr>
                          <a:srgbClr val="083763"/>
                        </a:buClr>
                        <a:buSzPct val="125000"/>
                        <a:buFont typeface="Wingdings" pitchFamily="2" charset="2"/>
                        <a:buChar char="§"/>
                      </a:pPr>
                      <a:r>
                        <a:rPr lang="en-GB" sz="2400" b="1" dirty="0" smtClean="0">
                          <a:solidFill>
                            <a:schemeClr val="tx1"/>
                          </a:solidFill>
                          <a:latin typeface="+mn-lt"/>
                        </a:rPr>
                        <a:t>No one is perfect. </a:t>
                      </a:r>
                      <a:r>
                        <a:rPr lang="en-GB" sz="2400" b="0" dirty="0" smtClean="0">
                          <a:solidFill>
                            <a:schemeClr val="tx1"/>
                          </a:solidFill>
                          <a:latin typeface="+mn-lt"/>
                        </a:rPr>
                        <a:t>It is important not</a:t>
                      </a:r>
                      <a:r>
                        <a:rPr lang="en-GB" sz="2400" b="0" baseline="0" dirty="0" smtClean="0">
                          <a:solidFill>
                            <a:schemeClr val="tx1"/>
                          </a:solidFill>
                          <a:latin typeface="+mn-lt"/>
                        </a:rPr>
                        <a:t> to judge adolescent clients (or caregivers) if they are non-adherent.</a:t>
                      </a:r>
                    </a:p>
                    <a:p>
                      <a:pPr marL="406400" indent="-406400" algn="l">
                        <a:spcBef>
                          <a:spcPct val="50000"/>
                        </a:spcBef>
                        <a:buClr>
                          <a:srgbClr val="083763"/>
                        </a:buClr>
                        <a:buSzPct val="125000"/>
                        <a:buFont typeface="Wingdings" pitchFamily="2" charset="2"/>
                        <a:buChar char="§"/>
                      </a:pPr>
                      <a:r>
                        <a:rPr lang="en-ZA" sz="2400" b="0" baseline="0" dirty="0" smtClean="0">
                          <a:solidFill>
                            <a:schemeClr val="tx1"/>
                          </a:solidFill>
                          <a:latin typeface="+mn-lt"/>
                        </a:rPr>
                        <a:t>Instead, we should try to understand why they do not adhere and help find ways to resume good adherence as soon as possible.</a:t>
                      </a:r>
                      <a:endParaRPr lang="en-GB" sz="2400" b="0" baseline="0" dirty="0" smtClean="0">
                        <a:solidFill>
                          <a:schemeClr val="tx1"/>
                        </a:solidFill>
                        <a:latin typeface="+mn-lt"/>
                      </a:endParaRPr>
                    </a:p>
                  </a:txBody>
                  <a:tcPr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
        <p:nvSpPr>
          <p:cNvPr id="6" name="Title 1"/>
          <p:cNvSpPr txBox="1">
            <a:spLocks/>
          </p:cNvSpPr>
          <p:nvPr/>
        </p:nvSpPr>
        <p:spPr bwMode="white">
          <a:xfrm>
            <a:off x="498475" y="484188"/>
            <a:ext cx="8264525" cy="111601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40" normalizeH="0" baseline="0" noProof="0" dirty="0" smtClean="0">
                <a:ln>
                  <a:noFill/>
                </a:ln>
                <a:solidFill>
                  <a:schemeClr val="bg1"/>
                </a:solidFill>
                <a:effectLst/>
                <a:uLnTx/>
                <a:uFillTx/>
                <a:latin typeface="Calibri (Headings)"/>
                <a:ea typeface="+mj-ea"/>
                <a:cs typeface="Calibri (Headings)"/>
              </a:rPr>
              <a:t>Remember:</a:t>
            </a:r>
            <a:endParaRPr kumimoji="0" lang="en-US" sz="1800" b="1" i="0" u="none" strike="noStrike" kern="1200" cap="none" spc="-40" normalizeH="0" baseline="0" noProof="0" dirty="0">
              <a:ln>
                <a:noFill/>
              </a:ln>
              <a:solidFill>
                <a:schemeClr val="bg1"/>
              </a:solidFill>
              <a:effectLst/>
              <a:uLnTx/>
              <a:uFillTx/>
              <a:latin typeface="Calibri (Headings)"/>
              <a:ea typeface="+mj-ea"/>
              <a:cs typeface="Calibri (Headings)"/>
            </a:endParaRPr>
          </a:p>
        </p:txBody>
      </p:sp>
    </p:spTree>
    <p:extLst>
      <p:ext uri="{BB962C8B-B14F-4D97-AF65-F5344CB8AC3E}">
        <p14:creationId xmlns:p14="http://schemas.microsoft.com/office/powerpoint/2010/main" val="33459200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13</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the most common retention and adherence issues for ALHIV?</a:t>
            </a:r>
          </a:p>
          <a:p>
            <a:r>
              <a:rPr lang="en-GB" i="1" dirty="0">
                <a:solidFill>
                  <a:srgbClr val="0B5395"/>
                </a:solidFill>
                <a:latin typeface="+mn-lt"/>
                <a:ea typeface="ＭＳ Ｐゴシック" charset="0"/>
                <a:cs typeface="ＭＳ Ｐゴシック" charset="0"/>
              </a:rPr>
              <a:t>What are the most common </a:t>
            </a:r>
            <a:r>
              <a:rPr lang="en-GB" i="1" dirty="0" smtClean="0">
                <a:solidFill>
                  <a:srgbClr val="0B5395"/>
                </a:solidFill>
                <a:latin typeface="+mn-lt"/>
                <a:ea typeface="ＭＳ Ｐゴシック" charset="0"/>
                <a:cs typeface="ＭＳ Ｐゴシック" charset="0"/>
              </a:rPr>
              <a:t>factors affecting retention and adherence among younger adolescents?</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How about </a:t>
            </a:r>
            <a:r>
              <a:rPr lang="en-GB" i="1" dirty="0" smtClean="0">
                <a:solidFill>
                  <a:srgbClr val="0B5395"/>
                </a:solidFill>
                <a:latin typeface="+mn-lt"/>
                <a:ea typeface="ＭＳ Ｐゴシック" charset="0"/>
                <a:cs typeface="ＭＳ Ｐゴシック" charset="0"/>
              </a:rPr>
              <a:t>among </a:t>
            </a:r>
            <a:r>
              <a:rPr lang="en-GB" i="1" dirty="0">
                <a:solidFill>
                  <a:srgbClr val="0B5395"/>
                </a:solidFill>
                <a:latin typeface="+mn-lt"/>
                <a:ea typeface="ＭＳ Ｐゴシック" charset="0"/>
                <a:cs typeface="ＭＳ Ｐゴシック" charset="0"/>
              </a:rPr>
              <a:t>older </a:t>
            </a:r>
            <a:r>
              <a:rPr lang="en-GB" i="1" dirty="0" smtClean="0">
                <a:solidFill>
                  <a:srgbClr val="0B5395"/>
                </a:solidFill>
                <a:latin typeface="+mn-lt"/>
                <a:ea typeface="ＭＳ Ｐゴシック" charset="0"/>
                <a:cs typeface="ＭＳ Ｐゴシック" charset="0"/>
              </a:rPr>
              <a:t>                                                        adolescents</a:t>
            </a:r>
            <a:r>
              <a:rPr lang="en-GB" i="1" dirty="0">
                <a:solidFill>
                  <a:srgbClr val="0B5395"/>
                </a:solidFill>
                <a:latin typeface="+mn-lt"/>
                <a:ea typeface="ＭＳ Ｐゴシック" charset="0"/>
                <a:cs typeface="ＭＳ Ｐゴシック" charset="0"/>
              </a:rPr>
              <a:t>?</a:t>
            </a:r>
            <a:endParaRPr lang="en-ZA" i="1" dirty="0">
              <a:solidFill>
                <a:srgbClr val="0B5395"/>
              </a:solidFill>
              <a:latin typeface="+mn-lt"/>
              <a:ea typeface="ＭＳ Ｐゴシック" charset="0"/>
              <a:cs typeface="ＭＳ Ｐゴシック" charset="0"/>
            </a:endParaRPr>
          </a:p>
          <a:p>
            <a:endParaRPr lang="en-US" dirty="0">
              <a:solidFill>
                <a:schemeClr val="accent1"/>
              </a:solidFill>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043716" y="3736023"/>
            <a:ext cx="3414486" cy="2585402"/>
          </a:xfrm>
          <a:prstGeom prst="rect">
            <a:avLst/>
          </a:prstGeom>
          <a:noFill/>
          <a:ln>
            <a:noFill/>
          </a:ln>
          <a:effectLst>
            <a:softEdge rad="31750"/>
          </a:effectLst>
        </p:spPr>
      </p:pic>
    </p:spTree>
    <p:extLst>
      <p:ext uri="{BB962C8B-B14F-4D97-AF65-F5344CB8AC3E}">
        <p14:creationId xmlns:p14="http://schemas.microsoft.com/office/powerpoint/2010/main" val="40124682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65100"/>
            <a:ext cx="8264525" cy="1151626"/>
          </a:xfrm>
        </p:spPr>
        <p:txBody>
          <a:bodyPr/>
          <a:lstStyle/>
          <a:p>
            <a:r>
              <a:rPr lang="en-US" dirty="0" smtClean="0"/>
              <a:t>Health Service Factors Affecting Adherence</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14</a:t>
            </a:fld>
            <a:endParaRPr lang="en-US"/>
          </a:p>
        </p:txBody>
      </p:sp>
      <p:sp>
        <p:nvSpPr>
          <p:cNvPr id="5" name="Content Placeholder 4"/>
          <p:cNvSpPr>
            <a:spLocks noGrp="1"/>
          </p:cNvSpPr>
          <p:nvPr>
            <p:ph idx="1"/>
          </p:nvPr>
        </p:nvSpPr>
        <p:spPr>
          <a:xfrm>
            <a:off x="533400" y="1785256"/>
            <a:ext cx="8229600" cy="4434867"/>
          </a:xfrm>
        </p:spPr>
        <p:txBody>
          <a:bodyPr numCol="2"/>
          <a:lstStyle/>
          <a:p>
            <a:pPr>
              <a:spcBef>
                <a:spcPts val="1000"/>
              </a:spcBef>
            </a:pPr>
            <a:r>
              <a:rPr lang="en-US" sz="2200" dirty="0" smtClean="0">
                <a:latin typeface="+mn-lt"/>
                <a:ea typeface="ＭＳ Ｐゴシック" charset="0"/>
                <a:cs typeface="ＭＳ Ｐゴシック" charset="0"/>
              </a:rPr>
              <a:t>Youth-friendliness of services</a:t>
            </a:r>
          </a:p>
          <a:p>
            <a:pPr>
              <a:spcBef>
                <a:spcPts val="1000"/>
              </a:spcBef>
            </a:pPr>
            <a:r>
              <a:rPr lang="en-US" sz="2200" dirty="0" smtClean="0">
                <a:latin typeface="+mn-lt"/>
                <a:ea typeface="ＭＳ Ｐゴシック" charset="0"/>
                <a:cs typeface="ＭＳ Ｐゴシック" charset="0"/>
              </a:rPr>
              <a:t>Level of confidentiality </a:t>
            </a:r>
          </a:p>
          <a:p>
            <a:pPr>
              <a:spcBef>
                <a:spcPts val="1000"/>
              </a:spcBef>
            </a:pPr>
            <a:r>
              <a:rPr lang="en-US" sz="2200" dirty="0" smtClean="0">
                <a:latin typeface="+mn-lt"/>
                <a:ea typeface="ＭＳ Ｐゴシック" charset="0"/>
                <a:cs typeface="ＭＳ Ｐゴシック" charset="0"/>
              </a:rPr>
              <a:t>Provider attitudes</a:t>
            </a:r>
          </a:p>
          <a:p>
            <a:pPr>
              <a:spcBef>
                <a:spcPts val="1000"/>
              </a:spcBef>
            </a:pPr>
            <a:r>
              <a:rPr lang="en-US" sz="2200" dirty="0" smtClean="0">
                <a:latin typeface="+mn-lt"/>
                <a:ea typeface="ＭＳ Ｐゴシック" charset="0"/>
                <a:cs typeface="ＭＳ Ｐゴシック" charset="0"/>
              </a:rPr>
              <a:t>Existence of drug stock-outs</a:t>
            </a:r>
          </a:p>
          <a:p>
            <a:pPr>
              <a:spcBef>
                <a:spcPts val="1000"/>
              </a:spcBef>
            </a:pPr>
            <a:r>
              <a:rPr lang="en-US" sz="2200" dirty="0" smtClean="0">
                <a:latin typeface="+mn-lt"/>
                <a:ea typeface="ＭＳ Ｐゴシック" charset="0"/>
                <a:cs typeface="ＭＳ Ｐゴシック" charset="0"/>
              </a:rPr>
              <a:t>Distance/transportation costs</a:t>
            </a:r>
          </a:p>
          <a:p>
            <a:pPr>
              <a:spcBef>
                <a:spcPts val="1000"/>
              </a:spcBef>
            </a:pPr>
            <a:r>
              <a:rPr lang="en-US" sz="2200" dirty="0" smtClean="0">
                <a:latin typeface="+mn-lt"/>
                <a:ea typeface="ＭＳ Ｐゴシック" charset="0"/>
                <a:cs typeface="ＭＳ Ｐゴシック" charset="0"/>
              </a:rPr>
              <a:t>Convenience of clinic hours</a:t>
            </a:r>
          </a:p>
          <a:p>
            <a:pPr>
              <a:spcBef>
                <a:spcPts val="1000"/>
              </a:spcBef>
            </a:pPr>
            <a:r>
              <a:rPr lang="en-US" sz="2200" dirty="0" smtClean="0">
                <a:latin typeface="+mn-lt"/>
                <a:ea typeface="ＭＳ Ｐゴシック" charset="0"/>
                <a:cs typeface="ＭＳ Ｐゴシック" charset="0"/>
              </a:rPr>
              <a:t>Patient record and tracking systems</a:t>
            </a:r>
          </a:p>
          <a:p>
            <a:pPr>
              <a:spcBef>
                <a:spcPts val="1000"/>
              </a:spcBef>
            </a:pPr>
            <a:r>
              <a:rPr lang="en-US" sz="2200" dirty="0" smtClean="0">
                <a:latin typeface="+mn-lt"/>
                <a:ea typeface="ＭＳ Ｐゴシック" charset="0"/>
                <a:cs typeface="ＭＳ Ｐゴシック" charset="0"/>
              </a:rPr>
              <a:t>Number and type of health workers</a:t>
            </a:r>
          </a:p>
          <a:p>
            <a:pPr>
              <a:spcBef>
                <a:spcPts val="1000"/>
              </a:spcBef>
            </a:pPr>
            <a:r>
              <a:rPr lang="en-US" sz="2200" dirty="0" smtClean="0">
                <a:latin typeface="+mn-lt"/>
                <a:ea typeface="ＭＳ Ｐゴシック" charset="0"/>
                <a:cs typeface="ＭＳ Ｐゴシック" charset="0"/>
              </a:rPr>
              <a:t>Provider language abilities</a:t>
            </a:r>
          </a:p>
          <a:p>
            <a:pPr>
              <a:spcBef>
                <a:spcPts val="1000"/>
              </a:spcBef>
            </a:pPr>
            <a:r>
              <a:rPr lang="en-US" sz="2200" dirty="0" smtClean="0">
                <a:latin typeface="+mn-lt"/>
                <a:ea typeface="ＭＳ Ｐゴシック" charset="0"/>
                <a:cs typeface="ＭＳ Ｐゴシック" charset="0"/>
              </a:rPr>
              <a:t>Length of waiting times </a:t>
            </a:r>
          </a:p>
          <a:p>
            <a:pPr>
              <a:spcBef>
                <a:spcPts val="1000"/>
              </a:spcBef>
            </a:pPr>
            <a:r>
              <a:rPr lang="en-US" sz="2200" dirty="0" smtClean="0">
                <a:latin typeface="+mn-lt"/>
                <a:ea typeface="ＭＳ Ｐゴシック" charset="0"/>
                <a:cs typeface="ＭＳ Ｐゴシック" charset="0"/>
              </a:rPr>
              <a:t>Space for private counseling</a:t>
            </a:r>
          </a:p>
          <a:p>
            <a:pPr>
              <a:spcBef>
                <a:spcPts val="1000"/>
              </a:spcBef>
            </a:pPr>
            <a:r>
              <a:rPr lang="en-US" sz="2200" dirty="0" smtClean="0">
                <a:latin typeface="+mn-lt"/>
                <a:ea typeface="ＭＳ Ｐゴシック" charset="0"/>
                <a:cs typeface="ＭＳ Ｐゴシック" charset="0"/>
              </a:rPr>
              <a:t>Level of staff turnover</a:t>
            </a:r>
          </a:p>
          <a:p>
            <a:pPr>
              <a:spcBef>
                <a:spcPts val="1000"/>
              </a:spcBef>
            </a:pPr>
            <a:r>
              <a:rPr lang="en-US" sz="2200" dirty="0" smtClean="0">
                <a:latin typeface="+mn-lt"/>
                <a:ea typeface="ＭＳ Ｐゴシック" charset="0"/>
                <a:cs typeface="ＭＳ Ｐゴシック" charset="0"/>
              </a:rPr>
              <a:t>Linkages between services</a:t>
            </a:r>
          </a:p>
          <a:p>
            <a:pPr>
              <a:spcBef>
                <a:spcPts val="1000"/>
              </a:spcBef>
            </a:pPr>
            <a:r>
              <a:rPr lang="en-US" sz="2200" dirty="0" smtClean="0">
                <a:latin typeface="+mn-lt"/>
                <a:ea typeface="ＭＳ Ｐゴシック" charset="0"/>
                <a:cs typeface="ＭＳ Ｐゴシック" charset="0"/>
              </a:rPr>
              <a:t>Referral systems</a:t>
            </a:r>
          </a:p>
          <a:p>
            <a:pPr>
              <a:spcBef>
                <a:spcPts val="1000"/>
              </a:spcBef>
            </a:pPr>
            <a:r>
              <a:rPr lang="en-US" sz="2200" dirty="0" smtClean="0">
                <a:latin typeface="+mn-lt"/>
                <a:ea typeface="ＭＳ Ｐゴシック" charset="0"/>
                <a:cs typeface="ＭＳ Ｐゴシック" charset="0"/>
              </a:rPr>
              <a:t>Existence of support groups</a:t>
            </a:r>
          </a:p>
          <a:p>
            <a:pPr>
              <a:spcBef>
                <a:spcPts val="1000"/>
              </a:spcBef>
            </a:pPr>
            <a:r>
              <a:rPr lang="en-US" sz="2200" dirty="0" smtClean="0">
                <a:latin typeface="+mn-lt"/>
                <a:ea typeface="ＭＳ Ｐゴシック" charset="0"/>
                <a:cs typeface="ＭＳ Ｐゴシック" charset="0"/>
              </a:rPr>
              <a:t>Level of PLHIV involvement</a:t>
            </a:r>
          </a:p>
          <a:p>
            <a:pPr>
              <a:spcBef>
                <a:spcPts val="1000"/>
              </a:spcBef>
            </a:pPr>
            <a:r>
              <a:rPr lang="en-US" sz="2200" dirty="0" smtClean="0">
                <a:latin typeface="+mn-lt"/>
                <a:ea typeface="ＭＳ Ｐゴシック" charset="0"/>
                <a:cs typeface="ＭＳ Ｐゴシック" charset="0"/>
              </a:rPr>
              <a:t>Cost of health services or medicines</a:t>
            </a:r>
            <a:endParaRPr lang="en-US" sz="2200" dirty="0">
              <a:latin typeface="+mn-lt"/>
              <a:ea typeface="ＭＳ Ｐゴシック" charset="0"/>
              <a:cs typeface="ＭＳ Ｐゴシック" charset="0"/>
            </a:endParaRPr>
          </a:p>
        </p:txBody>
      </p:sp>
    </p:spTree>
    <p:extLst>
      <p:ext uri="{BB962C8B-B14F-4D97-AF65-F5344CB8AC3E}">
        <p14:creationId xmlns:p14="http://schemas.microsoft.com/office/powerpoint/2010/main" val="37142909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74170"/>
            <a:ext cx="8264525" cy="1176103"/>
          </a:xfrm>
        </p:spPr>
        <p:txBody>
          <a:bodyPr/>
          <a:lstStyle/>
          <a:p>
            <a:r>
              <a:rPr lang="en-US" dirty="0" smtClean="0"/>
              <a:t>Individual Factors Affecting Adherence</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15</a:t>
            </a:fld>
            <a:endParaRPr lang="en-US"/>
          </a:p>
        </p:txBody>
      </p:sp>
      <p:sp>
        <p:nvSpPr>
          <p:cNvPr id="5" name="Content Placeholder 4"/>
          <p:cNvSpPr>
            <a:spLocks noGrp="1"/>
          </p:cNvSpPr>
          <p:nvPr>
            <p:ph idx="1"/>
          </p:nvPr>
        </p:nvSpPr>
        <p:spPr>
          <a:xfrm>
            <a:off x="533400" y="1669143"/>
            <a:ext cx="8229600" cy="5119007"/>
          </a:xfrm>
        </p:spPr>
        <p:txBody>
          <a:bodyPr numCol="2"/>
          <a:lstStyle/>
          <a:p>
            <a:pPr>
              <a:spcBef>
                <a:spcPts val="1000"/>
              </a:spcBef>
            </a:pPr>
            <a:r>
              <a:rPr lang="en-GB" sz="2200" dirty="0" smtClean="0">
                <a:latin typeface="+mn-lt"/>
                <a:ea typeface="ＭＳ Ｐゴシック" charset="0"/>
                <a:cs typeface="ＭＳ Ｐゴシック" charset="0"/>
              </a:rPr>
              <a:t>Rebellion or risk- taking</a:t>
            </a:r>
          </a:p>
          <a:p>
            <a:pPr>
              <a:spcBef>
                <a:spcPts val="1000"/>
              </a:spcBef>
            </a:pPr>
            <a:r>
              <a:rPr lang="en-GB" sz="2200" dirty="0" smtClean="0">
                <a:latin typeface="+mn-lt"/>
                <a:ea typeface="ＭＳ Ｐゴシック" charset="0"/>
                <a:cs typeface="ＭＳ Ｐゴシック" charset="0"/>
              </a:rPr>
              <a:t>Desire to fit in with peers</a:t>
            </a:r>
          </a:p>
          <a:p>
            <a:pPr>
              <a:spcBef>
                <a:spcPts val="1000"/>
              </a:spcBef>
            </a:pPr>
            <a:r>
              <a:rPr lang="en-GB" sz="2200" dirty="0" smtClean="0">
                <a:latin typeface="+mn-lt"/>
                <a:ea typeface="ＭＳ Ｐゴシック" charset="0"/>
                <a:cs typeface="ＭＳ Ｐゴシック" charset="0"/>
              </a:rPr>
              <a:t>Feeling </a:t>
            </a:r>
            <a:r>
              <a:rPr lang="en-GB" sz="2200" dirty="0">
                <a:latin typeface="+mn-lt"/>
                <a:ea typeface="ＭＳ Ｐゴシック" charset="0"/>
                <a:cs typeface="ＭＳ Ｐゴシック" charset="0"/>
              </a:rPr>
              <a:t>self-conscious about taking medication </a:t>
            </a:r>
          </a:p>
          <a:p>
            <a:pPr>
              <a:spcBef>
                <a:spcPts val="1000"/>
              </a:spcBef>
            </a:pPr>
            <a:r>
              <a:rPr lang="en-GB" sz="2200" dirty="0">
                <a:latin typeface="+mn-lt"/>
                <a:ea typeface="ＭＳ Ｐゴシック" charset="0"/>
                <a:cs typeface="ＭＳ Ｐゴシック" charset="0"/>
              </a:rPr>
              <a:t>Forgetting to </a:t>
            </a:r>
            <a:r>
              <a:rPr lang="en-GB" sz="2200" dirty="0" smtClean="0">
                <a:latin typeface="+mn-lt"/>
                <a:ea typeface="ＭＳ Ｐゴシック" charset="0"/>
                <a:cs typeface="ＭＳ Ｐゴシック" charset="0"/>
              </a:rPr>
              <a:t>take one’s medicine</a:t>
            </a:r>
            <a:endParaRPr lang="en-GB" sz="2200" dirty="0">
              <a:latin typeface="+mn-lt"/>
              <a:ea typeface="ＭＳ Ｐゴシック" charset="0"/>
              <a:cs typeface="ＭＳ Ｐゴシック" charset="0"/>
            </a:endParaRPr>
          </a:p>
          <a:p>
            <a:pPr>
              <a:spcBef>
                <a:spcPts val="1000"/>
              </a:spcBef>
            </a:pPr>
            <a:r>
              <a:rPr lang="en-GB" sz="2200" dirty="0">
                <a:latin typeface="+mn-lt"/>
                <a:ea typeface="ＭＳ Ｐゴシック" charset="0"/>
                <a:cs typeface="ＭＳ Ｐゴシック" charset="0"/>
              </a:rPr>
              <a:t>Side effects</a:t>
            </a:r>
            <a:r>
              <a:rPr lang="en-US" sz="2200" dirty="0">
                <a:latin typeface="+mn-lt"/>
                <a:ea typeface="ＭＳ Ｐゴシック" charset="0"/>
                <a:cs typeface="ＭＳ Ｐゴシック" charset="0"/>
              </a:rPr>
              <a:t> </a:t>
            </a:r>
          </a:p>
          <a:p>
            <a:pPr>
              <a:spcBef>
                <a:spcPts val="1000"/>
              </a:spcBef>
            </a:pPr>
            <a:r>
              <a:rPr lang="en-US" sz="2200" dirty="0" smtClean="0">
                <a:latin typeface="+mn-lt"/>
                <a:ea typeface="ＭＳ Ｐゴシック" charset="0"/>
                <a:cs typeface="ＭＳ Ｐゴシック" charset="0"/>
              </a:rPr>
              <a:t>Forgetting to go to the pharmacy/running </a:t>
            </a:r>
            <a:r>
              <a:rPr lang="en-US" sz="2200" dirty="0">
                <a:latin typeface="+mn-lt"/>
                <a:ea typeface="ＭＳ Ｐゴシック" charset="0"/>
                <a:cs typeface="ＭＳ Ｐゴシック" charset="0"/>
              </a:rPr>
              <a:t>out of</a:t>
            </a:r>
            <a:r>
              <a:rPr lang="en-US" sz="2200" dirty="0" smtClean="0">
                <a:latin typeface="+mn-lt"/>
                <a:ea typeface="ＭＳ Ｐゴシック" charset="0"/>
                <a:cs typeface="ＭＳ Ｐゴシック" charset="0"/>
              </a:rPr>
              <a:t> tablets</a:t>
            </a:r>
          </a:p>
          <a:p>
            <a:pPr>
              <a:spcBef>
                <a:spcPts val="1000"/>
              </a:spcBef>
            </a:pPr>
            <a:r>
              <a:rPr lang="en-GB" sz="2200" dirty="0" smtClean="0">
                <a:latin typeface="+mn-lt"/>
                <a:ea typeface="ＭＳ Ｐゴシック" charset="0"/>
                <a:cs typeface="ＭＳ Ｐゴシック" charset="0"/>
              </a:rPr>
              <a:t>Having difficulty </a:t>
            </a:r>
            <a:r>
              <a:rPr lang="en-GB" sz="2200" dirty="0">
                <a:latin typeface="+mn-lt"/>
                <a:ea typeface="ＭＳ Ｐゴシック" charset="0"/>
                <a:cs typeface="ＭＳ Ｐゴシック" charset="0"/>
              </a:rPr>
              <a:t>accepting </a:t>
            </a:r>
            <a:r>
              <a:rPr lang="en-GB" sz="2200" dirty="0" smtClean="0">
                <a:latin typeface="+mn-lt"/>
                <a:ea typeface="ＭＳ Ｐゴシック" charset="0"/>
                <a:cs typeface="ＭＳ Ｐゴシック" charset="0"/>
              </a:rPr>
              <a:t>one’s HIV-status</a:t>
            </a:r>
            <a:r>
              <a:rPr lang="en-US" sz="2200" dirty="0" smtClean="0">
                <a:latin typeface="+mn-lt"/>
                <a:ea typeface="ＭＳ Ｐゴシック" charset="0"/>
                <a:cs typeface="ＭＳ Ｐゴシック" charset="0"/>
              </a:rPr>
              <a:t> </a:t>
            </a:r>
          </a:p>
          <a:p>
            <a:pPr>
              <a:spcBef>
                <a:spcPts val="1000"/>
              </a:spcBef>
            </a:pPr>
            <a:r>
              <a:rPr lang="en-GB" sz="2200" dirty="0" smtClean="0">
                <a:latin typeface="+mn-lt"/>
                <a:ea typeface="ＭＳ Ｐゴシック" charset="0"/>
                <a:cs typeface="ＭＳ Ｐゴシック" charset="0"/>
              </a:rPr>
              <a:t>Stigma </a:t>
            </a:r>
            <a:r>
              <a:rPr lang="en-GB" sz="2200" dirty="0">
                <a:latin typeface="+mn-lt"/>
                <a:ea typeface="ＭＳ Ｐゴシック" charset="0"/>
                <a:cs typeface="ＭＳ Ｐゴシック" charset="0"/>
              </a:rPr>
              <a:t>and discrimination</a:t>
            </a:r>
            <a:endParaRPr lang="en-GB" sz="2200" dirty="0" smtClean="0">
              <a:latin typeface="+mn-lt"/>
              <a:ea typeface="ＭＳ Ｐゴシック" charset="0"/>
              <a:cs typeface="ＭＳ Ｐゴシック" charset="0"/>
            </a:endParaRPr>
          </a:p>
          <a:p>
            <a:pPr>
              <a:spcBef>
                <a:spcPts val="1000"/>
              </a:spcBef>
            </a:pPr>
            <a:r>
              <a:rPr lang="en-GB" sz="2200" dirty="0" smtClean="0">
                <a:latin typeface="+mn-lt"/>
                <a:ea typeface="ＭＳ Ｐゴシック" charset="0"/>
                <a:cs typeface="ＭＳ Ｐゴシック" charset="0"/>
              </a:rPr>
              <a:t>Disclosure</a:t>
            </a:r>
          </a:p>
          <a:p>
            <a:pPr>
              <a:spcBef>
                <a:spcPts val="1000"/>
              </a:spcBef>
            </a:pPr>
            <a:r>
              <a:rPr lang="en-GB" sz="2200" dirty="0" smtClean="0">
                <a:latin typeface="+mn-lt"/>
                <a:ea typeface="ＭＳ Ｐゴシック" charset="0"/>
                <a:cs typeface="ＭＳ Ｐゴシック" charset="0"/>
              </a:rPr>
              <a:t>Family </a:t>
            </a:r>
            <a:r>
              <a:rPr lang="en-GB" sz="2200" dirty="0">
                <a:latin typeface="+mn-lt"/>
                <a:ea typeface="ＭＳ Ｐゴシック" charset="0"/>
                <a:cs typeface="ＭＳ Ｐゴシック" charset="0"/>
              </a:rPr>
              <a:t>or social support </a:t>
            </a:r>
          </a:p>
          <a:p>
            <a:pPr>
              <a:spcBef>
                <a:spcPts val="1000"/>
              </a:spcBef>
            </a:pPr>
            <a:r>
              <a:rPr lang="en-GB" sz="2200" dirty="0">
                <a:latin typeface="+mn-lt"/>
                <a:ea typeface="ＭＳ Ｐゴシック" charset="0"/>
                <a:cs typeface="ＭＳ Ｐゴシック" charset="0"/>
              </a:rPr>
              <a:t>How sick or well </a:t>
            </a:r>
            <a:r>
              <a:rPr lang="en-GB" sz="2200" dirty="0" smtClean="0">
                <a:latin typeface="+mn-lt"/>
                <a:ea typeface="ＭＳ Ｐゴシック" charset="0"/>
                <a:cs typeface="ＭＳ Ｐゴシック" charset="0"/>
              </a:rPr>
              <a:t>person feels</a:t>
            </a:r>
            <a:endParaRPr lang="en-GB" sz="2200" dirty="0">
              <a:latin typeface="+mn-lt"/>
              <a:ea typeface="ＭＳ Ｐゴシック" charset="0"/>
              <a:cs typeface="ＭＳ Ｐゴシック" charset="0"/>
            </a:endParaRPr>
          </a:p>
          <a:p>
            <a:pPr>
              <a:spcBef>
                <a:spcPts val="1000"/>
              </a:spcBef>
            </a:pPr>
            <a:r>
              <a:rPr lang="en-GB" sz="2200" dirty="0">
                <a:latin typeface="+mn-lt"/>
                <a:ea typeface="ＭＳ Ｐゴシック" charset="0"/>
                <a:cs typeface="ＭＳ Ｐゴシック" charset="0"/>
              </a:rPr>
              <a:t>Migration or </a:t>
            </a:r>
            <a:r>
              <a:rPr lang="en-GB" sz="2200" dirty="0" smtClean="0">
                <a:latin typeface="+mn-lt"/>
                <a:ea typeface="ＭＳ Ｐゴシック" charset="0"/>
                <a:cs typeface="ＭＳ Ｐゴシック" charset="0"/>
              </a:rPr>
              <a:t>relocation affecting continuity of care</a:t>
            </a:r>
          </a:p>
          <a:p>
            <a:pPr>
              <a:spcBef>
                <a:spcPts val="1000"/>
              </a:spcBef>
            </a:pPr>
            <a:r>
              <a:rPr lang="en-GB" sz="2200" dirty="0" smtClean="0">
                <a:latin typeface="+mn-lt"/>
                <a:ea typeface="ＭＳ Ｐゴシック" charset="0"/>
                <a:cs typeface="ＭＳ Ｐゴシック" charset="0"/>
              </a:rPr>
              <a:t>Whether person can take time </a:t>
            </a:r>
            <a:r>
              <a:rPr lang="en-GB" sz="2200" dirty="0">
                <a:latin typeface="+mn-lt"/>
                <a:ea typeface="ＭＳ Ｐゴシック" charset="0"/>
                <a:cs typeface="ＭＳ Ｐゴシック" charset="0"/>
              </a:rPr>
              <a:t>away from home, school, </a:t>
            </a:r>
            <a:r>
              <a:rPr lang="en-GB" sz="2200" dirty="0" smtClean="0">
                <a:latin typeface="+mn-lt"/>
                <a:ea typeface="ＭＳ Ｐゴシック" charset="0"/>
                <a:cs typeface="ＭＳ Ｐゴシック" charset="0"/>
              </a:rPr>
              <a:t>or work to go to clinic appointments</a:t>
            </a:r>
            <a:endParaRPr lang="en-GB" sz="2200" dirty="0">
              <a:latin typeface="+mn-lt"/>
              <a:ea typeface="ＭＳ Ｐゴシック" charset="0"/>
              <a:cs typeface="ＭＳ Ｐゴシック" charset="0"/>
            </a:endParaRPr>
          </a:p>
          <a:p>
            <a:pPr>
              <a:spcBef>
                <a:spcPts val="1000"/>
              </a:spcBef>
            </a:pPr>
            <a:r>
              <a:rPr lang="en-US" sz="2200" dirty="0" smtClean="0">
                <a:latin typeface="+mn-lt"/>
                <a:ea typeface="ＭＳ Ｐゴシック" charset="0"/>
                <a:cs typeface="ＭＳ Ｐゴシック" charset="0"/>
              </a:rPr>
              <a:t>Having a mental illness</a:t>
            </a:r>
            <a:endParaRPr lang="en-ZA" sz="2200" dirty="0" smtClean="0">
              <a:latin typeface="+mn-lt"/>
              <a:ea typeface="ＭＳ Ｐゴシック" charset="0"/>
              <a:cs typeface="ＭＳ Ｐゴシック" charset="0"/>
            </a:endParaRPr>
          </a:p>
          <a:p>
            <a:pPr>
              <a:spcBef>
                <a:spcPts val="1000"/>
              </a:spcBef>
            </a:pPr>
            <a:endParaRPr lang="en-ZA" sz="2000" dirty="0">
              <a:latin typeface="+mn-lt"/>
              <a:ea typeface="ＭＳ Ｐゴシック" charset="0"/>
              <a:cs typeface="ＭＳ Ｐゴシック" charset="0"/>
            </a:endParaRPr>
          </a:p>
        </p:txBody>
      </p:sp>
    </p:spTree>
    <p:extLst>
      <p:ext uri="{BB962C8B-B14F-4D97-AF65-F5344CB8AC3E}">
        <p14:creationId xmlns:p14="http://schemas.microsoft.com/office/powerpoint/2010/main" val="21919324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74170"/>
            <a:ext cx="8264525" cy="1150223"/>
          </a:xfrm>
        </p:spPr>
        <p:txBody>
          <a:bodyPr/>
          <a:lstStyle/>
          <a:p>
            <a:r>
              <a:rPr lang="en-US" dirty="0" smtClean="0"/>
              <a:t>Community and Cultural Factors Affecting Adherence</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16</a:t>
            </a:fld>
            <a:endParaRPr lang="en-US"/>
          </a:p>
        </p:txBody>
      </p:sp>
      <p:sp>
        <p:nvSpPr>
          <p:cNvPr id="5" name="Content Placeholder 4"/>
          <p:cNvSpPr>
            <a:spLocks noGrp="1"/>
          </p:cNvSpPr>
          <p:nvPr>
            <p:ph idx="1"/>
          </p:nvPr>
        </p:nvSpPr>
        <p:spPr>
          <a:xfrm>
            <a:off x="533400" y="1600201"/>
            <a:ext cx="8229600" cy="5187949"/>
          </a:xfrm>
        </p:spPr>
        <p:txBody>
          <a:bodyPr numCol="2" spcCol="365760"/>
          <a:lstStyle/>
          <a:p>
            <a:pPr>
              <a:spcBef>
                <a:spcPts val="1000"/>
              </a:spcBef>
            </a:pPr>
            <a:r>
              <a:rPr lang="en-GB" sz="2200" dirty="0" smtClean="0">
                <a:latin typeface="+mn-lt"/>
                <a:ea typeface="ＭＳ Ｐゴシック" charset="0"/>
                <a:cs typeface="ＭＳ Ｐゴシック" charset="0"/>
              </a:rPr>
              <a:t>Family and social support</a:t>
            </a:r>
          </a:p>
          <a:p>
            <a:pPr>
              <a:spcBef>
                <a:spcPts val="1000"/>
              </a:spcBef>
            </a:pPr>
            <a:r>
              <a:rPr lang="en-GB" sz="2200" dirty="0">
                <a:latin typeface="+mn-lt"/>
                <a:ea typeface="ＭＳ Ｐゴシック" charset="0"/>
                <a:cs typeface="ＭＳ Ｐゴシック" charset="0"/>
              </a:rPr>
              <a:t>Poverty</a:t>
            </a:r>
          </a:p>
          <a:p>
            <a:pPr>
              <a:spcBef>
                <a:spcPts val="1000"/>
              </a:spcBef>
            </a:pPr>
            <a:r>
              <a:rPr lang="en-GB" sz="2200" dirty="0">
                <a:latin typeface="+mn-lt"/>
                <a:ea typeface="ＭＳ Ｐゴシック" charset="0"/>
                <a:cs typeface="ＭＳ Ｐゴシック" charset="0"/>
              </a:rPr>
              <a:t>Lack of food</a:t>
            </a:r>
          </a:p>
          <a:p>
            <a:pPr>
              <a:spcBef>
                <a:spcPts val="1000"/>
              </a:spcBef>
            </a:pPr>
            <a:r>
              <a:rPr lang="en-GB" sz="2200" dirty="0">
                <a:latin typeface="+mn-lt"/>
                <a:ea typeface="ＭＳ Ｐゴシック" charset="0"/>
                <a:cs typeface="ＭＳ Ｐゴシック" charset="0"/>
              </a:rPr>
              <a:t>Stigma and discrimination</a:t>
            </a:r>
          </a:p>
          <a:p>
            <a:pPr>
              <a:spcBef>
                <a:spcPts val="1000"/>
              </a:spcBef>
            </a:pPr>
            <a:r>
              <a:rPr lang="en-GB" sz="2200" dirty="0">
                <a:latin typeface="+mn-lt"/>
                <a:ea typeface="ＭＳ Ｐゴシック" charset="0"/>
                <a:cs typeface="ＭＳ Ｐゴシック" charset="0"/>
              </a:rPr>
              <a:t>Caregiver’s availability, health, and understanding of adherence</a:t>
            </a:r>
          </a:p>
          <a:p>
            <a:pPr>
              <a:spcBef>
                <a:spcPts val="1000"/>
              </a:spcBef>
            </a:pPr>
            <a:r>
              <a:rPr lang="en-GB" sz="2200" dirty="0">
                <a:latin typeface="+mn-lt"/>
                <a:ea typeface="ＭＳ Ｐゴシック" charset="0"/>
                <a:cs typeface="ＭＳ Ｐゴシック" charset="0"/>
              </a:rPr>
              <a:t>Societal discomfort with youth and</a:t>
            </a:r>
            <a:r>
              <a:rPr lang="en-GB" sz="2200" dirty="0" smtClean="0">
                <a:latin typeface="+mn-lt"/>
                <a:ea typeface="ＭＳ Ｐゴシック" charset="0"/>
                <a:cs typeface="ＭＳ Ｐゴシック" charset="0"/>
              </a:rPr>
              <a:t> related issues, such as sexuality</a:t>
            </a:r>
          </a:p>
          <a:p>
            <a:pPr>
              <a:spcBef>
                <a:spcPts val="1000"/>
              </a:spcBef>
            </a:pPr>
            <a:endParaRPr lang="en-GB" sz="2200" dirty="0" smtClean="0">
              <a:latin typeface="+mn-lt"/>
              <a:ea typeface="ＭＳ Ｐゴシック" charset="0"/>
              <a:cs typeface="ＭＳ Ｐゴシック" charset="0"/>
            </a:endParaRPr>
          </a:p>
          <a:p>
            <a:pPr>
              <a:spcBef>
                <a:spcPts val="1000"/>
              </a:spcBef>
            </a:pPr>
            <a:endParaRPr lang="en-GB" sz="2200" dirty="0" smtClean="0">
              <a:latin typeface="+mn-lt"/>
              <a:ea typeface="ＭＳ Ｐゴシック" charset="0"/>
              <a:cs typeface="ＭＳ Ｐゴシック" charset="0"/>
            </a:endParaRPr>
          </a:p>
          <a:p>
            <a:pPr>
              <a:spcBef>
                <a:spcPts val="1000"/>
              </a:spcBef>
            </a:pPr>
            <a:r>
              <a:rPr lang="en-GB" sz="2200" dirty="0" smtClean="0">
                <a:latin typeface="+mn-lt"/>
                <a:ea typeface="ＭＳ Ｐゴシック" charset="0"/>
                <a:cs typeface="ＭＳ Ｐゴシック" charset="0"/>
              </a:rPr>
              <a:t>Extent of disclosure</a:t>
            </a:r>
          </a:p>
          <a:p>
            <a:pPr>
              <a:spcBef>
                <a:spcPts val="1000"/>
              </a:spcBef>
            </a:pPr>
            <a:r>
              <a:rPr lang="en-GB" sz="2200" dirty="0" smtClean="0">
                <a:latin typeface="+mn-lt"/>
                <a:ea typeface="ＭＳ Ｐゴシック" charset="0"/>
                <a:cs typeface="ＭＳ Ｐゴシック" charset="0"/>
              </a:rPr>
              <a:t>Inability to find child </a:t>
            </a:r>
            <a:r>
              <a:rPr lang="en-GB" sz="2200" dirty="0">
                <a:latin typeface="+mn-lt"/>
                <a:ea typeface="ＭＳ Ｐゴシック" charset="0"/>
                <a:cs typeface="ＭＳ Ｐゴシック" charset="0"/>
              </a:rPr>
              <a:t>care</a:t>
            </a:r>
            <a:r>
              <a:rPr lang="en-GB" sz="2200" dirty="0" smtClean="0">
                <a:latin typeface="+mn-lt"/>
                <a:ea typeface="ＭＳ Ｐゴシック" charset="0"/>
                <a:cs typeface="ＭＳ Ｐゴシック" charset="0"/>
              </a:rPr>
              <a:t> </a:t>
            </a:r>
          </a:p>
          <a:p>
            <a:pPr>
              <a:spcBef>
                <a:spcPts val="1000"/>
              </a:spcBef>
            </a:pPr>
            <a:r>
              <a:rPr lang="en-GB" sz="2200" dirty="0" smtClean="0">
                <a:latin typeface="+mn-lt"/>
                <a:ea typeface="ＭＳ Ｐゴシック" charset="0"/>
                <a:cs typeface="ＭＳ Ｐゴシック" charset="0"/>
              </a:rPr>
              <a:t>Inability </a:t>
            </a:r>
            <a:r>
              <a:rPr lang="en-GB" sz="2200" dirty="0">
                <a:latin typeface="+mn-lt"/>
                <a:ea typeface="ＭＳ Ｐゴシック" charset="0"/>
                <a:cs typeface="ＭＳ Ｐゴシック" charset="0"/>
              </a:rPr>
              <a:t>to take time off from school or work</a:t>
            </a:r>
            <a:r>
              <a:rPr lang="en-GB" sz="2200" dirty="0" smtClean="0">
                <a:latin typeface="+mn-lt"/>
                <a:ea typeface="ＭＳ Ｐゴシック" charset="0"/>
                <a:cs typeface="ＭＳ Ｐゴシック" charset="0"/>
              </a:rPr>
              <a:t> for clinic visits</a:t>
            </a:r>
          </a:p>
          <a:p>
            <a:pPr>
              <a:spcBef>
                <a:spcPts val="1000"/>
              </a:spcBef>
            </a:pPr>
            <a:r>
              <a:rPr lang="en-GB" sz="2200" dirty="0">
                <a:latin typeface="+mn-lt"/>
                <a:ea typeface="ＭＳ Ｐゴシック" charset="0"/>
                <a:cs typeface="ＭＳ Ｐゴシック" charset="0"/>
              </a:rPr>
              <a:t>Gender inequality</a:t>
            </a:r>
            <a:r>
              <a:rPr lang="en-US" sz="2200" dirty="0">
                <a:latin typeface="+mn-lt"/>
                <a:ea typeface="ＭＳ Ｐゴシック" charset="0"/>
                <a:cs typeface="ＭＳ Ｐゴシック" charset="0"/>
              </a:rPr>
              <a:t> </a:t>
            </a:r>
          </a:p>
          <a:p>
            <a:pPr>
              <a:spcBef>
                <a:spcPts val="1000"/>
              </a:spcBef>
            </a:pPr>
            <a:r>
              <a:rPr lang="en-GB" sz="2200" dirty="0">
                <a:latin typeface="+mn-lt"/>
                <a:ea typeface="ＭＳ Ｐゴシック" charset="0"/>
                <a:cs typeface="ＭＳ Ｐゴシック" charset="0"/>
              </a:rPr>
              <a:t>Violence </a:t>
            </a:r>
          </a:p>
          <a:p>
            <a:pPr>
              <a:spcBef>
                <a:spcPts val="1000"/>
              </a:spcBef>
            </a:pPr>
            <a:r>
              <a:rPr lang="en-GB" sz="2200" dirty="0">
                <a:latin typeface="+mn-lt"/>
                <a:ea typeface="ＭＳ Ｐゴシック" charset="0"/>
                <a:cs typeface="ＭＳ Ｐゴシック" charset="0"/>
              </a:rPr>
              <a:t>Distrust of the clinic/hospital</a:t>
            </a:r>
          </a:p>
          <a:p>
            <a:pPr>
              <a:spcBef>
                <a:spcPts val="1000"/>
              </a:spcBef>
            </a:pPr>
            <a:r>
              <a:rPr lang="en-GB" sz="2200" dirty="0">
                <a:latin typeface="+mn-lt"/>
                <a:ea typeface="ＭＳ Ｐゴシック" charset="0"/>
                <a:cs typeface="ＭＳ Ｐゴシック" charset="0"/>
              </a:rPr>
              <a:t>Use of traditional medicine </a:t>
            </a:r>
          </a:p>
          <a:p>
            <a:pPr>
              <a:spcBef>
                <a:spcPts val="1000"/>
              </a:spcBef>
            </a:pPr>
            <a:r>
              <a:rPr lang="en-GB" sz="2200" dirty="0">
                <a:latin typeface="+mn-lt"/>
                <a:ea typeface="ＭＳ Ｐゴシック" charset="0"/>
                <a:cs typeface="ＭＳ Ｐゴシック" charset="0"/>
              </a:rPr>
              <a:t>Political instability or war</a:t>
            </a:r>
          </a:p>
          <a:p>
            <a:pPr>
              <a:spcBef>
                <a:spcPts val="1000"/>
              </a:spcBef>
            </a:pPr>
            <a:r>
              <a:rPr lang="en-GB" sz="2200" dirty="0">
                <a:latin typeface="+mn-lt"/>
                <a:ea typeface="ＭＳ Ｐゴシック" charset="0"/>
                <a:cs typeface="ＭＳ Ｐゴシック" charset="0"/>
              </a:rPr>
              <a:t>Physical environment </a:t>
            </a:r>
            <a:endParaRPr lang="en-ZA" sz="2200" dirty="0">
              <a:latin typeface="+mn-lt"/>
              <a:ea typeface="ＭＳ Ｐゴシック" charset="0"/>
              <a:cs typeface="ＭＳ Ｐゴシック" charset="0"/>
            </a:endParaRPr>
          </a:p>
        </p:txBody>
      </p:sp>
    </p:spTree>
    <p:extLst>
      <p:ext uri="{BB962C8B-B14F-4D97-AF65-F5344CB8AC3E}">
        <p14:creationId xmlns:p14="http://schemas.microsoft.com/office/powerpoint/2010/main" val="22056640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8000" y="190500"/>
            <a:ext cx="8264525" cy="1143000"/>
          </a:xfrm>
        </p:spPr>
        <p:txBody>
          <a:bodyPr/>
          <a:lstStyle/>
          <a:p>
            <a:r>
              <a:rPr lang="en-US" dirty="0" smtClean="0"/>
              <a:t>Medication Factors Affecting Adherence</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17</a:t>
            </a:fld>
            <a:endParaRPr lang="en-US"/>
          </a:p>
        </p:txBody>
      </p:sp>
      <p:sp>
        <p:nvSpPr>
          <p:cNvPr id="5" name="Content Placeholder 4"/>
          <p:cNvSpPr>
            <a:spLocks noGrp="1"/>
          </p:cNvSpPr>
          <p:nvPr>
            <p:ph idx="1"/>
          </p:nvPr>
        </p:nvSpPr>
        <p:spPr>
          <a:xfrm>
            <a:off x="533400" y="1785257"/>
            <a:ext cx="8229600" cy="4524657"/>
          </a:xfrm>
        </p:spPr>
        <p:txBody>
          <a:bodyPr numCol="2" spcCol="365760"/>
          <a:lstStyle/>
          <a:p>
            <a:r>
              <a:rPr lang="en-US" sz="2300" dirty="0" smtClean="0">
                <a:latin typeface="+mn-lt"/>
                <a:ea typeface="ＭＳ Ｐゴシック" charset="0"/>
                <a:cs typeface="ＭＳ Ｐゴシック" charset="0"/>
              </a:rPr>
              <a:t>Side effects</a:t>
            </a:r>
          </a:p>
          <a:p>
            <a:r>
              <a:rPr lang="en-US" sz="2300" dirty="0" smtClean="0">
                <a:latin typeface="+mn-lt"/>
                <a:ea typeface="ＭＳ Ｐゴシック" charset="0"/>
                <a:cs typeface="ＭＳ Ｐゴシック" charset="0"/>
              </a:rPr>
              <a:t>Changing pediatric doses</a:t>
            </a:r>
          </a:p>
          <a:p>
            <a:r>
              <a:rPr lang="en-US" sz="2300" dirty="0" smtClean="0">
                <a:latin typeface="+mn-lt"/>
                <a:ea typeface="ＭＳ Ｐゴシック" charset="0"/>
                <a:cs typeface="ＭＳ Ｐゴシック" charset="0"/>
              </a:rPr>
              <a:t>Changing regimens</a:t>
            </a:r>
          </a:p>
          <a:p>
            <a:r>
              <a:rPr lang="en-US" sz="2300" dirty="0" smtClean="0">
                <a:latin typeface="+mn-lt"/>
                <a:ea typeface="ＭＳ Ｐゴシック" charset="0"/>
                <a:cs typeface="ＭＳ Ｐゴシック" charset="0"/>
              </a:rPr>
              <a:t>Number of pills in regimen</a:t>
            </a:r>
          </a:p>
          <a:p>
            <a:r>
              <a:rPr lang="en-US" sz="2300" dirty="0" smtClean="0">
                <a:latin typeface="+mn-lt"/>
                <a:ea typeface="ＭＳ Ｐゴシック" charset="0"/>
                <a:cs typeface="ＭＳ Ｐゴシック" charset="0"/>
              </a:rPr>
              <a:t>Dose timing</a:t>
            </a:r>
          </a:p>
          <a:p>
            <a:endParaRPr lang="en-US" sz="2300" dirty="0" smtClean="0">
              <a:latin typeface="+mn-lt"/>
              <a:ea typeface="ＭＳ Ｐゴシック" charset="0"/>
              <a:cs typeface="ＭＳ Ｐゴシック" charset="0"/>
            </a:endParaRPr>
          </a:p>
          <a:p>
            <a:endParaRPr lang="en-US" sz="2300" dirty="0" smtClean="0">
              <a:latin typeface="+mn-lt"/>
              <a:ea typeface="ＭＳ Ｐゴシック" charset="0"/>
              <a:cs typeface="ＭＳ Ｐゴシック" charset="0"/>
            </a:endParaRPr>
          </a:p>
          <a:p>
            <a:r>
              <a:rPr lang="en-US" sz="2300" dirty="0" smtClean="0">
                <a:latin typeface="+mn-lt"/>
                <a:ea typeface="ＭＳ Ｐゴシック" charset="0"/>
                <a:cs typeface="ＭＳ Ｐゴシック" charset="0"/>
              </a:rPr>
              <a:t>Availability of reminder cues — pill boxes, calendars, alarms, etc.</a:t>
            </a:r>
          </a:p>
          <a:p>
            <a:r>
              <a:rPr lang="en-US" sz="2300" dirty="0" smtClean="0">
                <a:latin typeface="+mn-lt"/>
                <a:ea typeface="ＭＳ Ｐゴシック" charset="0"/>
                <a:cs typeface="ＭＳ Ｐゴシック" charset="0"/>
              </a:rPr>
              <a:t>Taste</a:t>
            </a:r>
          </a:p>
          <a:p>
            <a:r>
              <a:rPr lang="en-US" sz="2300" dirty="0" smtClean="0">
                <a:latin typeface="+mn-lt"/>
                <a:ea typeface="ＭＳ Ｐゴシック" charset="0"/>
                <a:cs typeface="ＭＳ Ｐゴシック" charset="0"/>
              </a:rPr>
              <a:t>Changes in drug supplier — labeling, pill size, color, formulation, etc.</a:t>
            </a:r>
            <a:endParaRPr lang="en-US" sz="2300" dirty="0">
              <a:latin typeface="+mn-lt"/>
              <a:ea typeface="ＭＳ Ｐゴシック" charset="0"/>
              <a:cs typeface="ＭＳ Ｐゴシック" charset="0"/>
            </a:endParaRPr>
          </a:p>
        </p:txBody>
      </p:sp>
    </p:spTree>
    <p:extLst>
      <p:ext uri="{BB962C8B-B14F-4D97-AF65-F5344CB8AC3E}">
        <p14:creationId xmlns:p14="http://schemas.microsoft.com/office/powerpoint/2010/main" val="35485630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Which of these issues do you think has the greatest impact on an adolescent’s retention and adherence? Why?</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80385" y="2907029"/>
            <a:ext cx="2770471" cy="3515995"/>
          </a:xfrm>
          <a:prstGeom prst="rect">
            <a:avLst/>
          </a:prstGeom>
          <a:noFill/>
          <a:ln>
            <a:noFill/>
          </a:ln>
          <a:effectLst>
            <a:softEdge rad="3175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19</a:t>
            </a:fld>
            <a:endParaRPr lang="en-US"/>
          </a:p>
        </p:txBody>
      </p:sp>
      <p:sp>
        <p:nvSpPr>
          <p:cNvPr id="6" name="Text Box 5"/>
          <p:cNvSpPr txBox="1">
            <a:spLocks noChangeArrowheads="1"/>
          </p:cNvSpPr>
          <p:nvPr/>
        </p:nvSpPr>
        <p:spPr bwMode="auto">
          <a:xfrm>
            <a:off x="457200" y="1988457"/>
            <a:ext cx="8264525" cy="3985706"/>
          </a:xfrm>
          <a:prstGeom prst="rect">
            <a:avLst/>
          </a:prstGeom>
          <a:solidFill>
            <a:srgbClr val="F0EBD6"/>
          </a:solidFill>
          <a:ln w="9525">
            <a:solidFill>
              <a:schemeClr val="tx1"/>
            </a:solidFill>
            <a:miter lim="800000"/>
            <a:headEnd/>
            <a:tailEnd/>
          </a:ln>
        </p:spPr>
        <p:txBody>
          <a:bodyPr wrap="square">
            <a:spAutoFit/>
          </a:bodyPr>
          <a:lstStyle/>
          <a:p>
            <a:pPr marL="465138" indent="-465138">
              <a:spcBef>
                <a:spcPct val="50000"/>
              </a:spcBef>
              <a:buClr>
                <a:srgbClr val="083763"/>
              </a:buClr>
              <a:buSzPct val="125000"/>
              <a:buFont typeface="Wingdings" pitchFamily="2" charset="2"/>
              <a:buChar char="§"/>
            </a:pPr>
            <a:r>
              <a:rPr lang="en-US" sz="2400" dirty="0" smtClean="0">
                <a:latin typeface="Calibri" pitchFamily="34" charset="0"/>
              </a:rPr>
              <a:t>There are many challenges to adherence among ALHIV:</a:t>
            </a:r>
          </a:p>
          <a:p>
            <a:pPr marL="808038" lvl="1" indent="-350838">
              <a:spcBef>
                <a:spcPct val="50000"/>
              </a:spcBef>
              <a:buClr>
                <a:schemeClr val="tx1"/>
              </a:buClr>
              <a:buFont typeface="Wingdings" pitchFamily="2" charset="2"/>
              <a:buChar char="§"/>
            </a:pPr>
            <a:r>
              <a:rPr lang="en-US" sz="2200" dirty="0" smtClean="0">
                <a:latin typeface="Calibri" pitchFamily="34" charset="0"/>
              </a:rPr>
              <a:t>They engage in more risk-taking behaviors.</a:t>
            </a:r>
          </a:p>
          <a:p>
            <a:pPr marL="808038" lvl="1" indent="-350838">
              <a:spcBef>
                <a:spcPct val="50000"/>
              </a:spcBef>
              <a:buClr>
                <a:schemeClr val="tx1"/>
              </a:buClr>
              <a:buFont typeface="Wingdings" pitchFamily="2" charset="2"/>
              <a:buChar char="§"/>
            </a:pPr>
            <a:r>
              <a:rPr lang="en-US" sz="2200" dirty="0" smtClean="0">
                <a:latin typeface="Calibri" pitchFamily="34" charset="0"/>
              </a:rPr>
              <a:t>They have a desire to “fit in” with peers and appear “normal.”</a:t>
            </a:r>
          </a:p>
          <a:p>
            <a:pPr marL="808038" lvl="1" indent="-350838">
              <a:spcBef>
                <a:spcPct val="50000"/>
              </a:spcBef>
              <a:buClr>
                <a:schemeClr val="tx1"/>
              </a:buClr>
              <a:buFont typeface="Wingdings" pitchFamily="2" charset="2"/>
              <a:buChar char="§"/>
            </a:pPr>
            <a:r>
              <a:rPr lang="en-US" sz="2200" dirty="0" smtClean="0">
                <a:latin typeface="Calibri" pitchFamily="34" charset="0"/>
                <a:ea typeface="ＭＳ Ｐゴシック"/>
                <a:cs typeface="ＭＳ Ｐゴシック"/>
              </a:rPr>
              <a:t>They may not take their medication as a way of demonstrating defiance or because of a need to define their identity.</a:t>
            </a:r>
          </a:p>
          <a:p>
            <a:pPr marL="465138" indent="-465138">
              <a:spcBef>
                <a:spcPct val="50000"/>
              </a:spcBef>
              <a:buClr>
                <a:srgbClr val="083763"/>
              </a:buClr>
              <a:buSzPct val="125000"/>
              <a:buFont typeface="Wingdings" pitchFamily="2" charset="2"/>
              <a:buChar char="§"/>
            </a:pPr>
            <a:r>
              <a:rPr lang="en-US" sz="2400" dirty="0" smtClean="0">
                <a:latin typeface="Calibri" pitchFamily="34" charset="0"/>
                <a:ea typeface="ＭＳ Ｐゴシック"/>
                <a:cs typeface="ＭＳ Ｐゴシック"/>
              </a:rPr>
              <a:t>We often blame clients for not adhering to care and treatment, but not having access to quality, youth-friendly health services is often one of their biggest barriers to retention and adherence.</a:t>
            </a:r>
            <a:endParaRPr lang="en-US" sz="2400" dirty="0">
              <a:latin typeface="Calibri" pitchFamily="34" charset="0"/>
              <a:ea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8 Learning Objectives</a:t>
            </a:r>
            <a:endParaRPr lang="en-US" dirty="0"/>
          </a:p>
        </p:txBody>
      </p:sp>
      <p:sp>
        <p:nvSpPr>
          <p:cNvPr id="3" name="Content Placeholder 2"/>
          <p:cNvSpPr>
            <a:spLocks noGrp="1"/>
          </p:cNvSpPr>
          <p:nvPr>
            <p:ph idx="1"/>
          </p:nvPr>
        </p:nvSpPr>
        <p:spPr/>
        <p:txBody>
          <a:bodyPr/>
          <a:lstStyle/>
          <a:p>
            <a:pPr>
              <a:buNone/>
            </a:pPr>
            <a:r>
              <a:rPr lang="en-US" b="1" dirty="0" smtClean="0">
                <a:solidFill>
                  <a:srgbClr val="0B5395"/>
                </a:solidFill>
                <a:ea typeface="ＭＳ Ｐゴシック"/>
                <a:cs typeface="ＭＳ Ｐゴシック"/>
              </a:rPr>
              <a:t>After completing this module, participants will be able to:</a:t>
            </a:r>
            <a:r>
              <a:rPr lang="en-US" dirty="0" smtClean="0">
                <a:solidFill>
                  <a:srgbClr val="0B5395"/>
                </a:solidFill>
                <a:ea typeface="ＭＳ Ｐゴシック"/>
                <a:cs typeface="ＭＳ Ｐゴシック"/>
              </a:rPr>
              <a:t> </a:t>
            </a:r>
          </a:p>
          <a:p>
            <a:r>
              <a:rPr lang="en-GB" dirty="0" smtClean="0">
                <a:latin typeface="+mn-lt"/>
                <a:ea typeface="ＭＳ Ｐゴシック" charset="0"/>
                <a:cs typeface="ＭＳ Ｐゴシック" charset="0"/>
              </a:rPr>
              <a:t>Define </a:t>
            </a:r>
            <a:r>
              <a:rPr lang="en-GB" dirty="0">
                <a:latin typeface="+mn-lt"/>
                <a:ea typeface="ＭＳ Ｐゴシック" charset="0"/>
                <a:cs typeface="ＭＳ Ｐゴシック" charset="0"/>
              </a:rPr>
              <a:t>retention </a:t>
            </a:r>
            <a:r>
              <a:rPr lang="en-GB" dirty="0" smtClean="0">
                <a:latin typeface="+mn-lt"/>
                <a:ea typeface="ＭＳ Ｐゴシック" charset="0"/>
                <a:cs typeface="ＭＳ Ｐゴシック" charset="0"/>
              </a:rPr>
              <a:t>in </a:t>
            </a:r>
            <a:r>
              <a:rPr lang="en-GB" dirty="0">
                <a:latin typeface="+mn-lt"/>
                <a:ea typeface="ＭＳ Ｐゴシック" charset="0"/>
                <a:cs typeface="ＭＳ Ｐゴシック" charset="0"/>
              </a:rPr>
              <a:t>and adherence </a:t>
            </a:r>
            <a:r>
              <a:rPr lang="en-GB" dirty="0" smtClean="0">
                <a:latin typeface="+mn-lt"/>
                <a:ea typeface="ＭＳ Ｐゴシック" charset="0"/>
                <a:cs typeface="ＭＳ Ｐゴシック" charset="0"/>
              </a:rPr>
              <a:t>to </a:t>
            </a:r>
            <a:r>
              <a:rPr lang="en-GB" dirty="0">
                <a:latin typeface="+mn-lt"/>
                <a:ea typeface="ＭＳ Ｐゴシック" charset="0"/>
                <a:cs typeface="ＭＳ Ｐゴシック" charset="0"/>
              </a:rPr>
              <a:t>HIV care and </a:t>
            </a:r>
            <a:r>
              <a:rPr lang="en-GB" dirty="0" smtClean="0">
                <a:latin typeface="+mn-lt"/>
                <a:ea typeface="ＭＳ Ｐゴシック" charset="0"/>
                <a:cs typeface="ＭＳ Ｐゴシック" charset="0"/>
              </a:rPr>
              <a:t>treatment</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Identify common barriers to retention in care and adherence to treatment among adolescent </a:t>
            </a:r>
            <a:r>
              <a:rPr lang="en-GB" dirty="0" smtClean="0">
                <a:latin typeface="+mn-lt"/>
                <a:ea typeface="ＭＳ Ｐゴシック" charset="0"/>
                <a:cs typeface="ＭＳ Ｐゴシック" charset="0"/>
              </a:rPr>
              <a:t>clients</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Discuss ways that </a:t>
            </a:r>
            <a:r>
              <a:rPr lang="en-GB" dirty="0" smtClean="0">
                <a:latin typeface="+mn-lt"/>
                <a:ea typeface="ＭＳ Ｐゴシック" charset="0"/>
                <a:cs typeface="ＭＳ Ｐゴシック" charset="0"/>
              </a:rPr>
              <a:t>health </a:t>
            </a:r>
            <a:r>
              <a:rPr lang="en-GB" dirty="0">
                <a:latin typeface="+mn-lt"/>
                <a:ea typeface="ＭＳ Ｐゴシック" charset="0"/>
                <a:cs typeface="ＭＳ Ｐゴシック" charset="0"/>
              </a:rPr>
              <a:t>workers and health facilities can support </a:t>
            </a:r>
            <a:r>
              <a:rPr lang="en-GB" dirty="0" smtClean="0">
                <a:latin typeface="+mn-lt"/>
                <a:ea typeface="ＭＳ Ｐゴシック" charset="0"/>
                <a:cs typeface="ＭＳ Ｐゴシック" charset="0"/>
              </a:rPr>
              <a:t>ALHIV’s </a:t>
            </a:r>
            <a:r>
              <a:rPr lang="en-GB" dirty="0">
                <a:latin typeface="+mn-lt"/>
                <a:ea typeface="ＭＳ Ｐゴシック" charset="0"/>
                <a:cs typeface="ＭＳ Ｐゴシック" charset="0"/>
              </a:rPr>
              <a:t>retention in and adherence to </a:t>
            </a:r>
            <a:r>
              <a:rPr lang="en-GB" dirty="0" smtClean="0">
                <a:latin typeface="+mn-lt"/>
                <a:ea typeface="ＭＳ Ｐゴシック" charset="0"/>
                <a:cs typeface="ＭＳ Ｐゴシック" charset="0"/>
              </a:rPr>
              <a:t>care</a:t>
            </a:r>
          </a:p>
          <a:p>
            <a:r>
              <a:rPr lang="en-GB" dirty="0" smtClean="0">
                <a:latin typeface="+mn-lt"/>
                <a:ea typeface="ＭＳ Ｐゴシック" charset="0"/>
                <a:cs typeface="ＭＳ Ｐゴシック" charset="0"/>
              </a:rPr>
              <a:t>Conduct adherence preparation sessions with ALHIV and their caregivers</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a:t>
            </a:fld>
            <a:endParaRPr lang="en-US"/>
          </a:p>
        </p:txBody>
      </p:sp>
    </p:spTree>
    <p:extLst>
      <p:ext uri="{BB962C8B-B14F-4D97-AF65-F5344CB8AC3E}">
        <p14:creationId xmlns:p14="http://schemas.microsoft.com/office/powerpoint/2010/main" val="427336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20</a:t>
            </a:fld>
            <a:endParaRPr lang="en-US"/>
          </a:p>
        </p:txBody>
      </p:sp>
      <p:sp>
        <p:nvSpPr>
          <p:cNvPr id="5" name="Content Placeholder 5"/>
          <p:cNvSpPr>
            <a:spLocks noGrp="1"/>
          </p:cNvSpPr>
          <p:nvPr>
            <p:ph idx="1"/>
          </p:nvPr>
        </p:nvSpPr>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8.2</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latin typeface="+mn-lt"/>
                <a:ea typeface="ＭＳ Ｐゴシック" charset="0"/>
                <a:cs typeface="ＭＳ Ｐゴシック" charset="0"/>
              </a:rPr>
              <a:t>Supporting Retention and Adherence to Care</a:t>
            </a:r>
            <a:endParaRPr lang="en-ZA" sz="3600" b="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21</a:t>
            </a:fld>
            <a:endParaRPr lang="en-US"/>
          </a:p>
        </p:txBody>
      </p:sp>
    </p:spTree>
    <p:extLst>
      <p:ext uri="{BB962C8B-B14F-4D97-AF65-F5344CB8AC3E}">
        <p14:creationId xmlns:p14="http://schemas.microsoft.com/office/powerpoint/2010/main" val="35088662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00332"/>
            <a:ext cx="8264525" cy="1099867"/>
          </a:xfrm>
        </p:spPr>
        <p:txBody>
          <a:bodyPr/>
          <a:lstStyle/>
          <a:p>
            <a:r>
              <a:rPr lang="en-US" dirty="0" smtClean="0"/>
              <a:t>Session 8.2: Objective</a:t>
            </a:r>
            <a:endParaRPr lang="en-US" dirty="0"/>
          </a:p>
        </p:txBody>
      </p:sp>
      <p:sp>
        <p:nvSpPr>
          <p:cNvPr id="3" name="Content Placeholder 2"/>
          <p:cNvSpPr>
            <a:spLocks noGrp="1"/>
          </p:cNvSpPr>
          <p:nvPr>
            <p:ph idx="1"/>
          </p:nvPr>
        </p:nvSpPr>
        <p:spPr/>
        <p:txBody>
          <a:bodyPr/>
          <a:lstStyle/>
          <a:p>
            <a:pPr>
              <a:buNone/>
            </a:pPr>
            <a:r>
              <a:rPr lang="en-US" b="1" dirty="0" smtClean="0">
                <a:solidFill>
                  <a:srgbClr val="0B5395"/>
                </a:solidFill>
                <a:latin typeface="Calibri" pitchFamily="34" charset="0"/>
                <a:ea typeface="ＭＳ Ｐゴシック" charset="0"/>
                <a:cs typeface="Calibri" charset="0"/>
              </a:rPr>
              <a:t>After completing this session, participants will be able to:</a:t>
            </a:r>
            <a:r>
              <a:rPr lang="en-US" dirty="0" smtClean="0">
                <a:solidFill>
                  <a:srgbClr val="0B5395"/>
                </a:solidFill>
                <a:latin typeface="Calibri" pitchFamily="34" charset="0"/>
                <a:ea typeface="ＭＳ Ｐゴシック" charset="0"/>
                <a:cs typeface="Calibri" charset="0"/>
              </a:rPr>
              <a:t> </a:t>
            </a:r>
            <a:endParaRPr lang="en-GB" dirty="0" smtClean="0">
              <a:solidFill>
                <a:srgbClr val="0B5395"/>
              </a:solidFill>
              <a:latin typeface="Calibri" pitchFamily="34" charset="0"/>
              <a:ea typeface="ＭＳ Ｐゴシック" charset="0"/>
              <a:cs typeface="ＭＳ Ｐゴシック" charset="0"/>
            </a:endParaRPr>
          </a:p>
          <a:p>
            <a:r>
              <a:rPr lang="en-GB" dirty="0" smtClean="0">
                <a:latin typeface="+mn-lt"/>
                <a:ea typeface="ＭＳ Ｐゴシック" charset="0"/>
                <a:cs typeface="ＭＳ Ｐゴシック" charset="0"/>
              </a:rPr>
              <a:t>Discuss </a:t>
            </a:r>
            <a:r>
              <a:rPr lang="en-GB" dirty="0">
                <a:latin typeface="+mn-lt"/>
                <a:ea typeface="ＭＳ Ｐゴシック" charset="0"/>
                <a:cs typeface="ＭＳ Ｐゴシック" charset="0"/>
              </a:rPr>
              <a:t>ways that </a:t>
            </a:r>
            <a:r>
              <a:rPr lang="en-GB" dirty="0" smtClean="0">
                <a:latin typeface="+mn-lt"/>
                <a:ea typeface="ＭＳ Ｐゴシック" charset="0"/>
                <a:cs typeface="ＭＳ Ｐゴシック" charset="0"/>
              </a:rPr>
              <a:t>health </a:t>
            </a:r>
            <a:r>
              <a:rPr lang="en-GB" dirty="0">
                <a:latin typeface="+mn-lt"/>
                <a:ea typeface="ＭＳ Ｐゴシック" charset="0"/>
                <a:cs typeface="ＭＳ Ｐゴシック" charset="0"/>
              </a:rPr>
              <a:t>workers and health facilities can support </a:t>
            </a:r>
            <a:r>
              <a:rPr lang="en-GB" dirty="0" smtClean="0">
                <a:latin typeface="+mn-lt"/>
                <a:ea typeface="ＭＳ Ｐゴシック" charset="0"/>
                <a:cs typeface="ＭＳ Ｐゴシック" charset="0"/>
              </a:rPr>
              <a:t>ALHIVs</a:t>
            </a:r>
            <a:r>
              <a:rPr lang="en-GB" dirty="0">
                <a:latin typeface="+mn-lt"/>
                <a:ea typeface="ＭＳ Ｐゴシック" charset="0"/>
                <a:cs typeface="ＭＳ Ｐゴシック" charset="0"/>
              </a:rPr>
              <a:t>’ retention in and adherence to </a:t>
            </a:r>
            <a:r>
              <a:rPr lang="en-GB" dirty="0" smtClean="0">
                <a:latin typeface="+mn-lt"/>
                <a:ea typeface="ＭＳ Ｐゴシック" charset="0"/>
                <a:cs typeface="ＭＳ Ｐゴシック" charset="0"/>
              </a:rPr>
              <a:t>care </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22</a:t>
            </a:fld>
            <a:endParaRPr lang="en-US"/>
          </a:p>
        </p:txBody>
      </p:sp>
    </p:spTree>
    <p:extLst>
      <p:ext uri="{BB962C8B-B14F-4D97-AF65-F5344CB8AC3E}">
        <p14:creationId xmlns:p14="http://schemas.microsoft.com/office/powerpoint/2010/main" val="4051886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sz="half" idx="1"/>
          </p:nvPr>
        </p:nvSpPr>
        <p:spPr>
          <a:xfrm>
            <a:off x="533399" y="1600200"/>
            <a:ext cx="4585063" cy="4297363"/>
          </a:xfrm>
        </p:spPr>
        <p:txBody>
          <a:bodyPr/>
          <a:lstStyle/>
          <a:p>
            <a:r>
              <a:rPr lang="en-US" sz="2400" dirty="0" smtClean="0"/>
              <a:t>We are not always able to address ALL of a client’s barriers to adherence, but there are many factors that we CAN address to support retention and adherence.</a:t>
            </a:r>
            <a:endParaRPr lang="en-US" sz="2400" i="1" dirty="0" smtClean="0">
              <a:solidFill>
                <a:srgbClr val="0B5395"/>
              </a:solidFill>
            </a:endParaRPr>
          </a:p>
          <a:p>
            <a:r>
              <a:rPr lang="en-US" sz="2400" i="1" dirty="0" smtClean="0">
                <a:solidFill>
                  <a:srgbClr val="0B5395"/>
                </a:solidFill>
              </a:rPr>
              <a:t>What are some of the ways that health workers can minimize barriers to retention and adherence to care?</a:t>
            </a:r>
            <a:endParaRPr lang="en-US" sz="2400"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23</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76183" y="2264229"/>
            <a:ext cx="3741375" cy="3074246"/>
          </a:xfrm>
          <a:prstGeom prst="rect">
            <a:avLst/>
          </a:prstGeom>
          <a:noFill/>
          <a:ln>
            <a:noFill/>
          </a:ln>
          <a:effectLst>
            <a:softEdge rad="3175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81435"/>
            <a:ext cx="8264525" cy="1418764"/>
          </a:xfrm>
        </p:spPr>
        <p:txBody>
          <a:bodyPr/>
          <a:lstStyle/>
          <a:p>
            <a:r>
              <a:rPr lang="en-US" dirty="0" smtClean="0"/>
              <a:t>Improving Retention in and Adherence to Care</a:t>
            </a:r>
            <a:endParaRPr lang="en-US" dirty="0"/>
          </a:p>
        </p:txBody>
      </p:sp>
      <p:sp>
        <p:nvSpPr>
          <p:cNvPr id="3" name="Content Placeholder 2"/>
          <p:cNvSpPr>
            <a:spLocks noGrp="1"/>
          </p:cNvSpPr>
          <p:nvPr>
            <p:ph idx="1"/>
          </p:nvPr>
        </p:nvSpPr>
        <p:spPr>
          <a:xfrm>
            <a:off x="533400" y="1600200"/>
            <a:ext cx="8229600" cy="4297364"/>
          </a:xfrm>
        </p:spPr>
        <p:txBody>
          <a:bodyPr/>
          <a:lstStyle/>
          <a:p>
            <a:pPr>
              <a:spcBef>
                <a:spcPts val="1000"/>
              </a:spcBef>
            </a:pPr>
            <a:r>
              <a:rPr lang="en-US" dirty="0" smtClean="0">
                <a:latin typeface="+mn-lt"/>
                <a:ea typeface="ＭＳ Ｐゴシック" charset="0"/>
                <a:cs typeface="ＭＳ Ｐゴシック" charset="0"/>
              </a:rPr>
              <a:t>Ensure services are youth-friendly and convenient.</a:t>
            </a:r>
          </a:p>
          <a:p>
            <a:pPr>
              <a:spcBef>
                <a:spcPts val="1000"/>
              </a:spcBef>
            </a:pPr>
            <a:r>
              <a:rPr lang="en-US" dirty="0" smtClean="0">
                <a:latin typeface="+mn-lt"/>
                <a:ea typeface="ＭＳ Ｐゴシック" charset="0"/>
                <a:cs typeface="ＭＳ Ｐゴシック" charset="0"/>
              </a:rPr>
              <a:t>Use a developmental approach to counseling and education.</a:t>
            </a:r>
          </a:p>
          <a:p>
            <a:pPr>
              <a:spcBef>
                <a:spcPts val="1000"/>
              </a:spcBef>
            </a:pPr>
            <a:r>
              <a:rPr lang="en-US" dirty="0" smtClean="0">
                <a:latin typeface="+mn-lt"/>
                <a:ea typeface="ＭＳ Ｐゴシック" charset="0"/>
                <a:cs typeface="ＭＳ Ｐゴシック" charset="0"/>
              </a:rPr>
              <a:t>Build a relationship of trust and respect with clients.</a:t>
            </a:r>
          </a:p>
          <a:p>
            <a:pPr>
              <a:spcBef>
                <a:spcPts val="1000"/>
              </a:spcBef>
            </a:pPr>
            <a:r>
              <a:rPr lang="en-US" dirty="0" smtClean="0">
                <a:latin typeface="+mn-lt"/>
                <a:ea typeface="ＭＳ Ｐゴシック" charset="0"/>
                <a:cs typeface="ＭＳ Ｐゴシック" charset="0"/>
              </a:rPr>
              <a:t>Ensure linkages to Adolescent Peer Educators and adolescent support groups.</a:t>
            </a:r>
          </a:p>
          <a:p>
            <a:pPr>
              <a:spcBef>
                <a:spcPts val="1000"/>
              </a:spcBef>
            </a:pPr>
            <a:r>
              <a:rPr lang="en-US" dirty="0" smtClean="0">
                <a:latin typeface="+mn-lt"/>
                <a:ea typeface="ＭＳ Ｐゴシック" charset="0"/>
                <a:cs typeface="ＭＳ Ｐゴシック" charset="0"/>
              </a:rPr>
              <a:t>Make time for private counseling; ensure confidentiality.</a:t>
            </a:r>
          </a:p>
          <a:p>
            <a:pPr>
              <a:spcBef>
                <a:spcPts val="1000"/>
              </a:spcBef>
            </a:pPr>
            <a:r>
              <a:rPr lang="en-US" dirty="0" smtClean="0">
                <a:latin typeface="+mn-lt"/>
                <a:ea typeface="ＭＳ Ｐゴシック" charset="0"/>
                <a:cs typeface="ＭＳ Ｐゴシック" charset="0"/>
              </a:rPr>
              <a:t>Ensure that appointment systems are in place and that clients receive reminder cards; send reminders via SMS.</a:t>
            </a:r>
          </a:p>
          <a:p>
            <a:pPr>
              <a:spcBef>
                <a:spcPts val="1000"/>
              </a:spcBef>
            </a:pPr>
            <a:r>
              <a:rPr lang="en-GB" dirty="0" smtClean="0">
                <a:ea typeface="ＭＳ Ｐゴシック" charset="0"/>
                <a:cs typeface="ＭＳ Ｐゴシック" charset="0"/>
              </a:rPr>
              <a:t>Ensure that tracking systems are in place (for clients who miss appointments or pharmacy refills).</a:t>
            </a:r>
          </a:p>
          <a:p>
            <a:pPr>
              <a:spcBef>
                <a:spcPts val="1000"/>
              </a:spcBef>
            </a:pPr>
            <a:endParaRPr lang="en-US"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24</a:t>
            </a:fld>
            <a:endParaRPr lang="en-US"/>
          </a:p>
        </p:txBody>
      </p:sp>
    </p:spTree>
    <p:extLst>
      <p:ext uri="{BB962C8B-B14F-4D97-AF65-F5344CB8AC3E}">
        <p14:creationId xmlns:p14="http://schemas.microsoft.com/office/powerpoint/2010/main" val="20717830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25</a:t>
            </a:fld>
            <a:endParaRPr lang="en-US"/>
          </a:p>
        </p:txBody>
      </p:sp>
      <p:sp>
        <p:nvSpPr>
          <p:cNvPr id="5" name="Title 4"/>
          <p:cNvSpPr>
            <a:spLocks noGrp="1"/>
          </p:cNvSpPr>
          <p:nvPr>
            <p:ph type="title"/>
          </p:nvPr>
        </p:nvSpPr>
        <p:spPr bwMode="white">
          <a:xfrm>
            <a:off x="498475" y="171356"/>
            <a:ext cx="8264525" cy="1428844"/>
          </a:xfrm>
        </p:spPr>
        <p:txBody>
          <a:bodyPr/>
          <a:lstStyle/>
          <a:p>
            <a:r>
              <a:rPr lang="en-US" dirty="0" smtClean="0"/>
              <a:t>Improving Retention in and Adherence to Care </a:t>
            </a:r>
            <a:r>
              <a:rPr lang="en-US" sz="1800" dirty="0" smtClean="0"/>
              <a:t>(Continued)</a:t>
            </a:r>
            <a:endParaRPr lang="en-US" sz="1800" dirty="0"/>
          </a:p>
        </p:txBody>
      </p:sp>
      <p:sp>
        <p:nvSpPr>
          <p:cNvPr id="2" name="Content Placeholder 1"/>
          <p:cNvSpPr>
            <a:spLocks noGrp="1"/>
          </p:cNvSpPr>
          <p:nvPr>
            <p:ph idx="1"/>
          </p:nvPr>
        </p:nvSpPr>
        <p:spPr>
          <a:xfrm>
            <a:off x="533400" y="1571172"/>
            <a:ext cx="8229600" cy="4297363"/>
          </a:xfrm>
        </p:spPr>
        <p:txBody>
          <a:bodyPr/>
          <a:lstStyle/>
          <a:p>
            <a:pPr>
              <a:spcBef>
                <a:spcPts val="700"/>
              </a:spcBef>
            </a:pPr>
            <a:r>
              <a:rPr lang="en-GB" dirty="0">
                <a:latin typeface="+mn-lt"/>
                <a:ea typeface="ＭＳ Ｐゴシック" charset="0"/>
                <a:cs typeface="ＭＳ Ｐゴシック" charset="0"/>
              </a:rPr>
              <a:t>F</a:t>
            </a:r>
            <a:r>
              <a:rPr lang="en-GB" dirty="0" smtClean="0">
                <a:latin typeface="+mn-lt"/>
                <a:ea typeface="ＭＳ Ｐゴシック" charset="0"/>
                <a:cs typeface="ＭＳ Ｐゴシック" charset="0"/>
              </a:rPr>
              <a:t>ollow </a:t>
            </a:r>
            <a:r>
              <a:rPr lang="en-GB" dirty="0">
                <a:latin typeface="+mn-lt"/>
                <a:ea typeface="ＭＳ Ｐゴシック" charset="0"/>
                <a:cs typeface="ＭＳ Ｐゴシック" charset="0"/>
              </a:rPr>
              <a:t>up </a:t>
            </a:r>
            <a:r>
              <a:rPr lang="en-GB" dirty="0" smtClean="0">
                <a:latin typeface="+mn-lt"/>
                <a:ea typeface="ＭＳ Ｐゴシック" charset="0"/>
                <a:cs typeface="ＭＳ Ｐゴシック" charset="0"/>
              </a:rPr>
              <a:t>with clients </a:t>
            </a:r>
            <a:r>
              <a:rPr lang="en-GB" dirty="0">
                <a:latin typeface="+mn-lt"/>
                <a:ea typeface="ＭＳ Ｐゴシック" charset="0"/>
                <a:cs typeface="ＭＳ Ｐゴシック" charset="0"/>
              </a:rPr>
              <a:t>who miss an </a:t>
            </a:r>
            <a:r>
              <a:rPr lang="en-GB" dirty="0" smtClean="0">
                <a:latin typeface="+mn-lt"/>
                <a:ea typeface="ＭＳ Ｐゴシック" charset="0"/>
                <a:cs typeface="ＭＳ Ｐゴシック" charset="0"/>
              </a:rPr>
              <a:t>appointment (by phone, SMS, or home visit).</a:t>
            </a:r>
          </a:p>
          <a:p>
            <a:pPr>
              <a:spcBef>
                <a:spcPts val="700"/>
              </a:spcBef>
            </a:pPr>
            <a:r>
              <a:rPr lang="en-GB" dirty="0" smtClean="0">
                <a:latin typeface="+mn-lt"/>
                <a:ea typeface="ＭＳ Ｐゴシック" charset="0"/>
                <a:cs typeface="ＭＳ Ｐゴシック" charset="0"/>
              </a:rPr>
              <a:t>Check in with clients </a:t>
            </a:r>
            <a:r>
              <a:rPr lang="en-GB" dirty="0">
                <a:latin typeface="+mn-lt"/>
                <a:ea typeface="ＭＳ Ｐゴシック" charset="0"/>
                <a:cs typeface="ＭＳ Ｐゴシック" charset="0"/>
              </a:rPr>
              <a:t>often after </a:t>
            </a:r>
            <a:r>
              <a:rPr lang="en-GB" dirty="0" smtClean="0">
                <a:latin typeface="+mn-lt"/>
                <a:ea typeface="ＭＳ Ｐゴシック" charset="0"/>
                <a:cs typeface="ＭＳ Ｐゴシック" charset="0"/>
              </a:rPr>
              <a:t>they start or change medicines.</a:t>
            </a:r>
          </a:p>
          <a:p>
            <a:pPr>
              <a:spcBef>
                <a:spcPts val="700"/>
              </a:spcBef>
            </a:pPr>
            <a:r>
              <a:rPr lang="en-GB" dirty="0" smtClean="0">
                <a:latin typeface="+mn-lt"/>
                <a:ea typeface="ＭＳ Ｐゴシック" charset="0"/>
                <a:cs typeface="ＭＳ Ｐゴシック" charset="0"/>
              </a:rPr>
              <a:t>Review each client’s drug regiment to assess whether changes can be made to facilitate adherence.</a:t>
            </a:r>
          </a:p>
          <a:p>
            <a:pPr>
              <a:spcBef>
                <a:spcPts val="700"/>
              </a:spcBef>
            </a:pPr>
            <a:r>
              <a:rPr lang="en-GB" dirty="0">
                <a:ea typeface="ＭＳ Ｐゴシック" charset="0"/>
                <a:cs typeface="ＭＳ Ｐゴシック" charset="0"/>
              </a:rPr>
              <a:t>Use fixed dose combinations of ARVs to reduce clients’ pill burden.</a:t>
            </a:r>
          </a:p>
          <a:p>
            <a:pPr>
              <a:spcBef>
                <a:spcPts val="1000"/>
              </a:spcBef>
            </a:pPr>
            <a:r>
              <a:rPr lang="en-GB" dirty="0" smtClean="0">
                <a:latin typeface="+mn-lt"/>
                <a:ea typeface="ＭＳ Ｐゴシック" charset="0"/>
                <a:cs typeface="ＭＳ Ｐゴシック" charset="0"/>
              </a:rPr>
              <a:t>Provide </a:t>
            </a:r>
            <a:r>
              <a:rPr lang="en-GB" dirty="0">
                <a:latin typeface="+mn-lt"/>
                <a:ea typeface="ＭＳ Ｐゴシック" charset="0"/>
                <a:cs typeface="ＭＳ Ｐゴシック" charset="0"/>
              </a:rPr>
              <a:t>transportation stipends </a:t>
            </a:r>
            <a:r>
              <a:rPr lang="en-GB" dirty="0" smtClean="0">
                <a:latin typeface="+mn-lt"/>
                <a:ea typeface="ＭＳ Ｐゴシック" charset="0"/>
                <a:cs typeface="ＭＳ Ｐゴシック" charset="0"/>
              </a:rPr>
              <a:t>to </a:t>
            </a:r>
            <a:r>
              <a:rPr lang="en-GB" dirty="0">
                <a:latin typeface="+mn-lt"/>
                <a:ea typeface="ＭＳ Ｐゴシック" charset="0"/>
                <a:cs typeface="ＭＳ Ｐゴシック" charset="0"/>
              </a:rPr>
              <a:t>clients </a:t>
            </a:r>
            <a:r>
              <a:rPr lang="en-GB" dirty="0" smtClean="0">
                <a:latin typeface="+mn-lt"/>
                <a:ea typeface="ＭＳ Ｐゴシック" charset="0"/>
                <a:cs typeface="ＭＳ Ｐゴシック" charset="0"/>
              </a:rPr>
              <a:t>unable </a:t>
            </a:r>
            <a:r>
              <a:rPr lang="en-GB" dirty="0">
                <a:latin typeface="+mn-lt"/>
                <a:ea typeface="ＭＳ Ｐゴシック" charset="0"/>
                <a:cs typeface="ＭＳ Ｐゴシック" charset="0"/>
              </a:rPr>
              <a:t>to </a:t>
            </a:r>
            <a:r>
              <a:rPr lang="en-GB" dirty="0" smtClean="0">
                <a:latin typeface="+mn-lt"/>
                <a:ea typeface="ＭＳ Ｐゴシック" charset="0"/>
                <a:cs typeface="ＭＳ Ｐゴシック" charset="0"/>
              </a:rPr>
              <a:t>pay (if possible).</a:t>
            </a:r>
          </a:p>
          <a:p>
            <a:pPr>
              <a:spcBef>
                <a:spcPts val="1000"/>
              </a:spcBef>
            </a:pPr>
            <a:r>
              <a:rPr lang="en-GB" dirty="0" smtClean="0">
                <a:latin typeface="+mn-lt"/>
                <a:ea typeface="ＭＳ Ｐゴシック" charset="0"/>
                <a:cs typeface="ＭＳ Ｐゴシック" charset="0"/>
              </a:rPr>
              <a:t>Obtain client feedback, for example, through </a:t>
            </a:r>
            <a:r>
              <a:rPr lang="en-GB" dirty="0">
                <a:latin typeface="+mn-lt"/>
                <a:ea typeface="ＭＳ Ｐゴシック" charset="0"/>
                <a:cs typeface="ＭＳ Ｐゴシック" charset="0"/>
              </a:rPr>
              <a:t>an adolescent consumer (or </a:t>
            </a:r>
            <a:r>
              <a:rPr lang="en-GB" dirty="0" smtClean="0">
                <a:latin typeface="+mn-lt"/>
                <a:ea typeface="ＭＳ Ｐゴシック" charset="0"/>
                <a:cs typeface="ＭＳ Ｐゴシック" charset="0"/>
              </a:rPr>
              <a:t>client or community) </a:t>
            </a:r>
            <a:r>
              <a:rPr lang="en-GB" dirty="0">
                <a:latin typeface="+mn-lt"/>
                <a:ea typeface="ＭＳ Ｐゴシック" charset="0"/>
                <a:cs typeface="ＭＳ Ｐゴシック" charset="0"/>
              </a:rPr>
              <a:t>advisory board (CAB</a:t>
            </a:r>
            <a:r>
              <a:rPr lang="en-GB" dirty="0" smtClean="0">
                <a:latin typeface="+mn-lt"/>
                <a:ea typeface="ＭＳ Ｐゴシック" charset="0"/>
                <a:cs typeface="ＭＳ Ｐゴシック" charset="0"/>
              </a:rPr>
              <a:t>).</a:t>
            </a:r>
            <a:endParaRPr lang="en-US" dirty="0">
              <a:latin typeface="+mn-lt"/>
              <a:ea typeface="ＭＳ Ｐゴシック" charset="0"/>
              <a:cs typeface="ＭＳ Ｐゴシック" charset="0"/>
            </a:endParaRPr>
          </a:p>
        </p:txBody>
      </p:sp>
    </p:spTree>
    <p:extLst>
      <p:ext uri="{BB962C8B-B14F-4D97-AF65-F5344CB8AC3E}">
        <p14:creationId xmlns:p14="http://schemas.microsoft.com/office/powerpoint/2010/main" val="12515587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26</a:t>
            </a:fld>
            <a:endParaRPr lang="en-US"/>
          </a:p>
        </p:txBody>
      </p:sp>
      <p:sp>
        <p:nvSpPr>
          <p:cNvPr id="5" name="Title 1"/>
          <p:cNvSpPr>
            <a:spLocks noGrp="1"/>
          </p:cNvSpPr>
          <p:nvPr>
            <p:ph type="title"/>
          </p:nvPr>
        </p:nvSpPr>
        <p:spPr bwMode="white">
          <a:xfrm>
            <a:off x="498475" y="203200"/>
            <a:ext cx="8264525" cy="1397000"/>
          </a:xfrm>
        </p:spPr>
        <p:txBody>
          <a:bodyPr/>
          <a:lstStyle/>
          <a:p>
            <a:r>
              <a:rPr lang="en-US" dirty="0" smtClean="0"/>
              <a:t>Permission to Call or Visit Clients at Home</a:t>
            </a:r>
            <a:endParaRPr lang="en-US" dirty="0"/>
          </a:p>
        </p:txBody>
      </p:sp>
      <p:sp>
        <p:nvSpPr>
          <p:cNvPr id="6" name="Text Box 5"/>
          <p:cNvSpPr txBox="1">
            <a:spLocks noChangeArrowheads="1"/>
          </p:cNvSpPr>
          <p:nvPr/>
        </p:nvSpPr>
        <p:spPr bwMode="auto">
          <a:xfrm>
            <a:off x="457200" y="1988457"/>
            <a:ext cx="8264525" cy="3416320"/>
          </a:xfrm>
          <a:prstGeom prst="rect">
            <a:avLst/>
          </a:prstGeom>
          <a:solidFill>
            <a:srgbClr val="F0EBD6"/>
          </a:solidFill>
          <a:ln w="9525">
            <a:solidFill>
              <a:schemeClr val="tx1"/>
            </a:solidFill>
            <a:miter lim="800000"/>
            <a:headEnd/>
            <a:tailEnd/>
          </a:ln>
        </p:spPr>
        <p:txBody>
          <a:bodyPr wrap="square">
            <a:spAutoFit/>
          </a:bodyPr>
          <a:lstStyle/>
          <a:p>
            <a:pPr marL="465138" indent="-465138">
              <a:spcBef>
                <a:spcPct val="50000"/>
              </a:spcBef>
              <a:buClr>
                <a:srgbClr val="104375"/>
              </a:buClr>
              <a:buSzPct val="125000"/>
              <a:buFont typeface="Wingdings" pitchFamily="2" charset="2"/>
              <a:buChar char="§"/>
            </a:pPr>
            <a:r>
              <a:rPr lang="en-US" sz="2400" dirty="0" smtClean="0">
                <a:latin typeface="Calibri" pitchFamily="34" charset="0"/>
                <a:ea typeface="ＭＳ Ｐゴシック"/>
                <a:cs typeface="ＭＳ Ｐゴシック"/>
              </a:rPr>
              <a:t>During baseline intake and at least annually thereafter, make sure personal client information like addresses and phone numbers are updated.</a:t>
            </a:r>
          </a:p>
          <a:p>
            <a:pPr marL="465138" indent="-465138">
              <a:spcBef>
                <a:spcPct val="50000"/>
              </a:spcBef>
              <a:buClr>
                <a:srgbClr val="104375"/>
              </a:buClr>
              <a:buSzPct val="125000"/>
              <a:buFont typeface="Wingdings" pitchFamily="2" charset="2"/>
              <a:buChar char="§"/>
            </a:pPr>
            <a:r>
              <a:rPr lang="en-US" sz="2400" dirty="0" smtClean="0">
                <a:latin typeface="Calibri" pitchFamily="34" charset="0"/>
                <a:ea typeface="ＭＳ Ｐゴシック"/>
                <a:cs typeface="ＭＳ Ｐゴシック"/>
              </a:rPr>
              <a:t>Also, request permission to follow up by SMS, phone call, or home visit if clients miss a clinic visit.</a:t>
            </a:r>
          </a:p>
          <a:p>
            <a:pPr marL="465138" indent="-465138">
              <a:spcBef>
                <a:spcPct val="50000"/>
              </a:spcBef>
              <a:buClr>
                <a:srgbClr val="104375"/>
              </a:buClr>
              <a:buSzPct val="125000"/>
              <a:buFont typeface="Wingdings" pitchFamily="2" charset="2"/>
              <a:buChar char="§"/>
            </a:pPr>
            <a:r>
              <a:rPr lang="en-US" sz="2400" dirty="0" smtClean="0">
                <a:latin typeface="Calibri" pitchFamily="34" charset="0"/>
                <a:ea typeface="ＭＳ Ｐゴシック"/>
                <a:cs typeface="ＭＳ Ｐゴシック"/>
              </a:rPr>
              <a:t>Clients who have not disclosed their HIV-status to others in the home may give special instructions regarding what to say to caregivers or siblings about the nature of the visit.</a:t>
            </a:r>
            <a:endParaRPr lang="en-US" sz="2400" dirty="0">
              <a:latin typeface="Calibri" pitchFamily="34" charset="0"/>
              <a:ea typeface="ＭＳ Ｐゴシック"/>
              <a:cs typeface="ＭＳ Ｐゴシック"/>
            </a:endParaRPr>
          </a:p>
        </p:txBody>
      </p:sp>
    </p:spTree>
    <p:extLst>
      <p:ext uri="{BB962C8B-B14F-4D97-AF65-F5344CB8AC3E}">
        <p14:creationId xmlns:p14="http://schemas.microsoft.com/office/powerpoint/2010/main" val="27690787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a:xfrm>
            <a:off x="533400" y="1600200"/>
            <a:ext cx="8229600" cy="4297363"/>
          </a:xfrm>
        </p:spPr>
        <p:txBody>
          <a:bodyPr/>
          <a:lstStyle/>
          <a:p>
            <a:pPr>
              <a:spcBef>
                <a:spcPts val="1000"/>
              </a:spcBef>
              <a:buNone/>
            </a:pPr>
            <a:r>
              <a:rPr lang="en-GB" dirty="0" smtClean="0">
                <a:solidFill>
                  <a:srgbClr val="000000"/>
                </a:solidFill>
                <a:ea typeface="ＭＳ Ｐゴシック" charset="0"/>
                <a:cs typeface="ＭＳ Ｐゴシック" charset="0"/>
              </a:rPr>
              <a:t>Thinking about your health facility:</a:t>
            </a:r>
          </a:p>
          <a:p>
            <a:pPr>
              <a:spcBef>
                <a:spcPts val="1000"/>
              </a:spcBef>
            </a:pPr>
            <a:r>
              <a:rPr lang="en-GB" i="1" dirty="0" smtClean="0">
                <a:solidFill>
                  <a:srgbClr val="0B5395"/>
                </a:solidFill>
                <a:ea typeface="ＭＳ Ｐゴシック" charset="0"/>
                <a:cs typeface="ＭＳ Ｐゴシック" charset="0"/>
              </a:rPr>
              <a:t>Which of the areas discussed are lacking at your facility?</a:t>
            </a:r>
          </a:p>
          <a:p>
            <a:pPr>
              <a:spcBef>
                <a:spcPts val="1000"/>
              </a:spcBef>
            </a:pPr>
            <a:r>
              <a:rPr lang="en-GB" i="1" dirty="0" smtClean="0">
                <a:solidFill>
                  <a:srgbClr val="0B5395"/>
                </a:solidFill>
                <a:ea typeface="ＭＳ Ｐゴシック" charset="0"/>
                <a:cs typeface="ＭＳ Ｐゴシック" charset="0"/>
              </a:rPr>
              <a:t>How could these areas be improved to better support ALHIV’s retention in care at your facility?</a:t>
            </a:r>
          </a:p>
          <a:p>
            <a:pPr>
              <a:spcBef>
                <a:spcPts val="1000"/>
              </a:spcBef>
            </a:pPr>
            <a:r>
              <a:rPr lang="en-GB" i="1" dirty="0" smtClean="0">
                <a:solidFill>
                  <a:srgbClr val="0B5395"/>
                </a:solidFill>
                <a:ea typeface="ＭＳ Ｐゴシック" charset="0"/>
                <a:cs typeface="ＭＳ Ｐゴシック" charset="0"/>
              </a:rPr>
              <a:t>What are some of the challenges                                                                                     of implementing these actions?                                                                    What are some of the solutions?</a:t>
            </a:r>
            <a:endParaRPr lang="en-ZA" i="1" dirty="0" smtClean="0">
              <a:solidFill>
                <a:srgbClr val="0B5395"/>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53345" y="3714194"/>
            <a:ext cx="3406493" cy="2522414"/>
          </a:xfrm>
          <a:prstGeom prst="rect">
            <a:avLst/>
          </a:prstGeom>
          <a:noFill/>
          <a:ln>
            <a:noFill/>
          </a:ln>
          <a:effectLst>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28</a:t>
            </a:fld>
            <a:endParaRPr lang="en-US"/>
          </a:p>
        </p:txBody>
      </p:sp>
      <p:sp>
        <p:nvSpPr>
          <p:cNvPr id="5" name="Text Box 5"/>
          <p:cNvSpPr txBox="1">
            <a:spLocks noChangeArrowheads="1"/>
          </p:cNvSpPr>
          <p:nvPr/>
        </p:nvSpPr>
        <p:spPr bwMode="auto">
          <a:xfrm>
            <a:off x="498475" y="4299367"/>
            <a:ext cx="8264525" cy="2123658"/>
          </a:xfrm>
          <a:prstGeom prst="rect">
            <a:avLst/>
          </a:prstGeom>
          <a:solidFill>
            <a:srgbClr val="F0EBD6"/>
          </a:solidFill>
          <a:ln w="9525">
            <a:solidFill>
              <a:schemeClr val="tx1"/>
            </a:solidFill>
            <a:miter lim="800000"/>
            <a:headEnd/>
            <a:tailEnd/>
          </a:ln>
        </p:spPr>
        <p:txBody>
          <a:bodyPr wrap="square">
            <a:spAutoFit/>
          </a:bodyPr>
          <a:lstStyle/>
          <a:p>
            <a:pPr marL="465138" indent="-465138">
              <a:spcBef>
                <a:spcPct val="50000"/>
              </a:spcBef>
              <a:buClr>
                <a:srgbClr val="104375"/>
              </a:buClr>
              <a:buSzPct val="125000"/>
              <a:buFont typeface="Wingdings" pitchFamily="2" charset="2"/>
              <a:buChar char="§"/>
            </a:pPr>
            <a:r>
              <a:rPr lang="en-US" sz="2400" dirty="0" smtClean="0">
                <a:latin typeface="Calibri" pitchFamily="34" charset="0"/>
                <a:ea typeface="ＭＳ Ｐゴシック"/>
                <a:cs typeface="ＭＳ Ｐゴシック"/>
              </a:rPr>
              <a:t>One of the most important steps to improve retention in care is to ensure that services are youth-friendly.</a:t>
            </a:r>
          </a:p>
          <a:p>
            <a:pPr marL="465138" indent="-465138">
              <a:spcBef>
                <a:spcPct val="50000"/>
              </a:spcBef>
              <a:buClr>
                <a:srgbClr val="104375"/>
              </a:buClr>
              <a:buSzPct val="125000"/>
              <a:buFont typeface="Wingdings" pitchFamily="2" charset="2"/>
              <a:buChar char="§"/>
            </a:pPr>
            <a:r>
              <a:rPr lang="en-US" sz="2400" dirty="0" smtClean="0">
                <a:latin typeface="Calibri" pitchFamily="34" charset="0"/>
                <a:ea typeface="ＭＳ Ｐゴシック"/>
                <a:cs typeface="ＭＳ Ｐゴシック"/>
              </a:rPr>
              <a:t>Services that are youth-friendly increase the likelihood of client retention and also support perfect or near-perfect adherence to treatment.</a:t>
            </a:r>
            <a:endParaRPr lang="en-US" sz="2400" dirty="0">
              <a:latin typeface="Calibri" pitchFamily="34" charset="0"/>
              <a:ea typeface="ＭＳ Ｐゴシック"/>
              <a:cs typeface="ＭＳ Ｐゴシック"/>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91394" y="1600199"/>
            <a:ext cx="2815920" cy="2444713"/>
          </a:xfrm>
          <a:prstGeom prst="rect">
            <a:avLst/>
          </a:prstGeom>
          <a:noFill/>
          <a:ln>
            <a:noFill/>
          </a:ln>
          <a:effectLst>
            <a:softEdge rad="3175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29</a:t>
            </a:fld>
            <a:endParaRPr lang="en-US"/>
          </a:p>
        </p:txBody>
      </p:sp>
      <p:sp>
        <p:nvSpPr>
          <p:cNvPr id="5"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8 Learning Objectives </a:t>
            </a:r>
            <a:r>
              <a:rPr lang="en-US" sz="1800" dirty="0" smtClean="0"/>
              <a:t>(Continued)</a:t>
            </a:r>
            <a:endParaRPr lang="en-US" sz="1800" dirty="0"/>
          </a:p>
        </p:txBody>
      </p:sp>
      <p:sp>
        <p:nvSpPr>
          <p:cNvPr id="3" name="Content Placeholder 2"/>
          <p:cNvSpPr>
            <a:spLocks noGrp="1"/>
          </p:cNvSpPr>
          <p:nvPr>
            <p:ph idx="1"/>
          </p:nvPr>
        </p:nvSpPr>
        <p:spPr/>
        <p:txBody>
          <a:bodyPr/>
          <a:lstStyle/>
          <a:p>
            <a:r>
              <a:rPr lang="en-GB" dirty="0" smtClean="0">
                <a:latin typeface="+mn-lt"/>
                <a:ea typeface="ＭＳ Ｐゴシック" charset="0"/>
                <a:cs typeface="ＭＳ Ｐゴシック" charset="0"/>
              </a:rPr>
              <a:t>Use tools to provide adherence </a:t>
            </a:r>
            <a:r>
              <a:rPr lang="en-GB" dirty="0" err="1" smtClean="0">
                <a:latin typeface="+mn-lt"/>
                <a:ea typeface="ＭＳ Ｐゴシック" charset="0"/>
                <a:cs typeface="ＭＳ Ｐゴシック" charset="0"/>
              </a:rPr>
              <a:t>counseling</a:t>
            </a:r>
            <a:r>
              <a:rPr lang="en-GB" dirty="0" smtClean="0">
                <a:latin typeface="+mn-lt"/>
                <a:ea typeface="ＭＳ Ｐゴシック" charset="0"/>
                <a:cs typeface="ＭＳ Ｐゴシック" charset="0"/>
              </a:rPr>
              <a:t> and to help clients and caregivers make a personal adherence plan</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Assess adolescent clients’ (and caregivers) </a:t>
            </a:r>
            <a:r>
              <a:rPr lang="en-GB" dirty="0" smtClean="0">
                <a:latin typeface="+mn-lt"/>
                <a:ea typeface="ＭＳ Ｐゴシック" charset="0"/>
                <a:cs typeface="ＭＳ Ｐゴシック" charset="0"/>
              </a:rPr>
              <a:t>adherence</a:t>
            </a:r>
          </a:p>
          <a:p>
            <a:r>
              <a:rPr lang="en-GB" dirty="0">
                <a:latin typeface="+mn-lt"/>
                <a:ea typeface="ＭＳ Ｐゴシック" charset="0"/>
                <a:cs typeface="ＭＳ Ｐゴシック" charset="0"/>
              </a:rPr>
              <a:t>Provide ongoing, age-appropriate support to improve adolescent clients’ (and </a:t>
            </a:r>
            <a:r>
              <a:rPr lang="en-GB" dirty="0" smtClean="0">
                <a:latin typeface="+mn-lt"/>
                <a:ea typeface="ＭＳ Ｐゴシック" charset="0"/>
                <a:cs typeface="ＭＳ Ｐゴシック" charset="0"/>
              </a:rPr>
              <a:t>caregivers’) adherence</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a:t>
            </a:fld>
            <a:endParaRPr lang="en-US"/>
          </a:p>
        </p:txBody>
      </p:sp>
    </p:spTree>
    <p:extLst>
      <p:ext uri="{BB962C8B-B14F-4D97-AF65-F5344CB8AC3E}">
        <p14:creationId xmlns:p14="http://schemas.microsoft.com/office/powerpoint/2010/main" val="1088185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8.3</a:t>
            </a:r>
            <a:endParaRPr lang="en-US" dirty="0"/>
          </a:p>
        </p:txBody>
      </p:sp>
      <p:sp>
        <p:nvSpPr>
          <p:cNvPr id="3" name="Content Placeholder 2"/>
          <p:cNvSpPr>
            <a:spLocks noGrp="1"/>
          </p:cNvSpPr>
          <p:nvPr>
            <p:ph idx="1"/>
          </p:nvPr>
        </p:nvSpPr>
        <p:spPr/>
        <p:txBody>
          <a:bodyPr/>
          <a:lstStyle/>
          <a:p>
            <a:pPr marL="0" indent="0">
              <a:spcBef>
                <a:spcPct val="50000"/>
              </a:spcBef>
              <a:buNone/>
            </a:pPr>
            <a:r>
              <a:rPr lang="en-GB" sz="3600" b="1" dirty="0">
                <a:solidFill>
                  <a:srgbClr val="0B5395"/>
                </a:solidFill>
                <a:latin typeface="+mn-lt"/>
              </a:rPr>
              <a:t>Providing Adherence Preparation Support to ALHIV and Caregivers</a:t>
            </a:r>
            <a:r>
              <a:rPr lang="en-US" sz="3600" dirty="0">
                <a:solidFill>
                  <a:srgbClr val="0B5395"/>
                </a:solidFill>
                <a:latin typeface="+mn-lt"/>
              </a:rPr>
              <a:t> </a:t>
            </a:r>
            <a:endParaRPr lang="en-ZA" sz="3600" dirty="0">
              <a:solidFill>
                <a:srgbClr val="0B5395"/>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30</a:t>
            </a:fld>
            <a:endParaRPr lang="en-US"/>
          </a:p>
        </p:txBody>
      </p:sp>
    </p:spTree>
    <p:extLst>
      <p:ext uri="{BB962C8B-B14F-4D97-AF65-F5344CB8AC3E}">
        <p14:creationId xmlns:p14="http://schemas.microsoft.com/office/powerpoint/2010/main" val="10630881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8.3 Objectives</a:t>
            </a:r>
            <a:endParaRPr lang="en-US" dirty="0"/>
          </a:p>
        </p:txBody>
      </p:sp>
      <p:sp>
        <p:nvSpPr>
          <p:cNvPr id="3" name="Content Placeholder 2"/>
          <p:cNvSpPr>
            <a:spLocks noGrp="1"/>
          </p:cNvSpPr>
          <p:nvPr>
            <p:ph idx="1"/>
          </p:nvPr>
        </p:nvSpPr>
        <p:spPr/>
        <p:txBody>
          <a:bodyPr/>
          <a:lstStyle/>
          <a:p>
            <a:pPr>
              <a:buNone/>
            </a:pPr>
            <a:r>
              <a:rPr lang="en-US" b="1" dirty="0" smtClean="0">
                <a:solidFill>
                  <a:srgbClr val="0B5395"/>
                </a:solidFill>
                <a:latin typeface="Calibri" pitchFamily="34" charset="0"/>
                <a:ea typeface="ＭＳ Ｐゴシック" charset="0"/>
                <a:cs typeface="Calibri" charset="0"/>
              </a:rPr>
              <a:t>After completing this session, participants will be able to:</a:t>
            </a:r>
            <a:r>
              <a:rPr lang="en-US" dirty="0" smtClean="0">
                <a:solidFill>
                  <a:srgbClr val="0B5395"/>
                </a:solidFill>
                <a:latin typeface="Calibri" pitchFamily="34" charset="0"/>
                <a:ea typeface="ＭＳ Ｐゴシック" charset="0"/>
                <a:cs typeface="Calibri" charset="0"/>
              </a:rPr>
              <a:t> </a:t>
            </a:r>
            <a:endParaRPr lang="en-GB" dirty="0" smtClean="0">
              <a:solidFill>
                <a:srgbClr val="0B5395"/>
              </a:solidFill>
              <a:latin typeface="Calibri" pitchFamily="34" charset="0"/>
              <a:ea typeface="ＭＳ Ｐゴシック" charset="0"/>
              <a:cs typeface="ＭＳ Ｐゴシック" charset="0"/>
            </a:endParaRPr>
          </a:p>
          <a:p>
            <a:r>
              <a:rPr lang="en-GB" dirty="0" smtClean="0">
                <a:latin typeface="+mn-lt"/>
                <a:ea typeface="ＭＳ Ｐゴシック" charset="0"/>
                <a:cs typeface="ＭＳ Ｐゴシック" charset="0"/>
              </a:rPr>
              <a:t>Conduct </a:t>
            </a:r>
            <a:r>
              <a:rPr lang="en-GB" dirty="0">
                <a:latin typeface="+mn-lt"/>
                <a:ea typeface="ＭＳ Ｐゴシック" charset="0"/>
                <a:cs typeface="ＭＳ Ｐゴシック" charset="0"/>
              </a:rPr>
              <a:t>adherence preparation sessions with </a:t>
            </a:r>
            <a:r>
              <a:rPr lang="en-GB" dirty="0" smtClean="0">
                <a:latin typeface="+mn-lt"/>
                <a:ea typeface="ＭＳ Ｐゴシック" charset="0"/>
                <a:cs typeface="ＭＳ Ｐゴシック" charset="0"/>
              </a:rPr>
              <a:t>ALHIV and </a:t>
            </a:r>
            <a:r>
              <a:rPr lang="en-GB" dirty="0">
                <a:latin typeface="+mn-lt"/>
                <a:ea typeface="ＭＳ Ｐゴシック" charset="0"/>
                <a:cs typeface="ＭＳ Ｐゴシック" charset="0"/>
              </a:rPr>
              <a:t>their </a:t>
            </a:r>
            <a:r>
              <a:rPr lang="en-GB" dirty="0" smtClean="0">
                <a:latin typeface="+mn-lt"/>
                <a:ea typeface="ＭＳ Ｐゴシック" charset="0"/>
                <a:cs typeface="ＭＳ Ｐゴシック" charset="0"/>
              </a:rPr>
              <a:t>caregivers</a:t>
            </a:r>
          </a:p>
          <a:p>
            <a:r>
              <a:rPr lang="en-GB" dirty="0" smtClean="0">
                <a:latin typeface="+mn-lt"/>
                <a:ea typeface="ＭＳ Ｐゴシック" charset="0"/>
                <a:cs typeface="ＭＳ Ｐゴシック" charset="0"/>
              </a:rPr>
              <a:t>Use tools to provide adherence </a:t>
            </a:r>
            <a:r>
              <a:rPr lang="en-GB" dirty="0" err="1" smtClean="0">
                <a:latin typeface="+mn-lt"/>
                <a:ea typeface="ＭＳ Ｐゴシック" charset="0"/>
                <a:cs typeface="ＭＳ Ｐゴシック" charset="0"/>
              </a:rPr>
              <a:t>counseling</a:t>
            </a:r>
            <a:r>
              <a:rPr lang="en-GB" dirty="0" smtClean="0">
                <a:latin typeface="+mn-lt"/>
                <a:ea typeface="ＭＳ Ｐゴシック" charset="0"/>
                <a:cs typeface="ＭＳ Ｐゴシック" charset="0"/>
              </a:rPr>
              <a:t> and to help clients and caregivers make a personal adherence plan</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31</a:t>
            </a:fld>
            <a:endParaRPr lang="en-US"/>
          </a:p>
        </p:txBody>
      </p:sp>
    </p:spTree>
    <p:extLst>
      <p:ext uri="{BB962C8B-B14F-4D97-AF65-F5344CB8AC3E}">
        <p14:creationId xmlns:p14="http://schemas.microsoft.com/office/powerpoint/2010/main" val="17061286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297363"/>
          </a:xfrm>
        </p:spPr>
        <p:txBody>
          <a:bodyPr/>
          <a:lstStyle/>
          <a:p>
            <a:pPr>
              <a:buNone/>
            </a:pPr>
            <a:r>
              <a:rPr lang="en-US" b="1" dirty="0" smtClean="0">
                <a:solidFill>
                  <a:srgbClr val="000000"/>
                </a:solidFill>
                <a:latin typeface="+mn-lt"/>
                <a:ea typeface="ＭＳ Ｐゴシック" charset="0"/>
                <a:cs typeface="ＭＳ Ｐゴシック" charset="0"/>
              </a:rPr>
              <a:t>Discuss in pairs:</a:t>
            </a:r>
          </a:p>
          <a:p>
            <a:r>
              <a:rPr lang="en-US" i="1" dirty="0" smtClean="0">
                <a:solidFill>
                  <a:srgbClr val="0B5395"/>
                </a:solidFill>
                <a:latin typeface="+mn-lt"/>
                <a:ea typeface="ＭＳ Ｐゴシック" charset="0"/>
                <a:cs typeface="ＭＳ Ｐゴシック" charset="0"/>
              </a:rPr>
              <a:t>What happens at your clinic now to prepare adolescent clients and caregivers to start ART?</a:t>
            </a:r>
          </a:p>
          <a:p>
            <a:r>
              <a:rPr lang="en-US" i="1" dirty="0" smtClean="0">
                <a:solidFill>
                  <a:srgbClr val="0B5395"/>
                </a:solidFill>
                <a:latin typeface="+mn-lt"/>
                <a:ea typeface="ＭＳ Ｐゴシック" charset="0"/>
                <a:cs typeface="ＭＳ Ｐゴシック" charset="0"/>
              </a:rPr>
              <a:t>What do you think works well? What are some of the challenges?</a:t>
            </a:r>
          </a:p>
          <a:p>
            <a:r>
              <a:rPr lang="en-US" i="1" dirty="0" smtClean="0">
                <a:solidFill>
                  <a:srgbClr val="0B5395"/>
                </a:solidFill>
                <a:latin typeface="+mn-lt"/>
                <a:ea typeface="ＭＳ Ｐゴシック" charset="0"/>
                <a:cs typeface="ＭＳ Ｐゴシック" charset="0"/>
              </a:rPr>
              <a:t>What are some considerations for younger adolescents in terms of adherence readiness and preparation?</a:t>
            </a:r>
          </a:p>
          <a:p>
            <a:r>
              <a:rPr lang="en-US" i="1" dirty="0" smtClean="0">
                <a:solidFill>
                  <a:srgbClr val="0B5395"/>
                </a:solidFill>
                <a:latin typeface="+mn-lt"/>
                <a:ea typeface="ＭＳ Ｐゴシック" charset="0"/>
                <a:cs typeface="ＭＳ Ｐゴシック" charset="0"/>
              </a:rPr>
              <a:t>What is a treatment buddy and how might a treatment buddy help an adolescent client?</a:t>
            </a:r>
            <a:endParaRPr lang="en-ZA" i="1" dirty="0">
              <a:solidFill>
                <a:srgbClr val="0B5395"/>
              </a:solidFill>
              <a:latin typeface="+mn-lt"/>
              <a:ea typeface="ＭＳ Ｐゴシック" charset="0"/>
              <a:cs typeface="ＭＳ Ｐゴシック" charset="0"/>
            </a:endParaRPr>
          </a:p>
          <a:p>
            <a:endParaRPr lang="en-US" dirty="0">
              <a:solidFill>
                <a:schemeClr val="accent1"/>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32</a:t>
            </a:fld>
            <a:endParaRPr lang="en-US"/>
          </a:p>
        </p:txBody>
      </p:sp>
      <p:sp>
        <p:nvSpPr>
          <p:cNvPr id="5" name="Title 1"/>
          <p:cNvSpPr>
            <a:spLocks noGrp="1"/>
          </p:cNvSpPr>
          <p:nvPr>
            <p:ph type="title"/>
          </p:nvPr>
        </p:nvSpPr>
        <p:spPr bwMode="white">
          <a:xfrm>
            <a:off x="498475" y="142202"/>
            <a:ext cx="8264525" cy="1116012"/>
          </a:xfrm>
        </p:spPr>
        <p:txBody>
          <a:bodyPr/>
          <a:lstStyle/>
          <a:p>
            <a:r>
              <a:rPr lang="en-US" dirty="0" smtClean="0"/>
              <a:t>Pair Work: The Importance of Adherence Preparation</a:t>
            </a:r>
            <a:endParaRPr lang="en-US" dirty="0"/>
          </a:p>
        </p:txBody>
      </p:sp>
    </p:spTree>
    <p:extLst>
      <p:ext uri="{BB962C8B-B14F-4D97-AF65-F5344CB8AC3E}">
        <p14:creationId xmlns:p14="http://schemas.microsoft.com/office/powerpoint/2010/main" val="31875757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20957"/>
            <a:ext cx="8264525" cy="1479243"/>
          </a:xfrm>
        </p:spPr>
        <p:txBody>
          <a:bodyPr/>
          <a:lstStyle/>
          <a:p>
            <a:r>
              <a:rPr lang="en-US" dirty="0" smtClean="0">
                <a:latin typeface="+mj-lt"/>
              </a:rPr>
              <a:t>Overview of Adolescent-Friendly ART Adherence Preparation</a:t>
            </a:r>
            <a:endParaRPr lang="en-US" dirty="0">
              <a:latin typeface="+mj-lt"/>
            </a:endParaRPr>
          </a:p>
        </p:txBody>
      </p:sp>
      <p:sp>
        <p:nvSpPr>
          <p:cNvPr id="3" name="Content Placeholder 2"/>
          <p:cNvSpPr>
            <a:spLocks noGrp="1"/>
          </p:cNvSpPr>
          <p:nvPr>
            <p:ph idx="1"/>
          </p:nvPr>
        </p:nvSpPr>
        <p:spPr>
          <a:xfrm>
            <a:off x="533400" y="1683659"/>
            <a:ext cx="8229600" cy="4816970"/>
          </a:xfrm>
        </p:spPr>
        <p:txBody>
          <a:bodyPr numCol="1" spcCol="274320"/>
          <a:lstStyle/>
          <a:p>
            <a:pPr>
              <a:spcBef>
                <a:spcPts val="1500"/>
              </a:spcBef>
            </a:pPr>
            <a:r>
              <a:rPr lang="en-GB" dirty="0" smtClean="0">
                <a:latin typeface="+mn-lt"/>
                <a:ea typeface="ＭＳ Ｐゴシック" charset="0"/>
                <a:cs typeface="ＭＳ Ｐゴシック" charset="0"/>
              </a:rPr>
              <a:t>Depending on the program and national guidelines, adherence preparation may include 1-4 group or individual sessions that take place over a number of days or weeks</a:t>
            </a:r>
          </a:p>
          <a:p>
            <a:pPr>
              <a:spcBef>
                <a:spcPts val="1500"/>
              </a:spcBef>
            </a:pPr>
            <a:r>
              <a:rPr lang="en-GB" dirty="0" smtClean="0">
                <a:ea typeface="ＭＳ Ｐゴシック" charset="0"/>
                <a:cs typeface="ＭＳ Ｐゴシック" charset="0"/>
              </a:rPr>
              <a:t>Follow national guidelines and remember that ongoing adherence assessment and support is necessary  </a:t>
            </a:r>
          </a:p>
          <a:p>
            <a:pPr>
              <a:spcBef>
                <a:spcPts val="1500"/>
              </a:spcBef>
            </a:pPr>
            <a:r>
              <a:rPr lang="en-GB" dirty="0" smtClean="0">
                <a:latin typeface="+mn-lt"/>
                <a:ea typeface="ＭＳ Ｐゴシック" charset="0"/>
                <a:cs typeface="ＭＳ Ｐゴシック" charset="0"/>
              </a:rPr>
              <a:t>Group sessions are useful for giving many people information at one time</a:t>
            </a:r>
          </a:p>
          <a:p>
            <a:pPr>
              <a:spcBef>
                <a:spcPts val="1500"/>
              </a:spcBef>
            </a:pPr>
            <a:r>
              <a:rPr lang="en-GB" dirty="0" smtClean="0">
                <a:latin typeface="+mn-lt"/>
                <a:ea typeface="ＭＳ Ｐゴシック" charset="0"/>
                <a:cs typeface="ＭＳ Ｐゴシック" charset="0"/>
              </a:rPr>
              <a:t>Individual sessions can be used to find out what the client learned from previously attended group sessions, to identify support needs, and to develop an individual adherence plan</a:t>
            </a:r>
          </a:p>
          <a:p>
            <a:pPr>
              <a:spcBef>
                <a:spcPts val="1000"/>
              </a:spcBef>
              <a:buNone/>
            </a:pPr>
            <a:endParaRPr lang="en-GB" sz="2200" dirty="0" smtClean="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33</a:t>
            </a:fld>
            <a:endParaRPr lang="en-US"/>
          </a:p>
        </p:txBody>
      </p:sp>
    </p:spTree>
    <p:extLst>
      <p:ext uri="{BB962C8B-B14F-4D97-AF65-F5344CB8AC3E}">
        <p14:creationId xmlns:p14="http://schemas.microsoft.com/office/powerpoint/2010/main" val="33180726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02428"/>
            <a:ext cx="8229600" cy="4144963"/>
          </a:xfrm>
        </p:spPr>
        <p:txBody>
          <a:bodyPr/>
          <a:lstStyle/>
          <a:p>
            <a:pPr>
              <a:spcBef>
                <a:spcPts val="1000"/>
              </a:spcBef>
            </a:pPr>
            <a:r>
              <a:rPr lang="en-GB" dirty="0" smtClean="0">
                <a:ea typeface="ＭＳ Ｐゴシック" charset="0"/>
                <a:cs typeface="ＭＳ Ｐゴシック" charset="0"/>
              </a:rPr>
              <a:t>ALL ALHIV should be given time — AT LEAST one session — to speak to a </a:t>
            </a:r>
            <a:r>
              <a:rPr lang="en-GB" dirty="0" err="1" smtClean="0">
                <a:ea typeface="ＭＳ Ｐゴシック" charset="0"/>
                <a:cs typeface="ＭＳ Ｐゴシック" charset="0"/>
              </a:rPr>
              <a:t>counselor</a:t>
            </a:r>
            <a:r>
              <a:rPr lang="en-GB" dirty="0" smtClean="0">
                <a:ea typeface="ＭＳ Ｐゴシック" charset="0"/>
                <a:cs typeface="ＭＳ Ｐゴシック" charset="0"/>
              </a:rPr>
              <a:t>, health worker, and/or Adolescent Peer Educator in private </a:t>
            </a:r>
          </a:p>
          <a:p>
            <a:pPr>
              <a:spcBef>
                <a:spcPts val="1000"/>
              </a:spcBef>
            </a:pPr>
            <a:r>
              <a:rPr lang="en-GB" dirty="0" smtClean="0">
                <a:ea typeface="ＭＳ Ｐゴシック" charset="0"/>
                <a:cs typeface="ＭＳ Ｐゴシック" charset="0"/>
              </a:rPr>
              <a:t>Discuss potential adherence challenges and make an individual adherence plan </a:t>
            </a: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34</a:t>
            </a:fld>
            <a:endParaRPr lang="en-US"/>
          </a:p>
        </p:txBody>
      </p:sp>
      <p:sp>
        <p:nvSpPr>
          <p:cNvPr id="5" name="Text Box 5"/>
          <p:cNvSpPr txBox="1">
            <a:spLocks noChangeArrowheads="1"/>
          </p:cNvSpPr>
          <p:nvPr/>
        </p:nvSpPr>
        <p:spPr bwMode="auto">
          <a:xfrm>
            <a:off x="764280" y="3668265"/>
            <a:ext cx="7772400" cy="2877711"/>
          </a:xfrm>
          <a:prstGeom prst="rect">
            <a:avLst/>
          </a:prstGeom>
          <a:solidFill>
            <a:srgbClr val="F0EBD6"/>
          </a:solidFill>
          <a:ln w="9525">
            <a:solidFill>
              <a:schemeClr val="tx1"/>
            </a:solidFill>
            <a:miter lim="800000"/>
            <a:headEnd/>
            <a:tailEnd/>
          </a:ln>
        </p:spPr>
        <p:txBody>
          <a:bodyPr wrap="square">
            <a:spAutoFit/>
          </a:bodyPr>
          <a:lstStyle/>
          <a:p>
            <a:pPr>
              <a:spcBef>
                <a:spcPts val="1000"/>
              </a:spcBef>
              <a:buClr>
                <a:srgbClr val="104375"/>
              </a:buClr>
            </a:pPr>
            <a:r>
              <a:rPr lang="en-US" sz="2400" b="1" dirty="0" smtClean="0">
                <a:latin typeface="Calibri" pitchFamily="34" charset="0"/>
                <a:ea typeface="ＭＳ Ｐゴシック"/>
                <a:cs typeface="ＭＳ Ｐゴシック"/>
              </a:rPr>
              <a:t>Remember: </a:t>
            </a:r>
          </a:p>
          <a:p>
            <a:pPr marL="347663" indent="-347663">
              <a:spcBef>
                <a:spcPts val="1000"/>
              </a:spcBef>
              <a:buClr>
                <a:srgbClr val="104375"/>
              </a:buClr>
              <a:buFont typeface="Wingdings" pitchFamily="2" charset="2"/>
              <a:buChar char="§"/>
            </a:pPr>
            <a:r>
              <a:rPr lang="en-US" sz="2200" dirty="0" smtClean="0">
                <a:latin typeface="Calibri" pitchFamily="34" charset="0"/>
                <a:ea typeface="ＭＳ Ｐゴシック"/>
                <a:cs typeface="ＭＳ Ｐゴシック"/>
              </a:rPr>
              <a:t>Ideally, adherence preparation counseling should begin early in HIV care. </a:t>
            </a:r>
          </a:p>
          <a:p>
            <a:pPr marL="347663" indent="-347663">
              <a:spcBef>
                <a:spcPts val="1000"/>
              </a:spcBef>
              <a:buClr>
                <a:srgbClr val="104375"/>
              </a:buClr>
              <a:buFont typeface="Wingdings" pitchFamily="2" charset="2"/>
              <a:buChar char="§"/>
            </a:pPr>
            <a:r>
              <a:rPr lang="en-US" sz="2200" dirty="0" smtClean="0">
                <a:latin typeface="Calibri" pitchFamily="34" charset="0"/>
                <a:ea typeface="ＭＳ Ｐゴシック"/>
                <a:cs typeface="ＭＳ Ｐゴシック"/>
              </a:rPr>
              <a:t>While providing as much support as possible, the team should be flexible when addressing ART readiness. </a:t>
            </a:r>
          </a:p>
          <a:p>
            <a:pPr marL="347663" indent="-347663">
              <a:spcBef>
                <a:spcPts val="1000"/>
              </a:spcBef>
              <a:buClr>
                <a:srgbClr val="104375"/>
              </a:buClr>
              <a:buFont typeface="Wingdings" pitchFamily="2" charset="2"/>
              <a:buChar char="§"/>
            </a:pPr>
            <a:r>
              <a:rPr lang="en-US" sz="2200" b="1" dirty="0" smtClean="0">
                <a:latin typeface="Calibri" pitchFamily="34" charset="0"/>
                <a:ea typeface="ＭＳ Ｐゴシック"/>
                <a:cs typeface="ＭＳ Ｐゴシック"/>
              </a:rPr>
              <a:t>The preparation process should always facilitate ART initiation and should never act as a barrier.</a:t>
            </a:r>
          </a:p>
        </p:txBody>
      </p:sp>
      <p:sp>
        <p:nvSpPr>
          <p:cNvPr id="7" name="Title 1"/>
          <p:cNvSpPr>
            <a:spLocks noGrp="1"/>
          </p:cNvSpPr>
          <p:nvPr>
            <p:ph type="title"/>
          </p:nvPr>
        </p:nvSpPr>
        <p:spPr bwMode="white">
          <a:xfrm>
            <a:off x="498475" y="120957"/>
            <a:ext cx="8264525" cy="1479243"/>
          </a:xfrm>
        </p:spPr>
        <p:txBody>
          <a:bodyPr/>
          <a:lstStyle/>
          <a:p>
            <a:r>
              <a:rPr lang="en-US" dirty="0" smtClean="0">
                <a:latin typeface="+mj-lt"/>
              </a:rPr>
              <a:t>Overview of Adolescent-Friendly ART Adherence Preparation </a:t>
            </a:r>
            <a:r>
              <a:rPr lang="en-US" sz="1800" dirty="0" smtClean="0">
                <a:latin typeface="+mj-lt"/>
              </a:rPr>
              <a:t>(Continued)</a:t>
            </a:r>
            <a:endParaRPr lang="en-US" sz="1800"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What is a Treatment Buddy?</a:t>
            </a:r>
            <a:endParaRPr lang="en-US" dirty="0"/>
          </a:p>
        </p:txBody>
      </p:sp>
      <p:sp>
        <p:nvSpPr>
          <p:cNvPr id="3" name="Content Placeholder 2"/>
          <p:cNvSpPr>
            <a:spLocks noGrp="1"/>
          </p:cNvSpPr>
          <p:nvPr>
            <p:ph idx="1"/>
          </p:nvPr>
        </p:nvSpPr>
        <p:spPr>
          <a:xfrm>
            <a:off x="533400" y="1600200"/>
            <a:ext cx="8229600" cy="4297363"/>
          </a:xfrm>
        </p:spPr>
        <p:txBody>
          <a:bodyPr/>
          <a:lstStyle/>
          <a:p>
            <a:pPr marL="342900" lvl="0" indent="-342900" eaLnBrk="0" hangingPunct="0">
              <a:spcBef>
                <a:spcPts val="1500"/>
              </a:spcBef>
              <a:buSzPct val="125000"/>
              <a:buFont typeface="Wingdings" charset="2"/>
              <a:buChar char="§"/>
            </a:pPr>
            <a:r>
              <a:rPr lang="en-GB" sz="2200" dirty="0" smtClean="0">
                <a:ea typeface="ＭＳ Ｐゴシック" charset="0"/>
                <a:cs typeface="ＭＳ Ｐゴシック" charset="0"/>
              </a:rPr>
              <a:t>Someone chosen by a client to provide him or her with ongoing support for adherence to care and treatment</a:t>
            </a:r>
          </a:p>
          <a:p>
            <a:pPr marL="342900" lvl="0" indent="-342900" eaLnBrk="0" hangingPunct="0">
              <a:spcBef>
                <a:spcPts val="1500"/>
              </a:spcBef>
              <a:buSzPct val="125000"/>
              <a:buFont typeface="Wingdings" charset="2"/>
              <a:buChar char="§"/>
            </a:pPr>
            <a:r>
              <a:rPr lang="en-GB" sz="2200" dirty="0" smtClean="0">
                <a:ea typeface="ＭＳ Ｐゴシック" charset="0"/>
                <a:cs typeface="ＭＳ Ｐゴシック" charset="0"/>
              </a:rPr>
              <a:t>Usually a client’s caregiver, friend, family member, or another ALHIV who is also enrolled in care and who is a trusted person to whom a client can disclose his or her status</a:t>
            </a:r>
          </a:p>
          <a:p>
            <a:pPr marL="342900" lvl="0" indent="-342900" eaLnBrk="0" hangingPunct="0">
              <a:spcBef>
                <a:spcPts val="1500"/>
              </a:spcBef>
              <a:buSzPct val="125000"/>
              <a:buFont typeface="Wingdings" charset="2"/>
              <a:buChar char="§"/>
            </a:pPr>
            <a:r>
              <a:rPr lang="en-GB" sz="2200" dirty="0" smtClean="0">
                <a:ea typeface="ＭＳ Ｐゴシック" charset="0"/>
                <a:cs typeface="ＭＳ Ｐゴシック" charset="0"/>
              </a:rPr>
              <a:t>HCWs should explain the importance of having a treatment buddy to ALHIV and should make sure treatment buddies have the needed information and skills.</a:t>
            </a:r>
          </a:p>
          <a:p>
            <a:pPr marL="342900" lvl="0" indent="-342900" eaLnBrk="0" hangingPunct="0">
              <a:spcBef>
                <a:spcPts val="1500"/>
              </a:spcBef>
              <a:buSzPct val="125000"/>
              <a:buFont typeface="Wingdings" charset="2"/>
              <a:buChar char="§"/>
            </a:pPr>
            <a:r>
              <a:rPr lang="en-GB" sz="2200" dirty="0" smtClean="0">
                <a:ea typeface="ＭＳ Ｐゴシック" charset="0"/>
                <a:cs typeface="ＭＳ Ｐゴシック" charset="0"/>
              </a:rPr>
              <a:t>HCWs should encourage treatment buddies to accompany ALHIV on clinic visits.</a:t>
            </a:r>
          </a:p>
          <a:p>
            <a:pPr marL="342900" lvl="0" indent="-342900" eaLnBrk="0" hangingPunct="0">
              <a:spcBef>
                <a:spcPts val="1500"/>
              </a:spcBef>
              <a:buSzPct val="125000"/>
              <a:buFont typeface="Wingdings" charset="2"/>
              <a:buChar char="§"/>
            </a:pPr>
            <a:r>
              <a:rPr lang="en-GB" sz="2200" b="1" dirty="0" smtClean="0">
                <a:ea typeface="ＭＳ Ｐゴシック" charset="0"/>
                <a:cs typeface="ＭＳ Ｐゴシック" charset="0"/>
              </a:rPr>
              <a:t>Remember: not having a treatment buddy should not act as a barrier to any client initiating ART</a:t>
            </a:r>
            <a:r>
              <a:rPr lang="en-US" sz="2200" dirty="0" smtClean="0">
                <a:ea typeface="ＭＳ Ｐゴシック" charset="0"/>
                <a:cs typeface="ＭＳ Ｐゴシック" charset="0"/>
              </a:rPr>
              <a:t>!</a:t>
            </a:r>
            <a:endParaRPr lang="en-ZA" sz="2200"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white"/>
        <p:txBody>
          <a:bodyPr/>
          <a:lstStyle/>
          <a:p>
            <a:r>
              <a:rPr lang="en-US" dirty="0" smtClean="0"/>
              <a:t>Adherence Preparation Topics</a:t>
            </a:r>
            <a:endParaRPr lang="en-US" dirty="0"/>
          </a:p>
        </p:txBody>
      </p:sp>
      <p:sp>
        <p:nvSpPr>
          <p:cNvPr id="3" name="Content Placeholder 2"/>
          <p:cNvSpPr>
            <a:spLocks noGrp="1"/>
          </p:cNvSpPr>
          <p:nvPr>
            <p:ph sz="half" idx="1"/>
          </p:nvPr>
        </p:nvSpPr>
        <p:spPr>
          <a:xfrm>
            <a:off x="533400" y="1560160"/>
            <a:ext cx="8229600" cy="4144963"/>
          </a:xfrm>
        </p:spPr>
        <p:txBody>
          <a:bodyPr/>
          <a:lstStyle/>
          <a:p>
            <a:r>
              <a:rPr lang="en-GB" sz="2400" dirty="0" smtClean="0">
                <a:solidFill>
                  <a:srgbClr val="000000"/>
                </a:solidFill>
                <a:latin typeface="+mn-lt"/>
                <a:ea typeface="ＭＳ Ｐゴシック" charset="0"/>
                <a:cs typeface="ＭＳ Ｐゴシック" charset="0"/>
              </a:rPr>
              <a:t>Review national adherence                                                                         preparation guidelines and tools</a:t>
            </a:r>
          </a:p>
          <a:p>
            <a:r>
              <a:rPr lang="en-GB" sz="2400" dirty="0" smtClean="0">
                <a:solidFill>
                  <a:srgbClr val="000000"/>
                </a:solidFill>
                <a:latin typeface="+mn-lt"/>
                <a:ea typeface="ＭＳ Ｐゴシック" charset="0"/>
                <a:cs typeface="ＭＳ Ｐゴシック" charset="0"/>
              </a:rPr>
              <a:t>Please take a marker and                                                                 brainstorm answers on the                                                                            “Adherence Preparation Topics”                                                                                flip chart:</a:t>
            </a:r>
          </a:p>
          <a:p>
            <a:pPr marL="798513" lvl="1" indent="-333375">
              <a:spcBef>
                <a:spcPts val="1000"/>
              </a:spcBef>
            </a:pPr>
            <a:r>
              <a:rPr lang="en-GB" sz="2400" i="1" dirty="0" smtClean="0">
                <a:solidFill>
                  <a:srgbClr val="0B5395"/>
                </a:solidFill>
                <a:latin typeface="+mn-lt"/>
                <a:ea typeface="ＭＳ Ｐゴシック" charset="0"/>
                <a:cs typeface="ＭＳ Ｐゴシック" charset="0"/>
              </a:rPr>
              <a:t>What are the most important                                                                         adherence preparation topics to cover with ALHIV and their caregivers? </a:t>
            </a:r>
            <a:endParaRPr lang="en-GB" sz="2400"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36</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483510" y="1560161"/>
            <a:ext cx="3549488" cy="2808640"/>
          </a:xfrm>
          <a:prstGeom prst="rect">
            <a:avLst/>
          </a:prstGeom>
          <a:noFill/>
          <a:ln>
            <a:noFill/>
          </a:ln>
          <a:effectLst>
            <a:softEdge rad="31750"/>
          </a:effectLst>
        </p:spPr>
      </p:pic>
    </p:spTree>
    <p:extLst>
      <p:ext uri="{BB962C8B-B14F-4D97-AF65-F5344CB8AC3E}">
        <p14:creationId xmlns:p14="http://schemas.microsoft.com/office/powerpoint/2010/main" val="2486145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5144"/>
            <a:ext cx="8361363" cy="1397000"/>
          </a:xfrm>
        </p:spPr>
        <p:txBody>
          <a:bodyPr/>
          <a:lstStyle/>
          <a:p>
            <a:r>
              <a:rPr lang="en-US" dirty="0" smtClean="0">
                <a:latin typeface="+mj-lt"/>
              </a:rPr>
              <a:t>Key Topics for Adherence Preparation Education and Counseling</a:t>
            </a:r>
            <a:endParaRPr lang="en-US" dirty="0">
              <a:latin typeface="+mj-lt"/>
            </a:endParaRPr>
          </a:p>
        </p:txBody>
      </p:sp>
      <p:sp>
        <p:nvSpPr>
          <p:cNvPr id="3" name="Content Placeholder 2"/>
          <p:cNvSpPr>
            <a:spLocks noGrp="1"/>
          </p:cNvSpPr>
          <p:nvPr>
            <p:ph idx="1"/>
          </p:nvPr>
        </p:nvSpPr>
        <p:spPr>
          <a:xfrm>
            <a:off x="533400" y="1785257"/>
            <a:ext cx="8229600" cy="4637768"/>
          </a:xfrm>
        </p:spPr>
        <p:txBody>
          <a:bodyPr numCol="1"/>
          <a:lstStyle/>
          <a:p>
            <a:pPr>
              <a:buNone/>
            </a:pPr>
            <a:r>
              <a:rPr lang="en-US" b="1" dirty="0" smtClean="0"/>
              <a:t>See Table 8.1.</a:t>
            </a:r>
          </a:p>
        </p:txBody>
      </p:sp>
      <p:sp>
        <p:nvSpPr>
          <p:cNvPr id="4" name="Slide Number Placeholder 3"/>
          <p:cNvSpPr>
            <a:spLocks noGrp="1"/>
          </p:cNvSpPr>
          <p:nvPr>
            <p:ph type="sldNum" sz="quarter" idx="12"/>
          </p:nvPr>
        </p:nvSpPr>
        <p:spPr/>
        <p:txBody>
          <a:bodyPr/>
          <a:lstStyle/>
          <a:p>
            <a:fld id="{2AA6BE04-1A97-7346-8DF1-95DFBAB449B6}" type="slidenum">
              <a:rPr lang="en-US" smtClean="0"/>
              <a:pPr/>
              <a:t>37</a:t>
            </a:fld>
            <a:endParaRPr lang="en-US"/>
          </a:p>
        </p:txBody>
      </p:sp>
      <p:sp>
        <p:nvSpPr>
          <p:cNvPr id="5" name="Text Box 5"/>
          <p:cNvSpPr txBox="1">
            <a:spLocks noChangeArrowheads="1"/>
          </p:cNvSpPr>
          <p:nvPr/>
        </p:nvSpPr>
        <p:spPr bwMode="auto">
          <a:xfrm>
            <a:off x="754743" y="2598057"/>
            <a:ext cx="7565571" cy="1569660"/>
          </a:xfrm>
          <a:prstGeom prst="rect">
            <a:avLst/>
          </a:prstGeom>
          <a:solidFill>
            <a:srgbClr val="F0EBD6"/>
          </a:solidFill>
          <a:ln w="9525">
            <a:solidFill>
              <a:schemeClr val="tx1"/>
            </a:solidFill>
            <a:miter lim="800000"/>
            <a:headEnd/>
            <a:tailEnd/>
          </a:ln>
        </p:spPr>
        <p:txBody>
          <a:bodyPr wrap="square">
            <a:spAutoFit/>
          </a:bodyPr>
          <a:lstStyle/>
          <a:p>
            <a:pPr algn="ctr"/>
            <a:r>
              <a:rPr lang="en-US" sz="2400" b="1" dirty="0" smtClean="0">
                <a:latin typeface="Calibri" pitchFamily="34" charset="0"/>
                <a:ea typeface="ＭＳ Ｐゴシック"/>
                <a:cs typeface="ＭＳ Ｐゴシック"/>
              </a:rPr>
              <a:t>Remember: </a:t>
            </a:r>
            <a:r>
              <a:rPr lang="en-US" sz="2400" dirty="0" smtClean="0"/>
              <a:t>It may be helpful to develop an adherence preparation checklist to ensure that adherence preparation sessions are consistent and cover all of the necessary information, no matter who is leading the session.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5144"/>
            <a:ext cx="8264525" cy="1397000"/>
          </a:xfrm>
        </p:spPr>
        <p:txBody>
          <a:bodyPr/>
          <a:lstStyle/>
          <a:p>
            <a:r>
              <a:rPr lang="en-US" dirty="0" smtClean="0"/>
              <a:t>Helping Clients Develop a Personal Adherence Plan</a:t>
            </a:r>
            <a:endParaRPr lang="en-US" dirty="0"/>
          </a:p>
        </p:txBody>
      </p:sp>
      <p:sp>
        <p:nvSpPr>
          <p:cNvPr id="3" name="Content Placeholder 2"/>
          <p:cNvSpPr>
            <a:spLocks noGrp="1"/>
          </p:cNvSpPr>
          <p:nvPr>
            <p:ph idx="1"/>
          </p:nvPr>
        </p:nvSpPr>
        <p:spPr>
          <a:xfrm>
            <a:off x="533400" y="1523872"/>
            <a:ext cx="8229600" cy="4297363"/>
          </a:xfrm>
        </p:spPr>
        <p:txBody>
          <a:bodyPr/>
          <a:lstStyle/>
          <a:p>
            <a:pPr>
              <a:buNone/>
            </a:pPr>
            <a:r>
              <a:rPr lang="en-US" b="1" dirty="0" smtClean="0">
                <a:solidFill>
                  <a:srgbClr val="0B5395"/>
                </a:solidFill>
              </a:rPr>
              <a:t>The plan should address:</a:t>
            </a:r>
          </a:p>
          <a:p>
            <a:pPr>
              <a:spcBef>
                <a:spcPts val="800"/>
              </a:spcBef>
            </a:pPr>
            <a:r>
              <a:rPr lang="en-GB" sz="2000" b="1" i="1" dirty="0" smtClean="0">
                <a:ea typeface="ＭＳ Ｐゴシック" charset="0"/>
                <a:cs typeface="ＭＳ Ｐゴシック" charset="0"/>
              </a:rPr>
              <a:t>ARE YOU PLANNING TO TAKE YOUR MEDICINES?</a:t>
            </a:r>
            <a:r>
              <a:rPr lang="en-GB" sz="2000" dirty="0" smtClean="0">
                <a:ea typeface="ＭＳ Ｐゴシック" charset="0"/>
                <a:cs typeface="ＭＳ Ｐゴシック" charset="0"/>
              </a:rPr>
              <a:t>  If the response is no, consider delaying ART initiation.</a:t>
            </a:r>
            <a:endParaRPr lang="en-GB" sz="2000" b="1" dirty="0" smtClean="0">
              <a:ea typeface="ＭＳ Ｐゴシック" charset="0"/>
              <a:cs typeface="ＭＳ Ｐゴシック" charset="0"/>
            </a:endParaRPr>
          </a:p>
          <a:p>
            <a:pPr>
              <a:spcBef>
                <a:spcPts val="800"/>
              </a:spcBef>
            </a:pPr>
            <a:r>
              <a:rPr lang="en-GB" sz="2000" b="1" i="1" dirty="0" smtClean="0">
                <a:ea typeface="ＭＳ Ｐゴシック" charset="0"/>
                <a:cs typeface="ＭＳ Ｐゴシック" charset="0"/>
              </a:rPr>
              <a:t>WHO</a:t>
            </a:r>
            <a:r>
              <a:rPr lang="en-GB" sz="2000" dirty="0" smtClean="0">
                <a:ea typeface="ＭＳ Ｐゴシック" charset="0"/>
                <a:cs typeface="ＭＳ Ｐゴシック" charset="0"/>
              </a:rPr>
              <a:t> </a:t>
            </a:r>
            <a:r>
              <a:rPr lang="en-GB" sz="2000" i="1" dirty="0" smtClean="0">
                <a:ea typeface="ＭＳ Ｐゴシック" charset="0"/>
                <a:cs typeface="ＭＳ Ｐゴシック" charset="0"/>
              </a:rPr>
              <a:t>will help you remember to take your medicine every day at the same time and to come to the clinic for appointments?</a:t>
            </a:r>
            <a:endParaRPr lang="en-GB" sz="2000" b="1" i="1" dirty="0" smtClean="0">
              <a:ea typeface="ＭＳ Ｐゴシック" charset="0"/>
              <a:cs typeface="ＭＳ Ｐゴシック" charset="0"/>
            </a:endParaRPr>
          </a:p>
          <a:p>
            <a:pPr>
              <a:spcBef>
                <a:spcPts val="800"/>
              </a:spcBef>
            </a:pPr>
            <a:r>
              <a:rPr lang="en-GB" sz="2000" b="1" i="1" dirty="0" smtClean="0">
                <a:ea typeface="ＭＳ Ｐゴシック" charset="0"/>
                <a:cs typeface="ＭＳ Ｐゴシック" charset="0"/>
              </a:rPr>
              <a:t>WHAT</a:t>
            </a:r>
            <a:r>
              <a:rPr lang="en-GB" sz="2000" i="1" dirty="0" smtClean="0">
                <a:ea typeface="ＭＳ Ｐゴシック" charset="0"/>
                <a:cs typeface="ＭＳ Ｐゴシック" charset="0"/>
              </a:rPr>
              <a:t> medicines are you taking? What is the dose of each and how often will you take it? What will you do when you are about to run out of your medicines? What will you do if you miss a dose of your medicine?</a:t>
            </a:r>
            <a:endParaRPr lang="en-GB" sz="2000" b="1" i="1" dirty="0" smtClean="0">
              <a:ea typeface="ＭＳ Ｐゴシック" charset="0"/>
              <a:cs typeface="ＭＳ Ｐゴシック" charset="0"/>
            </a:endParaRPr>
          </a:p>
          <a:p>
            <a:pPr>
              <a:spcBef>
                <a:spcPts val="800"/>
              </a:spcBef>
            </a:pPr>
            <a:r>
              <a:rPr lang="en-GB" sz="2000" b="1" i="1" dirty="0" smtClean="0">
                <a:ea typeface="ＭＳ Ｐゴシック" charset="0"/>
                <a:cs typeface="ＭＳ Ｐゴシック" charset="0"/>
              </a:rPr>
              <a:t>WHEN</a:t>
            </a:r>
            <a:r>
              <a:rPr lang="en-GB" sz="2000" dirty="0" smtClean="0">
                <a:ea typeface="ＭＳ Ｐゴシック" charset="0"/>
                <a:cs typeface="ＭＳ Ｐゴシック" charset="0"/>
              </a:rPr>
              <a:t> </a:t>
            </a:r>
            <a:r>
              <a:rPr lang="en-GB" sz="2000" i="1" dirty="0" smtClean="0">
                <a:ea typeface="ＭＳ Ｐゴシック" charset="0"/>
                <a:cs typeface="ＭＳ Ｐゴシック" charset="0"/>
              </a:rPr>
              <a:t>will you take your medicines? </a:t>
            </a:r>
            <a:r>
              <a:rPr lang="en-GB" sz="2000" dirty="0" smtClean="0">
                <a:ea typeface="ＭＳ Ｐゴシック" charset="0"/>
                <a:cs typeface="ＭＳ Ｐゴシック" charset="0"/>
              </a:rPr>
              <a:t>(Establish a routine.)</a:t>
            </a:r>
            <a:endParaRPr lang="en-GB" sz="2000" b="1" dirty="0" smtClean="0">
              <a:ea typeface="ＭＳ Ｐゴシック" charset="0"/>
              <a:cs typeface="ＭＳ Ｐゴシック" charset="0"/>
            </a:endParaRPr>
          </a:p>
          <a:p>
            <a:pPr>
              <a:spcBef>
                <a:spcPts val="800"/>
              </a:spcBef>
            </a:pPr>
            <a:r>
              <a:rPr lang="en-GB" sz="2000" b="1" i="1" dirty="0" smtClean="0">
                <a:ea typeface="ＭＳ Ｐゴシック" charset="0"/>
                <a:cs typeface="ＭＳ Ｐゴシック" charset="0"/>
              </a:rPr>
              <a:t>WHERE</a:t>
            </a:r>
            <a:r>
              <a:rPr lang="en-GB" sz="2000" i="1" dirty="0" smtClean="0">
                <a:ea typeface="ＭＳ Ｐゴシック" charset="0"/>
                <a:cs typeface="ＭＳ Ｐゴシック" charset="0"/>
              </a:rPr>
              <a:t> will you take your ART? Where will you store your ART?</a:t>
            </a:r>
            <a:endParaRPr lang="en-GB" sz="2000" b="1" i="1" dirty="0" smtClean="0">
              <a:ea typeface="ＭＳ Ｐゴシック" charset="0"/>
              <a:cs typeface="ＭＳ Ｐゴシック" charset="0"/>
            </a:endParaRPr>
          </a:p>
          <a:p>
            <a:pPr>
              <a:spcBef>
                <a:spcPts val="800"/>
              </a:spcBef>
            </a:pPr>
            <a:r>
              <a:rPr lang="en-GB" sz="2000" b="1" i="1" dirty="0" smtClean="0">
                <a:ea typeface="ＭＳ Ｐゴシック" charset="0"/>
                <a:cs typeface="ＭＳ Ｐゴシック" charset="0"/>
              </a:rPr>
              <a:t>HOW</a:t>
            </a:r>
            <a:r>
              <a:rPr lang="en-GB" sz="2000" dirty="0" smtClean="0">
                <a:ea typeface="ＭＳ Ｐゴシック" charset="0"/>
                <a:cs typeface="ＭＳ Ｐゴシック" charset="0"/>
              </a:rPr>
              <a:t> </a:t>
            </a:r>
            <a:r>
              <a:rPr lang="en-GB" sz="2000" i="1" dirty="0" smtClean="0">
                <a:ea typeface="ＭＳ Ｐゴシック" charset="0"/>
                <a:cs typeface="ＭＳ Ｐゴシック" charset="0"/>
              </a:rPr>
              <a:t>will you remember to take your medicines at the same time, every day?  How will you know that you have taken your doses so that you don’t miss any or take them twice?</a:t>
            </a:r>
            <a:endParaRPr lang="en-US" sz="2000" i="1" dirty="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The Adherence Support Tree</a:t>
            </a:r>
            <a:endParaRPr lang="en-US" dirty="0"/>
          </a:p>
        </p:txBody>
      </p:sp>
      <p:sp>
        <p:nvSpPr>
          <p:cNvPr id="3" name="Content Placeholder 2"/>
          <p:cNvSpPr>
            <a:spLocks noGrp="1"/>
          </p:cNvSpPr>
          <p:nvPr>
            <p:ph idx="1"/>
          </p:nvPr>
        </p:nvSpPr>
        <p:spPr/>
        <p:txBody>
          <a:bodyPr/>
          <a:lstStyle/>
          <a:p>
            <a:r>
              <a:rPr lang="en-US" dirty="0" smtClean="0"/>
              <a:t>See </a:t>
            </a:r>
            <a:r>
              <a:rPr lang="en-US" i="1" dirty="0" smtClean="0"/>
              <a:t>Appendix 8A: Adherence Support Tree.</a:t>
            </a:r>
          </a:p>
          <a:p>
            <a:r>
              <a:rPr lang="en-US" dirty="0" smtClean="0"/>
              <a:t>This is a tool health workers can use to help clients and caregivers prepare for adherence to ART. It can also be used to ask about adherence at follow-up visits.</a:t>
            </a:r>
          </a:p>
          <a:p>
            <a:r>
              <a:rPr lang="en-US" dirty="0" smtClean="0"/>
              <a:t>Let’s practice using the Adherence Support Tree:</a:t>
            </a:r>
          </a:p>
          <a:p>
            <a:pPr lvl="1" indent="-282575"/>
            <a:r>
              <a:rPr lang="en-US" sz="2200" dirty="0" smtClean="0"/>
              <a:t>Work in pairs – one person should play the role of the health worker and the other an adolescent client</a:t>
            </a:r>
          </a:p>
          <a:p>
            <a:pPr lvl="1" indent="-282575"/>
            <a:r>
              <a:rPr lang="en-US" sz="2200" dirty="0" smtClean="0"/>
              <a:t>Use the Adherence Support Tree to discuss the WHO, WHAT, WHEN, WHERE, and HOW of the medications (take about 5 minutes)</a:t>
            </a:r>
          </a:p>
          <a:p>
            <a:pPr lvl="1" indent="-282575"/>
            <a:r>
              <a:rPr lang="en-US" sz="2200" dirty="0" smtClean="0"/>
              <a:t>Next, switch roles and role play again</a:t>
            </a:r>
          </a:p>
        </p:txBody>
      </p:sp>
      <p:sp>
        <p:nvSpPr>
          <p:cNvPr id="4" name="Slide Number Placeholder 3"/>
          <p:cNvSpPr>
            <a:spLocks noGrp="1"/>
          </p:cNvSpPr>
          <p:nvPr>
            <p:ph type="sldNum" sz="quarter" idx="12"/>
          </p:nvPr>
        </p:nvSpPr>
        <p:spPr/>
        <p:txBody>
          <a:bodyPr/>
          <a:lstStyle/>
          <a:p>
            <a:fld id="{2AA6BE04-1A97-7346-8DF1-95DFBAB449B6}"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8.1</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rPr>
              <a:t>Introduction to Retention and Adherence</a:t>
            </a:r>
            <a:endParaRPr lang="en-US" sz="3600" b="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a:t>
            </a:fld>
            <a:endParaRPr lang="en-US"/>
          </a:p>
        </p:txBody>
      </p:sp>
    </p:spTree>
    <p:extLst>
      <p:ext uri="{BB962C8B-B14F-4D97-AF65-F5344CB8AC3E}">
        <p14:creationId xmlns:p14="http://schemas.microsoft.com/office/powerpoint/2010/main" val="32720567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Debriefing Discussion</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do you think of the Adherence Support Tree?</a:t>
            </a:r>
          </a:p>
          <a:p>
            <a:r>
              <a:rPr lang="en-US" i="1" dirty="0" smtClean="0">
                <a:solidFill>
                  <a:srgbClr val="0B5395"/>
                </a:solidFill>
              </a:rPr>
              <a:t>How could the Adherence Support Tree be used in your clinic setting?</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83703" y="3257266"/>
            <a:ext cx="3863839" cy="3165759"/>
          </a:xfrm>
          <a:prstGeom prst="rect">
            <a:avLst/>
          </a:prstGeom>
          <a:noFill/>
          <a:ln>
            <a:noFill/>
          </a:ln>
          <a:effectLst>
            <a:softEdge rad="3175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system do you currently use to assess a clients’ readiness to begin ART? </a:t>
            </a:r>
            <a:endParaRPr lang="en-US"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67219" y="2856004"/>
            <a:ext cx="3822267" cy="3041559"/>
          </a:xfrm>
          <a:prstGeom prst="rect">
            <a:avLst/>
          </a:prstGeom>
          <a:noFill/>
          <a:ln>
            <a:noFill/>
          </a:ln>
          <a:effectLst>
            <a:softEdge rad="3175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59658"/>
            <a:ext cx="8264525" cy="1382486"/>
          </a:xfrm>
        </p:spPr>
        <p:txBody>
          <a:bodyPr/>
          <a:lstStyle/>
          <a:p>
            <a:r>
              <a:rPr lang="en-US" dirty="0" smtClean="0"/>
              <a:t>Assessing Clients’ and Caregivers’ Readiness for ART</a:t>
            </a:r>
            <a:endParaRPr lang="en-US" dirty="0"/>
          </a:p>
        </p:txBody>
      </p:sp>
      <p:sp>
        <p:nvSpPr>
          <p:cNvPr id="3" name="Content Placeholder 2"/>
          <p:cNvSpPr>
            <a:spLocks noGrp="1"/>
          </p:cNvSpPr>
          <p:nvPr>
            <p:ph idx="1"/>
          </p:nvPr>
        </p:nvSpPr>
        <p:spPr>
          <a:xfrm>
            <a:off x="533400" y="1785257"/>
            <a:ext cx="8326438" cy="4112306"/>
          </a:xfrm>
        </p:spPr>
        <p:txBody>
          <a:bodyPr/>
          <a:lstStyle/>
          <a:p>
            <a:r>
              <a:rPr lang="en-US" dirty="0" smtClean="0"/>
              <a:t>See </a:t>
            </a:r>
            <a:r>
              <a:rPr lang="en-US" i="1" dirty="0" smtClean="0"/>
              <a:t>Appendix 8B: Adherence Preparation and Support Guides.</a:t>
            </a:r>
          </a:p>
          <a:p>
            <a:r>
              <a:rPr lang="en-US" dirty="0" smtClean="0"/>
              <a:t>You can use the plan agreed upon during the WHO, WHAT, WHEN, WHERE, and HOW discussions when completing these guides with clients and caregivers</a:t>
            </a:r>
            <a:endParaRPr lang="en-US" i="1" dirty="0" smtClean="0"/>
          </a:p>
          <a:p>
            <a:r>
              <a:rPr lang="en-US" dirty="0" smtClean="0"/>
              <a:t>Standardized readiness assessment tools can:</a:t>
            </a:r>
          </a:p>
          <a:p>
            <a:pPr lvl="1" indent="-282575"/>
            <a:r>
              <a:rPr lang="en-GB" sz="2200" dirty="0" smtClean="0">
                <a:ea typeface="ＭＳ Ｐゴシック" charset="0"/>
              </a:rPr>
              <a:t>Help health workers assess a client’s and caregiver’s readiness</a:t>
            </a:r>
          </a:p>
          <a:p>
            <a:pPr lvl="1" indent="-282575"/>
            <a:r>
              <a:rPr lang="en-GB" sz="2200" dirty="0" smtClean="0">
                <a:ea typeface="ＭＳ Ｐゴシック" charset="0"/>
              </a:rPr>
              <a:t>Help clients understand the importance of lifelong adherence </a:t>
            </a:r>
          </a:p>
          <a:p>
            <a:pPr lvl="1" indent="-282575"/>
            <a:r>
              <a:rPr lang="en-US" sz="2200" dirty="0" smtClean="0"/>
              <a:t>Ensure a shared understanding of the client’s care and medications plan</a:t>
            </a:r>
          </a:p>
          <a:p>
            <a:pPr lvl="1" indent="-282575"/>
            <a:r>
              <a:rPr lang="en-US" sz="2200" dirty="0" smtClean="0"/>
              <a:t>Identify potential adherence challenges and help to brainstorm practical solutions </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ea typeface="ＭＳ Ｐゴシック" charset="0"/>
                <a:cs typeface="ＭＳ Ｐゴシック" charset="0"/>
              </a:rPr>
              <a:t>It may take 1, 2, or even more individual </a:t>
            </a:r>
            <a:r>
              <a:rPr lang="en-ZA" dirty="0" err="1" smtClean="0">
                <a:ea typeface="ＭＳ Ｐゴシック" charset="0"/>
                <a:cs typeface="ＭＳ Ｐゴシック" charset="0"/>
              </a:rPr>
              <a:t>counseling</a:t>
            </a:r>
            <a:r>
              <a:rPr lang="en-US" dirty="0" smtClean="0">
                <a:ea typeface="ＭＳ Ｐゴシック" charset="0"/>
                <a:cs typeface="ＭＳ Ｐゴシック" charset="0"/>
              </a:rPr>
              <a:t> sessions before a client is ready to start ART.</a:t>
            </a:r>
          </a:p>
          <a:p>
            <a:pPr>
              <a:buNone/>
            </a:pP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43</a:t>
            </a:fld>
            <a:endParaRPr lang="en-US"/>
          </a:p>
        </p:txBody>
      </p:sp>
      <p:sp>
        <p:nvSpPr>
          <p:cNvPr id="5" name="Text Box 5"/>
          <p:cNvSpPr txBox="1">
            <a:spLocks noChangeArrowheads="1"/>
          </p:cNvSpPr>
          <p:nvPr/>
        </p:nvSpPr>
        <p:spPr bwMode="auto">
          <a:xfrm>
            <a:off x="498475" y="5315029"/>
            <a:ext cx="8264525" cy="1107996"/>
          </a:xfrm>
          <a:prstGeom prst="rect">
            <a:avLst/>
          </a:prstGeom>
          <a:solidFill>
            <a:srgbClr val="F0EBD6"/>
          </a:solidFill>
          <a:ln w="9525">
            <a:solidFill>
              <a:schemeClr val="tx1"/>
            </a:solidFill>
            <a:miter lim="800000"/>
            <a:headEnd/>
            <a:tailEnd/>
          </a:ln>
        </p:spPr>
        <p:txBody>
          <a:bodyPr wrap="square">
            <a:spAutoFit/>
          </a:bodyPr>
          <a:lstStyle/>
          <a:p>
            <a:pPr>
              <a:spcBef>
                <a:spcPct val="50000"/>
              </a:spcBef>
              <a:buClr>
                <a:srgbClr val="104375"/>
              </a:buClr>
            </a:pPr>
            <a:r>
              <a:rPr lang="en-US" sz="2200" b="1" dirty="0" smtClean="0">
                <a:latin typeface="Calibri" pitchFamily="34" charset="0"/>
                <a:ea typeface="ＭＳ Ｐゴシック"/>
                <a:cs typeface="ＭＳ Ｐゴシック"/>
              </a:rPr>
              <a:t>Remember: </a:t>
            </a:r>
            <a:r>
              <a:rPr lang="en-US" sz="2200" dirty="0" smtClean="0">
                <a:latin typeface="Calibri" pitchFamily="34" charset="0"/>
                <a:ea typeface="ＭＳ Ｐゴシック"/>
                <a:cs typeface="ＭＳ Ｐゴシック"/>
              </a:rPr>
              <a:t>Assessment questions should be used to identify areas where the client may need additional support. It should not be used as a “test” that the client needs to pass before starting ART.</a:t>
            </a:r>
            <a:endParaRPr lang="en-US" sz="2200" dirty="0">
              <a:latin typeface="Calibri" pitchFamily="34" charset="0"/>
              <a:ea typeface="ＭＳ Ｐゴシック"/>
              <a:cs typeface="ＭＳ Ｐゴシック"/>
            </a:endParaRPr>
          </a:p>
        </p:txBody>
      </p:sp>
      <p:sp>
        <p:nvSpPr>
          <p:cNvPr id="6" name="Title 1"/>
          <p:cNvSpPr>
            <a:spLocks noGrp="1"/>
          </p:cNvSpPr>
          <p:nvPr>
            <p:ph type="title"/>
          </p:nvPr>
        </p:nvSpPr>
        <p:spPr bwMode="white">
          <a:xfrm>
            <a:off x="498475" y="159658"/>
            <a:ext cx="8264525" cy="1382486"/>
          </a:xfrm>
        </p:spPr>
        <p:txBody>
          <a:bodyPr/>
          <a:lstStyle/>
          <a:p>
            <a:r>
              <a:rPr lang="en-US" dirty="0" smtClean="0"/>
              <a:t>Assessing Clients’ and Caregivers’ Readiness for ART </a:t>
            </a:r>
            <a:r>
              <a:rPr lang="en-US" sz="1800" dirty="0" smtClean="0"/>
              <a:t>(Continued)</a:t>
            </a:r>
            <a:endParaRPr lang="en-US" sz="18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904848" y="2683193"/>
            <a:ext cx="3350809" cy="2428636"/>
          </a:xfrm>
          <a:prstGeom prst="rect">
            <a:avLst/>
          </a:prstGeom>
          <a:noFill/>
          <a:ln>
            <a:noFill/>
          </a:ln>
          <a:effectLst>
            <a:softEdge rad="3175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How could this assessment be modified for adolescents of different ages?</a:t>
            </a:r>
          </a:p>
          <a:p>
            <a:r>
              <a:rPr lang="en-US" i="1" dirty="0" smtClean="0">
                <a:solidFill>
                  <a:srgbClr val="0B5395"/>
                </a:solidFill>
              </a:rPr>
              <a:t>How do you think you could use these tools in your work/clinic?</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44</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41485"/>
            <a:ext cx="4122058" cy="3055711"/>
          </a:xfrm>
          <a:prstGeom prst="rect">
            <a:avLst/>
          </a:prstGeom>
          <a:noFill/>
          <a:ln>
            <a:noFill/>
          </a:ln>
          <a:effectLst>
            <a:softEdge rad="3175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a:t>
            </a:r>
            <a:endParaRPr lang="en-US" dirty="0"/>
          </a:p>
        </p:txBody>
      </p:sp>
      <p:sp>
        <p:nvSpPr>
          <p:cNvPr id="3" name="Content Placeholder 2"/>
          <p:cNvSpPr>
            <a:spLocks noGrp="1"/>
          </p:cNvSpPr>
          <p:nvPr>
            <p:ph idx="1"/>
          </p:nvPr>
        </p:nvSpPr>
        <p:spPr/>
        <p:txBody>
          <a:bodyPr/>
          <a:lstStyle/>
          <a:p>
            <a:pPr marL="0" indent="0">
              <a:buNone/>
            </a:pPr>
            <a:r>
              <a:rPr lang="en-GB" sz="3600" b="1" dirty="0" smtClean="0">
                <a:solidFill>
                  <a:srgbClr val="0B5395"/>
                </a:solidFill>
                <a:latin typeface="+mn-lt"/>
                <a:ea typeface="ＭＳ Ｐゴシック" charset="0"/>
                <a:cs typeface="ＭＳ Ｐゴシック" charset="0"/>
              </a:rPr>
              <a:t>Developing an Adherence Plan: </a:t>
            </a:r>
            <a:r>
              <a:rPr lang="en-GB" sz="3600" b="1" dirty="0" smtClean="0">
                <a:latin typeface="+mn-lt"/>
                <a:ea typeface="ＭＳ Ｐゴシック" charset="0"/>
                <a:cs typeface="ＭＳ Ｐゴシック" charset="0"/>
              </a:rPr>
              <a:t>Trainer demonstration, case </a:t>
            </a:r>
            <a:r>
              <a:rPr lang="en-GB" sz="3600" b="1" dirty="0">
                <a:latin typeface="+mn-lt"/>
                <a:ea typeface="ＭＳ Ｐゴシック" charset="0"/>
                <a:cs typeface="ＭＳ Ｐゴシック" charset="0"/>
              </a:rPr>
              <a:t>studies in small </a:t>
            </a:r>
            <a:r>
              <a:rPr lang="en-GB" sz="3600" b="1" dirty="0" smtClean="0">
                <a:latin typeface="+mn-lt"/>
                <a:ea typeface="ＭＳ Ｐゴシック" charset="0"/>
                <a:cs typeface="ＭＳ Ｐゴシック" charset="0"/>
              </a:rPr>
              <a:t>groups, </a:t>
            </a:r>
            <a:r>
              <a:rPr lang="en-GB" sz="3600" b="1" dirty="0">
                <a:latin typeface="+mn-lt"/>
                <a:ea typeface="ＭＳ Ｐゴシック" charset="0"/>
                <a:cs typeface="ＭＳ Ｐゴシック" charset="0"/>
              </a:rPr>
              <a:t>and large group discussion</a:t>
            </a:r>
            <a:r>
              <a:rPr lang="en-US" sz="3600" b="1" dirty="0">
                <a:latin typeface="+mn-lt"/>
                <a:ea typeface="ＭＳ Ｐゴシック" charset="0"/>
                <a:cs typeface="ＭＳ Ｐゴシック" charset="0"/>
              </a:rPr>
              <a:t> </a:t>
            </a:r>
            <a:endParaRPr lang="en-ZA" sz="3600" b="1" dirty="0">
              <a:latin typeface="+mn-lt"/>
              <a:ea typeface="ＭＳ Ｐゴシック" charset="0"/>
              <a:cs typeface="ＭＳ Ｐゴシック" charset="0"/>
            </a:endParaRPr>
          </a:p>
          <a:p>
            <a:pPr marL="0" indent="0">
              <a:buNone/>
            </a:pPr>
            <a:endParaRPr lang="en-US" sz="3600" b="1"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45</a:t>
            </a:fld>
            <a:endParaRPr lang="en-US"/>
          </a:p>
        </p:txBody>
      </p:sp>
    </p:spTree>
    <p:extLst>
      <p:ext uri="{BB962C8B-B14F-4D97-AF65-F5344CB8AC3E}">
        <p14:creationId xmlns:p14="http://schemas.microsoft.com/office/powerpoint/2010/main" val="22818011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xfrm>
            <a:off x="498475" y="145144"/>
            <a:ext cx="8264525" cy="1116012"/>
          </a:xfrm>
        </p:spPr>
        <p:txBody>
          <a:bodyPr/>
          <a:lstStyle/>
          <a:p>
            <a:r>
              <a:rPr lang="en-US" dirty="0" smtClean="0"/>
              <a:t>Exercise 1: Trainer Demonstration and Role Play - Case Study 1</a:t>
            </a:r>
            <a:endParaRPr lang="en-US" dirty="0"/>
          </a:p>
        </p:txBody>
      </p:sp>
      <p:sp>
        <p:nvSpPr>
          <p:cNvPr id="5" name="Content Placeholder 4"/>
          <p:cNvSpPr>
            <a:spLocks noGrp="1"/>
          </p:cNvSpPr>
          <p:nvPr>
            <p:ph idx="1"/>
          </p:nvPr>
        </p:nvSpPr>
        <p:spPr/>
        <p:txBody>
          <a:bodyPr/>
          <a:lstStyle/>
          <a:p>
            <a:pPr marL="0" indent="0">
              <a:lnSpc>
                <a:spcPct val="90000"/>
              </a:lnSpc>
              <a:buNone/>
            </a:pPr>
            <a:r>
              <a:rPr lang="en-GB" dirty="0" smtClean="0">
                <a:latin typeface="+mn-lt"/>
                <a:ea typeface="ＭＳ Ｐゴシック" charset="0"/>
                <a:cs typeface="ＭＳ Ｐゴシック" charset="0"/>
              </a:rPr>
              <a:t>B___ </a:t>
            </a:r>
            <a:r>
              <a:rPr lang="en-GB" dirty="0">
                <a:latin typeface="+mn-lt"/>
                <a:ea typeface="ＭＳ Ｐゴシック" charset="0"/>
                <a:cs typeface="ＭＳ Ｐゴシック" charset="0"/>
              </a:rPr>
              <a:t>is 11 </a:t>
            </a:r>
            <a:r>
              <a:rPr lang="en-GB" dirty="0" smtClean="0">
                <a:latin typeface="+mn-lt"/>
                <a:ea typeface="ＭＳ Ｐゴシック" charset="0"/>
                <a:cs typeface="ＭＳ Ｐゴシック" charset="0"/>
              </a:rPr>
              <a:t>years old </a:t>
            </a:r>
            <a:r>
              <a:rPr lang="en-GB" dirty="0">
                <a:latin typeface="+mn-lt"/>
                <a:ea typeface="ＭＳ Ｐゴシック" charset="0"/>
                <a:cs typeface="ＭＳ Ｐゴシック" charset="0"/>
              </a:rPr>
              <a:t>and </a:t>
            </a:r>
            <a:r>
              <a:rPr lang="en-GB" dirty="0" smtClean="0">
                <a:latin typeface="+mn-lt"/>
                <a:ea typeface="ＭＳ Ｐゴシック" charset="0"/>
                <a:cs typeface="ＭＳ Ｐゴシック" charset="0"/>
              </a:rPr>
              <a:t>is supposed to start </a:t>
            </a:r>
            <a:r>
              <a:rPr lang="en-GB" dirty="0">
                <a:latin typeface="+mn-lt"/>
                <a:ea typeface="ＭＳ Ｐゴシック" charset="0"/>
                <a:cs typeface="ＭＳ Ｐゴシック" charset="0"/>
              </a:rPr>
              <a:t>taking ART today. </a:t>
            </a:r>
            <a:r>
              <a:rPr lang="en-GB" dirty="0" smtClean="0">
                <a:latin typeface="+mn-lt"/>
                <a:ea typeface="ＭＳ Ｐゴシック" charset="0"/>
                <a:cs typeface="ＭＳ Ｐゴシック" charset="0"/>
              </a:rPr>
              <a:t>B___ and her auntie have already gone through the group education sessions and today is B___’s adherence </a:t>
            </a:r>
            <a:r>
              <a:rPr lang="en-GB" dirty="0">
                <a:latin typeface="+mn-lt"/>
                <a:ea typeface="ＭＳ Ｐゴシック" charset="0"/>
                <a:cs typeface="ＭＳ Ｐゴシック" charset="0"/>
              </a:rPr>
              <a:t>preparation </a:t>
            </a:r>
            <a:r>
              <a:rPr lang="en-GB" dirty="0" smtClean="0">
                <a:latin typeface="+mn-lt"/>
                <a:ea typeface="ＭＳ Ｐゴシック" charset="0"/>
                <a:cs typeface="ＭＳ Ｐゴシック" charset="0"/>
              </a:rPr>
              <a:t>visit. B___’s auntie </a:t>
            </a:r>
            <a:r>
              <a:rPr lang="en-GB" dirty="0">
                <a:latin typeface="+mn-lt"/>
                <a:ea typeface="ＭＳ Ｐゴシック" charset="0"/>
                <a:cs typeface="ＭＳ Ｐゴシック" charset="0"/>
              </a:rPr>
              <a:t>is her primary caregiver and will be responsible for giving </a:t>
            </a:r>
            <a:r>
              <a:rPr lang="en-GB" dirty="0" smtClean="0">
                <a:latin typeface="+mn-lt"/>
                <a:ea typeface="ＭＳ Ｐゴシック" charset="0"/>
                <a:cs typeface="ＭＳ Ｐゴシック" charset="0"/>
              </a:rPr>
              <a:t>B___ </a:t>
            </a:r>
            <a:r>
              <a:rPr lang="en-GB" dirty="0">
                <a:latin typeface="+mn-lt"/>
                <a:ea typeface="ＭＳ Ｐゴシック" charset="0"/>
                <a:cs typeface="ＭＳ Ｐゴシック" charset="0"/>
              </a:rPr>
              <a:t>her medicines every day. </a:t>
            </a:r>
            <a:r>
              <a:rPr lang="en-GB" dirty="0" smtClean="0">
                <a:latin typeface="+mn-lt"/>
                <a:ea typeface="ＭＳ Ｐゴシック" charset="0"/>
                <a:cs typeface="ＭＳ Ｐゴシック" charset="0"/>
              </a:rPr>
              <a:t>B___ </a:t>
            </a:r>
            <a:r>
              <a:rPr lang="en-GB" dirty="0">
                <a:latin typeface="+mn-lt"/>
                <a:ea typeface="ＭＳ Ｐゴシック" charset="0"/>
                <a:cs typeface="ＭＳ Ｐゴシック" charset="0"/>
              </a:rPr>
              <a:t>understands that she has HIV and </a:t>
            </a:r>
            <a:r>
              <a:rPr lang="en-GB" dirty="0" smtClean="0">
                <a:latin typeface="+mn-lt"/>
                <a:ea typeface="ＭＳ Ｐゴシック" charset="0"/>
                <a:cs typeface="ＭＳ Ｐゴシック" charset="0"/>
              </a:rPr>
              <a:t>that she needs </a:t>
            </a:r>
            <a:r>
              <a:rPr lang="en-GB" dirty="0">
                <a:latin typeface="+mn-lt"/>
                <a:ea typeface="ＭＳ Ｐゴシック" charset="0"/>
                <a:cs typeface="ＭＳ Ｐゴシック" charset="0"/>
              </a:rPr>
              <a:t>to take medicines </a:t>
            </a:r>
            <a:r>
              <a:rPr lang="en-GB" dirty="0" smtClean="0">
                <a:latin typeface="+mn-lt"/>
                <a:ea typeface="ＭＳ Ｐゴシック" charset="0"/>
                <a:cs typeface="ＭＳ Ｐゴシック" charset="0"/>
              </a:rPr>
              <a:t>every day</a:t>
            </a:r>
            <a:r>
              <a:rPr lang="en-GB" dirty="0">
                <a:latin typeface="+mn-lt"/>
                <a:ea typeface="ＭＳ Ｐゴシック" charset="0"/>
                <a:cs typeface="ＭＳ Ｐゴシック" charset="0"/>
              </a:rPr>
              <a:t>, but </a:t>
            </a:r>
            <a:r>
              <a:rPr lang="en-GB" dirty="0" smtClean="0">
                <a:latin typeface="+mn-lt"/>
                <a:ea typeface="ＭＳ Ｐゴシック" charset="0"/>
                <a:cs typeface="ＭＳ Ｐゴシック" charset="0"/>
              </a:rPr>
              <a:t>her auntie </a:t>
            </a:r>
            <a:r>
              <a:rPr lang="en-GB" dirty="0">
                <a:latin typeface="+mn-lt"/>
                <a:ea typeface="ＭＳ Ｐゴシック" charset="0"/>
                <a:cs typeface="ＭＳ Ｐゴシック" charset="0"/>
              </a:rPr>
              <a:t>is </a:t>
            </a:r>
            <a:r>
              <a:rPr lang="en-GB" dirty="0" smtClean="0">
                <a:latin typeface="+mn-lt"/>
                <a:ea typeface="ＭＳ Ｐゴシック" charset="0"/>
                <a:cs typeface="ＭＳ Ｐゴシック" charset="0"/>
              </a:rPr>
              <a:t>still worried </a:t>
            </a:r>
            <a:r>
              <a:rPr lang="en-GB" dirty="0">
                <a:latin typeface="+mn-lt"/>
                <a:ea typeface="ＭＳ Ｐゴシック" charset="0"/>
                <a:cs typeface="ＭＳ Ｐゴシック" charset="0"/>
              </a:rPr>
              <a:t>how she will manage. </a:t>
            </a:r>
            <a:endParaRPr lang="en-US" dirty="0">
              <a:latin typeface="+mn-lt"/>
              <a:ea typeface="ＭＳ Ｐゴシック" charset="0"/>
              <a:cs typeface="ＭＳ Ｐゴシック" charset="0"/>
            </a:endParaRPr>
          </a:p>
          <a:p>
            <a:pPr marL="347663" indent="-347663">
              <a:lnSpc>
                <a:spcPct val="90000"/>
              </a:lnSpc>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would </a:t>
            </a:r>
            <a:r>
              <a:rPr lang="en-GB" i="1" dirty="0">
                <a:solidFill>
                  <a:srgbClr val="0B5395"/>
                </a:solidFill>
                <a:latin typeface="+mn-lt"/>
                <a:ea typeface="ＭＳ Ｐゴシック" charset="0"/>
                <a:cs typeface="ＭＳ Ｐゴシック" charset="0"/>
              </a:rPr>
              <a:t>you help </a:t>
            </a:r>
            <a:r>
              <a:rPr lang="en-GB" i="1" dirty="0" smtClean="0">
                <a:solidFill>
                  <a:srgbClr val="0B5395"/>
                </a:solidFill>
                <a:latin typeface="+mn-lt"/>
                <a:ea typeface="ＭＳ Ｐゴシック" charset="0"/>
                <a:cs typeface="ＭＳ Ｐゴシック" charset="0"/>
              </a:rPr>
              <a:t>B___ </a:t>
            </a:r>
            <a:r>
              <a:rPr lang="en-GB" i="1" dirty="0">
                <a:solidFill>
                  <a:srgbClr val="0B5395"/>
                </a:solidFill>
                <a:latin typeface="+mn-lt"/>
                <a:ea typeface="ＭＳ Ｐゴシック" charset="0"/>
                <a:cs typeface="ＭＳ Ｐゴシック" charset="0"/>
              </a:rPr>
              <a:t>and her </a:t>
            </a:r>
            <a:r>
              <a:rPr lang="en-GB" i="1" dirty="0" smtClean="0">
                <a:solidFill>
                  <a:srgbClr val="0B5395"/>
                </a:solidFill>
                <a:latin typeface="+mn-lt"/>
                <a:ea typeface="ＭＳ Ｐゴシック" charset="0"/>
                <a:cs typeface="ＭＳ Ｐゴシック" charset="0"/>
              </a:rPr>
              <a:t>auntie </a:t>
            </a:r>
            <a:r>
              <a:rPr lang="en-GB" i="1" dirty="0">
                <a:solidFill>
                  <a:srgbClr val="0B5395"/>
                </a:solidFill>
                <a:latin typeface="+mn-lt"/>
                <a:ea typeface="ＭＳ Ｐゴシック" charset="0"/>
                <a:cs typeface="ＭＳ Ｐゴシック" charset="0"/>
              </a:rPr>
              <a:t>prepare </a:t>
            </a:r>
            <a:r>
              <a:rPr lang="en-GB" i="1" dirty="0" smtClean="0">
                <a:solidFill>
                  <a:srgbClr val="0B5395"/>
                </a:solidFill>
                <a:latin typeface="+mn-lt"/>
                <a:ea typeface="ＭＳ Ｐゴシック" charset="0"/>
                <a:cs typeface="ＭＳ Ｐゴシック" charset="0"/>
              </a:rPr>
              <a:t>today for adherence? </a:t>
            </a:r>
            <a:endParaRPr lang="en-GB" i="1" dirty="0">
              <a:solidFill>
                <a:srgbClr val="0B5395"/>
              </a:solidFill>
              <a:latin typeface="+mn-lt"/>
              <a:ea typeface="ＭＳ Ｐゴシック" charset="0"/>
              <a:cs typeface="ＭＳ Ｐゴシック" charset="0"/>
            </a:endParaRPr>
          </a:p>
          <a:p>
            <a:pPr marL="347663" indent="-347663">
              <a:lnSpc>
                <a:spcPct val="90000"/>
              </a:lnSpc>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questions would you ask to assess their understanding of adherence and </a:t>
            </a:r>
            <a:r>
              <a:rPr lang="en-GB" i="1" dirty="0" smtClean="0">
                <a:solidFill>
                  <a:srgbClr val="0B5395"/>
                </a:solidFill>
                <a:latin typeface="+mn-lt"/>
                <a:ea typeface="ＭＳ Ｐゴシック" charset="0"/>
                <a:cs typeface="ＭＳ Ｐゴシック" charset="0"/>
              </a:rPr>
              <a:t>B___’s readiness to </a:t>
            </a:r>
            <a:r>
              <a:rPr lang="en-GB" i="1" dirty="0">
                <a:solidFill>
                  <a:srgbClr val="0B5395"/>
                </a:solidFill>
                <a:latin typeface="+mn-lt"/>
                <a:ea typeface="ＭＳ Ｐゴシック" charset="0"/>
                <a:cs typeface="ＭＳ Ｐゴシック" charset="0"/>
              </a:rPr>
              <a:t>start ART?</a:t>
            </a:r>
            <a:r>
              <a:rPr lang="en-US" i="1" dirty="0">
                <a:solidFill>
                  <a:srgbClr val="0B5395"/>
                </a:solidFill>
                <a:latin typeface="+mn-lt"/>
                <a:ea typeface="ＭＳ Ｐゴシック" charset="0"/>
                <a:cs typeface="ＭＳ Ｐゴシック" charset="0"/>
              </a:rPr>
              <a:t> </a:t>
            </a:r>
            <a:endParaRPr lang="en-GB" i="1" dirty="0">
              <a:solidFill>
                <a:srgbClr val="0B5395"/>
              </a:solidFill>
              <a:latin typeface="+mn-lt"/>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2AA6BE04-1A97-7346-8DF1-95DFBAB449B6}" type="slidenum">
              <a:rPr lang="en-US" smtClean="0"/>
              <a:pPr/>
              <a:t>46</a:t>
            </a:fld>
            <a:endParaRPr lang="en-US"/>
          </a:p>
        </p:txBody>
      </p:sp>
    </p:spTree>
    <p:extLst>
      <p:ext uri="{BB962C8B-B14F-4D97-AF65-F5344CB8AC3E}">
        <p14:creationId xmlns:p14="http://schemas.microsoft.com/office/powerpoint/2010/main" val="33530833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S___ </a:t>
            </a:r>
            <a:r>
              <a:rPr lang="en-GB" dirty="0">
                <a:latin typeface="+mn-lt"/>
                <a:ea typeface="ＭＳ Ｐゴシック" charset="0"/>
                <a:cs typeface="ＭＳ Ｐゴシック" charset="0"/>
              </a:rPr>
              <a:t>is </a:t>
            </a:r>
            <a:r>
              <a:rPr lang="en-GB" dirty="0" smtClean="0">
                <a:latin typeface="+mn-lt"/>
                <a:ea typeface="ＭＳ Ｐゴシック" charset="0"/>
                <a:cs typeface="ＭＳ Ｐゴシック" charset="0"/>
              </a:rPr>
              <a:t>17 </a:t>
            </a:r>
            <a:r>
              <a:rPr lang="en-GB" dirty="0">
                <a:latin typeface="+mn-lt"/>
                <a:ea typeface="ＭＳ Ｐゴシック" charset="0"/>
                <a:cs typeface="ＭＳ Ｐゴシック" charset="0"/>
              </a:rPr>
              <a:t>years old and lives </a:t>
            </a:r>
            <a:r>
              <a:rPr lang="en-GB" dirty="0" smtClean="0">
                <a:latin typeface="+mn-lt"/>
                <a:ea typeface="ＭＳ Ｐゴシック" charset="0"/>
                <a:cs typeface="ＭＳ Ｐゴシック" charset="0"/>
              </a:rPr>
              <a:t>by himself. </a:t>
            </a:r>
            <a:r>
              <a:rPr lang="en-GB" dirty="0">
                <a:latin typeface="+mn-lt"/>
                <a:ea typeface="ＭＳ Ｐゴシック" charset="0"/>
                <a:cs typeface="ＭＳ Ｐゴシック" charset="0"/>
              </a:rPr>
              <a:t>He needs to start taking ART </a:t>
            </a:r>
            <a:r>
              <a:rPr lang="en-GB" dirty="0" smtClean="0">
                <a:latin typeface="+mn-lt"/>
                <a:ea typeface="ＭＳ Ｐゴシック" charset="0"/>
                <a:cs typeface="ＭＳ Ｐゴシック" charset="0"/>
              </a:rPr>
              <a:t>and, now that he has attended the group adherence preparation sessions, </a:t>
            </a:r>
            <a:r>
              <a:rPr lang="en-GB" dirty="0">
                <a:latin typeface="+mn-lt"/>
                <a:ea typeface="ＭＳ Ｐゴシック" charset="0"/>
                <a:cs typeface="ＭＳ Ｐゴシック" charset="0"/>
              </a:rPr>
              <a:t>the doctor asks you to </a:t>
            </a:r>
            <a:r>
              <a:rPr lang="en-GB" dirty="0" smtClean="0">
                <a:latin typeface="+mn-lt"/>
                <a:ea typeface="ＭＳ Ｐゴシック" charset="0"/>
                <a:cs typeface="ＭＳ Ｐゴシック" charset="0"/>
              </a:rPr>
              <a:t>counsel him individually to further prepare him for ART adherence. S___ </a:t>
            </a:r>
            <a:r>
              <a:rPr lang="en-GB" dirty="0">
                <a:latin typeface="+mn-lt"/>
                <a:ea typeface="ＭＳ Ｐゴシック" charset="0"/>
                <a:cs typeface="ＭＳ Ｐゴシック" charset="0"/>
              </a:rPr>
              <a:t>works during the day as a taxi assistant and you sense that it might be challenging for him to take his medicines the right way </a:t>
            </a:r>
            <a:r>
              <a:rPr lang="en-GB" dirty="0" smtClean="0">
                <a:latin typeface="+mn-lt"/>
                <a:ea typeface="ＭＳ Ｐゴシック" charset="0"/>
                <a:cs typeface="ＭＳ Ｐゴシック" charset="0"/>
              </a:rPr>
              <a:t>since </a:t>
            </a:r>
            <a:r>
              <a:rPr lang="en-GB" dirty="0">
                <a:latin typeface="+mn-lt"/>
                <a:ea typeface="ＭＳ Ｐゴシック" charset="0"/>
                <a:cs typeface="ＭＳ Ｐゴシック" charset="0"/>
              </a:rPr>
              <a:t>he has not disclosed to anyone and </a:t>
            </a:r>
            <a:r>
              <a:rPr lang="en-GB" dirty="0" smtClean="0">
                <a:latin typeface="+mn-lt"/>
                <a:ea typeface="ＭＳ Ｐゴシック" charset="0"/>
                <a:cs typeface="ＭＳ Ｐゴシック" charset="0"/>
              </a:rPr>
              <a:t>works </a:t>
            </a:r>
            <a:r>
              <a:rPr lang="en-GB" dirty="0">
                <a:latin typeface="+mn-lt"/>
                <a:ea typeface="ＭＳ Ｐゴシック" charset="0"/>
                <a:cs typeface="ＭＳ Ｐゴシック" charset="0"/>
              </a:rPr>
              <a:t>long hours. </a:t>
            </a:r>
          </a:p>
          <a:p>
            <a:pPr marL="457200" indent="-457200">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a:t>
            </a:r>
            <a:r>
              <a:rPr lang="en-GB" i="1" dirty="0">
                <a:solidFill>
                  <a:srgbClr val="0B5395"/>
                </a:solidFill>
                <a:latin typeface="+mn-lt"/>
                <a:ea typeface="ＭＳ Ｐゴシック" charset="0"/>
                <a:cs typeface="ＭＳ Ｐゴシック" charset="0"/>
              </a:rPr>
              <a:t>do you help </a:t>
            </a:r>
            <a:r>
              <a:rPr lang="en-GB" i="1" dirty="0" smtClean="0">
                <a:solidFill>
                  <a:srgbClr val="0B5395"/>
                </a:solidFill>
                <a:latin typeface="+mn-lt"/>
                <a:ea typeface="ＭＳ Ｐゴシック" charset="0"/>
                <a:cs typeface="ＭＳ Ｐゴシック" charset="0"/>
              </a:rPr>
              <a:t>S___ </a:t>
            </a:r>
            <a:r>
              <a:rPr lang="en-GB" i="1" dirty="0">
                <a:solidFill>
                  <a:srgbClr val="0B5395"/>
                </a:solidFill>
                <a:latin typeface="+mn-lt"/>
                <a:ea typeface="ＭＳ Ｐゴシック" charset="0"/>
                <a:cs typeface="ＭＳ Ｐゴシック" charset="0"/>
              </a:rPr>
              <a:t>prepare to start taking ART? </a:t>
            </a:r>
          </a:p>
          <a:p>
            <a:pPr marL="347663" indent="-347663">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questions would you ask to assess </a:t>
            </a:r>
            <a:r>
              <a:rPr lang="en-GB" i="1" dirty="0" smtClean="0">
                <a:solidFill>
                  <a:srgbClr val="0B5395"/>
                </a:solidFill>
                <a:latin typeface="+mn-lt"/>
                <a:ea typeface="ＭＳ Ｐゴシック" charset="0"/>
                <a:cs typeface="ＭＳ Ｐゴシック" charset="0"/>
              </a:rPr>
              <a:t>S___’s </a:t>
            </a:r>
            <a:r>
              <a:rPr lang="en-GB" i="1" dirty="0">
                <a:solidFill>
                  <a:srgbClr val="0B5395"/>
                </a:solidFill>
                <a:latin typeface="+mn-lt"/>
                <a:ea typeface="ＭＳ Ｐゴシック" charset="0"/>
                <a:cs typeface="ＭＳ Ｐゴシック" charset="0"/>
              </a:rPr>
              <a:t>readiness for ART</a:t>
            </a:r>
            <a:r>
              <a:rPr lang="en-GB" i="1" dirty="0" smtClean="0">
                <a:solidFill>
                  <a:srgbClr val="0B5395"/>
                </a:solidFill>
                <a:latin typeface="+mn-lt"/>
                <a:ea typeface="ＭＳ Ｐゴシック" charset="0"/>
                <a:cs typeface="ＭＳ Ｐゴシック" charset="0"/>
              </a:rPr>
              <a:t>?</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47</a:t>
            </a:fld>
            <a:endParaRPr lang="en-US"/>
          </a:p>
        </p:txBody>
      </p:sp>
      <p:sp>
        <p:nvSpPr>
          <p:cNvPr id="7" name="Title 1"/>
          <p:cNvSpPr>
            <a:spLocks noGrp="1"/>
          </p:cNvSpPr>
          <p:nvPr>
            <p:ph type="title"/>
          </p:nvPr>
        </p:nvSpPr>
        <p:spPr bwMode="white">
          <a:xfrm>
            <a:off x="498475" y="134258"/>
            <a:ext cx="8264525" cy="1116012"/>
          </a:xfrm>
        </p:spPr>
        <p:txBody>
          <a:bodyPr/>
          <a:lstStyle/>
          <a:p>
            <a:r>
              <a:rPr lang="en-US" dirty="0" smtClean="0"/>
              <a:t>Exercise 1: Small Group Work –</a:t>
            </a:r>
            <a:br>
              <a:rPr lang="en-US" dirty="0" smtClean="0"/>
            </a:br>
            <a:r>
              <a:rPr lang="en-US" dirty="0" smtClean="0"/>
              <a:t>Case Study 2</a:t>
            </a:r>
            <a:endParaRPr lang="en-US" dirty="0"/>
          </a:p>
        </p:txBody>
      </p:sp>
    </p:spTree>
    <p:extLst>
      <p:ext uri="{BB962C8B-B14F-4D97-AF65-F5344CB8AC3E}">
        <p14:creationId xmlns:p14="http://schemas.microsoft.com/office/powerpoint/2010/main" val="39663028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is 17 years old and lives with her mother and father. She is going to start taking ART and, now that she has attended the </a:t>
            </a:r>
            <a:r>
              <a:rPr lang="en-GB" dirty="0" smtClean="0">
                <a:latin typeface="+mn-lt"/>
                <a:ea typeface="ＭＳ Ｐゴシック" charset="0"/>
                <a:cs typeface="ＭＳ Ｐゴシック" charset="0"/>
              </a:rPr>
              <a:t>group adherence preparation sessions, </a:t>
            </a:r>
            <a:r>
              <a:rPr lang="en-GB" dirty="0">
                <a:latin typeface="+mn-lt"/>
                <a:ea typeface="ＭＳ Ｐゴシック" charset="0"/>
                <a:cs typeface="ＭＳ Ｐゴシック" charset="0"/>
              </a:rPr>
              <a:t>you have been asked to help prepare her and make an adherence plan.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is at the clinic with her older cousin and says </a:t>
            </a:r>
            <a:r>
              <a:rPr lang="en-GB" dirty="0" smtClean="0">
                <a:latin typeface="+mn-lt"/>
                <a:ea typeface="ＭＳ Ｐゴシック" charset="0"/>
                <a:cs typeface="ＭＳ Ｐゴシック" charset="0"/>
              </a:rPr>
              <a:t>that she does not talk much with her </a:t>
            </a:r>
            <a:r>
              <a:rPr lang="en-GB" dirty="0">
                <a:latin typeface="+mn-lt"/>
                <a:ea typeface="ＭＳ Ｐゴシック" charset="0"/>
                <a:cs typeface="ＭＳ Ｐゴシック" charset="0"/>
              </a:rPr>
              <a:t>mother and father </a:t>
            </a:r>
            <a:r>
              <a:rPr lang="en-GB" dirty="0" smtClean="0">
                <a:latin typeface="+mn-lt"/>
                <a:ea typeface="ＭＳ Ｐゴシック" charset="0"/>
                <a:cs typeface="ＭＳ Ｐゴシック" charset="0"/>
              </a:rPr>
              <a:t>about HIV. Instead, her </a:t>
            </a:r>
            <a:r>
              <a:rPr lang="en-GB" dirty="0">
                <a:latin typeface="+mn-lt"/>
                <a:ea typeface="ＭＳ Ｐゴシック" charset="0"/>
                <a:cs typeface="ＭＳ Ｐゴシック" charset="0"/>
              </a:rPr>
              <a:t>cousin has agreed to be her treatment supporter. </a:t>
            </a:r>
          </a:p>
          <a:p>
            <a:pPr marL="347663" indent="-347663">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a:t>
            </a:r>
            <a:r>
              <a:rPr lang="en-GB" i="1" dirty="0">
                <a:solidFill>
                  <a:srgbClr val="0B5395"/>
                </a:solidFill>
                <a:latin typeface="+mn-lt"/>
                <a:ea typeface="ＭＳ Ｐゴシック" charset="0"/>
                <a:cs typeface="ＭＳ Ｐゴシック" charset="0"/>
              </a:rPr>
              <a:t>would you prepare </a:t>
            </a:r>
            <a:r>
              <a:rPr lang="en-GB" i="1" dirty="0" smtClean="0">
                <a:solidFill>
                  <a:srgbClr val="0B5395"/>
                </a:solidFill>
                <a:latin typeface="+mn-lt"/>
                <a:ea typeface="ＭＳ Ｐゴシック" charset="0"/>
                <a:cs typeface="ＭＳ Ｐゴシック" charset="0"/>
              </a:rPr>
              <a:t>L___ </a:t>
            </a:r>
            <a:r>
              <a:rPr lang="en-GB" i="1" dirty="0">
                <a:solidFill>
                  <a:srgbClr val="0B5395"/>
                </a:solidFill>
                <a:latin typeface="+mn-lt"/>
                <a:ea typeface="ＭＳ Ｐゴシック" charset="0"/>
                <a:cs typeface="ＭＳ Ｐゴシック" charset="0"/>
              </a:rPr>
              <a:t>and her cousin </a:t>
            </a:r>
            <a:r>
              <a:rPr lang="en-GB" i="1" dirty="0" smtClean="0">
                <a:solidFill>
                  <a:srgbClr val="0B5395"/>
                </a:solidFill>
                <a:latin typeface="+mn-lt"/>
                <a:ea typeface="ＭＳ Ｐゴシック" charset="0"/>
                <a:cs typeface="ＭＳ Ｐゴシック" charset="0"/>
              </a:rPr>
              <a:t>for good adherence? </a:t>
            </a:r>
            <a:endParaRPr lang="en-GB" i="1" dirty="0">
              <a:solidFill>
                <a:srgbClr val="0B5395"/>
              </a:solidFill>
              <a:latin typeface="+mn-lt"/>
              <a:ea typeface="ＭＳ Ｐゴシック" charset="0"/>
              <a:cs typeface="ＭＳ Ｐゴシック" charset="0"/>
            </a:endParaRPr>
          </a:p>
          <a:p>
            <a:pPr marL="347663" indent="-347663">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questions would you ask to assess their readiness and understanding? </a:t>
            </a:r>
          </a:p>
        </p:txBody>
      </p:sp>
      <p:sp>
        <p:nvSpPr>
          <p:cNvPr id="4" name="Slide Number Placeholder 3"/>
          <p:cNvSpPr>
            <a:spLocks noGrp="1"/>
          </p:cNvSpPr>
          <p:nvPr>
            <p:ph type="sldNum" sz="quarter" idx="12"/>
          </p:nvPr>
        </p:nvSpPr>
        <p:spPr/>
        <p:txBody>
          <a:bodyPr/>
          <a:lstStyle/>
          <a:p>
            <a:fld id="{2AA6BE04-1A97-7346-8DF1-95DFBAB449B6}" type="slidenum">
              <a:rPr lang="en-US" smtClean="0"/>
              <a:pPr/>
              <a:t>48</a:t>
            </a:fld>
            <a:endParaRPr lang="en-US"/>
          </a:p>
        </p:txBody>
      </p:sp>
      <p:sp>
        <p:nvSpPr>
          <p:cNvPr id="6" name="Title 1"/>
          <p:cNvSpPr>
            <a:spLocks noGrp="1"/>
          </p:cNvSpPr>
          <p:nvPr>
            <p:ph type="title"/>
          </p:nvPr>
        </p:nvSpPr>
        <p:spPr bwMode="white">
          <a:xfrm>
            <a:off x="498475" y="134258"/>
            <a:ext cx="8264525" cy="1116012"/>
          </a:xfrm>
        </p:spPr>
        <p:txBody>
          <a:bodyPr/>
          <a:lstStyle/>
          <a:p>
            <a:r>
              <a:rPr lang="en-US" dirty="0" smtClean="0"/>
              <a:t>Exercise 1: Small Group Work –</a:t>
            </a:r>
            <a:br>
              <a:rPr lang="en-US" dirty="0" smtClean="0"/>
            </a:br>
            <a:r>
              <a:rPr lang="en-US" dirty="0" smtClean="0"/>
              <a:t>Case Study 3</a:t>
            </a:r>
            <a:endParaRPr lang="en-US" dirty="0"/>
          </a:p>
        </p:txBody>
      </p:sp>
    </p:spTree>
    <p:extLst>
      <p:ext uri="{BB962C8B-B14F-4D97-AF65-F5344CB8AC3E}">
        <p14:creationId xmlns:p14="http://schemas.microsoft.com/office/powerpoint/2010/main" val="29969104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4258"/>
            <a:ext cx="8264525" cy="1116012"/>
          </a:xfrm>
        </p:spPr>
        <p:txBody>
          <a:bodyPr/>
          <a:lstStyle/>
          <a:p>
            <a:r>
              <a:rPr lang="en-US" dirty="0" smtClean="0"/>
              <a:t>Exercise 1: Small Group Work –</a:t>
            </a:r>
            <a:br>
              <a:rPr lang="en-US" dirty="0" smtClean="0"/>
            </a:br>
            <a:r>
              <a:rPr lang="en-US" dirty="0" smtClean="0"/>
              <a:t>Case Study 4</a:t>
            </a:r>
            <a:endParaRPr lang="en-US" dirty="0"/>
          </a:p>
        </p:txBody>
      </p:sp>
      <p:sp>
        <p:nvSpPr>
          <p:cNvPr id="3" name="Content Placeholder 2"/>
          <p:cNvSpPr>
            <a:spLocks noGrp="1"/>
          </p:cNvSpPr>
          <p:nvPr>
            <p:ph idx="1"/>
          </p:nvPr>
        </p:nvSpPr>
        <p:spPr/>
        <p:txBody>
          <a:bodyPr/>
          <a:lstStyle/>
          <a:p>
            <a:pPr marL="0" indent="0">
              <a:buNone/>
            </a:pPr>
            <a:r>
              <a:rPr lang="en-US" kern="1200" spc="-40" dirty="0" smtClean="0">
                <a:latin typeface="+mn-lt"/>
                <a:ea typeface="ＭＳ Ｐゴシック" charset="0"/>
                <a:cs typeface="ＭＳ Ｐゴシック" charset="0"/>
              </a:rPr>
              <a:t>J___ is 14 years old and, based on her CD4 results, she is eligible to start ART. She has come to the clinic today with her father for adherence preparation  and ART initiation (she has already attended group preparation sessions). Her mother passed away recently, so her father will be her main treatment supporter. While conducting adherence preparation counseling with J___ and her father, her father expresses some concern that ART might be bad for children. He goes onto say that his daughter feels fine without medicine, adding that he works long hours so J___ spends a lot of time at home with her older brother. </a:t>
            </a:r>
          </a:p>
          <a:p>
            <a:pPr>
              <a:buNone/>
            </a:pPr>
            <a:r>
              <a:rPr lang="en-US" kern="1200" spc="-70" dirty="0" smtClean="0">
                <a:solidFill>
                  <a:srgbClr val="0B5395"/>
                </a:solidFill>
                <a:latin typeface="+mn-lt"/>
                <a:ea typeface="ＭＳ Ｐゴシック" charset="0"/>
                <a:cs typeface="ＭＳ Ｐゴシック" charset="0"/>
                <a:sym typeface="Wingdings" charset="0"/>
              </a:rPr>
              <a:t> </a:t>
            </a:r>
            <a:r>
              <a:rPr lang="en-US" i="1" kern="1200" spc="-70" dirty="0" smtClean="0">
                <a:solidFill>
                  <a:srgbClr val="0B5395"/>
                </a:solidFill>
                <a:latin typeface="+mn-lt"/>
                <a:ea typeface="ＭＳ Ｐゴシック" charset="0"/>
                <a:cs typeface="ＭＳ Ｐゴシック" charset="0"/>
              </a:rPr>
              <a:t>How would you proceed in preparing J___ and her father? </a:t>
            </a:r>
            <a:endParaRPr lang="en-US" i="1" kern="1200" spc="-70"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49</a:t>
            </a:fld>
            <a:endParaRPr lang="en-US"/>
          </a:p>
        </p:txBody>
      </p:sp>
    </p:spTree>
    <p:extLst>
      <p:ext uri="{BB962C8B-B14F-4D97-AF65-F5344CB8AC3E}">
        <p14:creationId xmlns:p14="http://schemas.microsoft.com/office/powerpoint/2010/main" val="139957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8.1 Objectives</a:t>
            </a:r>
            <a:endParaRPr lang="en-US" dirty="0"/>
          </a:p>
        </p:txBody>
      </p:sp>
      <p:sp>
        <p:nvSpPr>
          <p:cNvPr id="3" name="Content Placeholder 2"/>
          <p:cNvSpPr>
            <a:spLocks noGrp="1"/>
          </p:cNvSpPr>
          <p:nvPr>
            <p:ph idx="1"/>
          </p:nvPr>
        </p:nvSpPr>
        <p:spPr/>
        <p:txBody>
          <a:bodyPr/>
          <a:lstStyle/>
          <a:p>
            <a:pPr>
              <a:buNone/>
            </a:pPr>
            <a:r>
              <a:rPr lang="en-US" b="1" dirty="0" smtClean="0">
                <a:solidFill>
                  <a:srgbClr val="0B5395"/>
                </a:solidFill>
                <a:ea typeface="ＭＳ Ｐゴシック"/>
                <a:cs typeface="ＭＳ Ｐゴシック"/>
              </a:rPr>
              <a:t>After completing this session, participants will be able to:</a:t>
            </a:r>
            <a:r>
              <a:rPr lang="en-US" dirty="0" smtClean="0">
                <a:solidFill>
                  <a:srgbClr val="0B5395"/>
                </a:solidFill>
                <a:ea typeface="ＭＳ Ｐゴシック"/>
                <a:cs typeface="ＭＳ Ｐゴシック"/>
              </a:rPr>
              <a:t> </a:t>
            </a:r>
            <a:endParaRPr lang="en-GB" dirty="0" smtClean="0">
              <a:solidFill>
                <a:srgbClr val="0B5395"/>
              </a:solidFill>
              <a:ea typeface="ＭＳ Ｐゴシック"/>
              <a:cs typeface="ＭＳ Ｐゴシック"/>
            </a:endParaRPr>
          </a:p>
          <a:p>
            <a:r>
              <a:rPr lang="en-GB" dirty="0" smtClean="0">
                <a:latin typeface="+mn-lt"/>
                <a:ea typeface="ＭＳ Ｐゴシック" charset="0"/>
                <a:cs typeface="ＭＳ Ｐゴシック" charset="0"/>
              </a:rPr>
              <a:t>Define </a:t>
            </a:r>
            <a:r>
              <a:rPr lang="en-GB" dirty="0">
                <a:latin typeface="+mn-lt"/>
                <a:ea typeface="ＭＳ Ｐゴシック" charset="0"/>
                <a:cs typeface="ＭＳ Ｐゴシック" charset="0"/>
              </a:rPr>
              <a:t>retention </a:t>
            </a:r>
            <a:r>
              <a:rPr lang="en-GB" dirty="0" smtClean="0">
                <a:latin typeface="+mn-lt"/>
                <a:ea typeface="ＭＳ Ｐゴシック" charset="0"/>
                <a:cs typeface="ＭＳ Ｐゴシック" charset="0"/>
              </a:rPr>
              <a:t>in </a:t>
            </a:r>
            <a:r>
              <a:rPr lang="en-GB" dirty="0">
                <a:latin typeface="+mn-lt"/>
                <a:ea typeface="ＭＳ Ｐゴシック" charset="0"/>
                <a:cs typeface="ＭＳ Ｐゴシック" charset="0"/>
              </a:rPr>
              <a:t>and adherence </a:t>
            </a:r>
            <a:r>
              <a:rPr lang="en-GB" dirty="0" smtClean="0">
                <a:latin typeface="+mn-lt"/>
                <a:ea typeface="ＭＳ Ｐゴシック" charset="0"/>
                <a:cs typeface="ＭＳ Ｐゴシック" charset="0"/>
              </a:rPr>
              <a:t>to </a:t>
            </a:r>
            <a:r>
              <a:rPr lang="en-GB" dirty="0">
                <a:latin typeface="+mn-lt"/>
                <a:ea typeface="ＭＳ Ｐゴシック" charset="0"/>
                <a:cs typeface="ＭＳ Ｐゴシック" charset="0"/>
              </a:rPr>
              <a:t>HIV care and </a:t>
            </a:r>
            <a:r>
              <a:rPr lang="en-GB" dirty="0" smtClean="0">
                <a:latin typeface="+mn-lt"/>
                <a:ea typeface="ＭＳ Ｐゴシック" charset="0"/>
                <a:cs typeface="ＭＳ Ｐゴシック" charset="0"/>
              </a:rPr>
              <a:t>treatment</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Identify common barriers to retention in care and adherence to treatment among adolescent </a:t>
            </a:r>
            <a:r>
              <a:rPr lang="en-GB" dirty="0" smtClean="0">
                <a:latin typeface="+mn-lt"/>
                <a:ea typeface="ＭＳ Ｐゴシック" charset="0"/>
                <a:cs typeface="ＭＳ Ｐゴシック" charset="0"/>
              </a:rPr>
              <a:t>clients</a:t>
            </a:r>
            <a:endParaRPr lang="en-GB" dirty="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a:t>
            </a:fld>
            <a:endParaRPr lang="en-US"/>
          </a:p>
        </p:txBody>
      </p:sp>
    </p:spTree>
    <p:extLst>
      <p:ext uri="{BB962C8B-B14F-4D97-AF65-F5344CB8AC3E}">
        <p14:creationId xmlns:p14="http://schemas.microsoft.com/office/powerpoint/2010/main" val="31581198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94544"/>
            <a:ext cx="8229600" cy="4144963"/>
          </a:xfrm>
        </p:spPr>
        <p:txBody>
          <a:bodyPr/>
          <a:lstStyle/>
          <a:p>
            <a:pPr marL="0" indent="0">
              <a:buNone/>
            </a:pPr>
            <a:r>
              <a:rPr lang="en-GB" dirty="0" smtClean="0">
                <a:latin typeface="+mn-lt"/>
                <a:ea typeface="ＭＳ Ｐゴシック" charset="0"/>
                <a:cs typeface="ＭＳ Ｐゴシック" charset="0"/>
              </a:rPr>
              <a:t>N___ </a:t>
            </a:r>
            <a:r>
              <a:rPr lang="en-GB" dirty="0">
                <a:latin typeface="+mn-lt"/>
                <a:ea typeface="ＭＳ Ｐゴシック" charset="0"/>
                <a:cs typeface="ＭＳ Ｐゴシック" charset="0"/>
              </a:rPr>
              <a:t>is </a:t>
            </a:r>
            <a:r>
              <a:rPr lang="en-GB" dirty="0" smtClean="0">
                <a:latin typeface="+mn-lt"/>
                <a:ea typeface="ＭＳ Ｐゴシック" charset="0"/>
                <a:cs typeface="ＭＳ Ｐゴシック" charset="0"/>
              </a:rPr>
              <a:t>16 </a:t>
            </a:r>
            <a:r>
              <a:rPr lang="en-GB" dirty="0">
                <a:latin typeface="+mn-lt"/>
                <a:ea typeface="ＭＳ Ｐゴシック" charset="0"/>
                <a:cs typeface="ＭＳ Ｐゴシック" charset="0"/>
              </a:rPr>
              <a:t>years old and lives with his mother and 4 younger siblings. </a:t>
            </a:r>
            <a:r>
              <a:rPr lang="en-GB" dirty="0" smtClean="0">
                <a:latin typeface="+mn-lt"/>
                <a:ea typeface="ＭＳ Ｐゴシック" charset="0"/>
                <a:cs typeface="ＭＳ Ｐゴシック" charset="0"/>
              </a:rPr>
              <a:t>N___ </a:t>
            </a:r>
            <a:r>
              <a:rPr lang="en-GB" dirty="0">
                <a:latin typeface="+mn-lt"/>
                <a:ea typeface="ＭＳ Ｐゴシック" charset="0"/>
                <a:cs typeface="ＭＳ Ｐゴシック" charset="0"/>
              </a:rPr>
              <a:t>is still in school, but only because his mother </a:t>
            </a:r>
            <a:r>
              <a:rPr lang="en-GB" dirty="0" smtClean="0">
                <a:latin typeface="+mn-lt"/>
                <a:ea typeface="ＭＳ Ｐゴシック" charset="0"/>
                <a:cs typeface="ＭＳ Ｐゴシック" charset="0"/>
              </a:rPr>
              <a:t>makes </a:t>
            </a:r>
            <a:r>
              <a:rPr lang="en-GB" dirty="0">
                <a:latin typeface="+mn-lt"/>
                <a:ea typeface="ＭＳ Ｐゴシック" charset="0"/>
                <a:cs typeface="ＭＳ Ｐゴシック" charset="0"/>
              </a:rPr>
              <a:t>him to go. </a:t>
            </a:r>
            <a:r>
              <a:rPr lang="en-GB" dirty="0" smtClean="0">
                <a:latin typeface="+mn-lt"/>
                <a:ea typeface="ＭＳ Ｐゴシック" charset="0"/>
                <a:cs typeface="ＭＳ Ｐゴシック" charset="0"/>
              </a:rPr>
              <a:t>N___ </a:t>
            </a:r>
            <a:r>
              <a:rPr lang="en-GB" dirty="0">
                <a:latin typeface="+mn-lt"/>
                <a:ea typeface="ＭＳ Ｐゴシック" charset="0"/>
                <a:cs typeface="ＭＳ Ｐゴシック" charset="0"/>
              </a:rPr>
              <a:t>would prefer to spend his time with his friends, which he does </a:t>
            </a:r>
            <a:r>
              <a:rPr lang="en-GB" dirty="0" smtClean="0">
                <a:latin typeface="+mn-lt"/>
                <a:ea typeface="ＭＳ Ｐゴシック" charset="0"/>
                <a:cs typeface="ＭＳ Ｐゴシック" charset="0"/>
              </a:rPr>
              <a:t>as </a:t>
            </a:r>
            <a:r>
              <a:rPr lang="en-GB" dirty="0">
                <a:latin typeface="+mn-lt"/>
                <a:ea typeface="ＭＳ Ｐゴシック" charset="0"/>
                <a:cs typeface="ＭＳ Ｐゴシック" charset="0"/>
              </a:rPr>
              <a:t>soon as school ends. </a:t>
            </a:r>
            <a:r>
              <a:rPr lang="en-GB" dirty="0" smtClean="0">
                <a:latin typeface="+mn-lt"/>
                <a:ea typeface="ＭＳ Ｐゴシック" charset="0"/>
                <a:cs typeface="ＭＳ Ｐゴシック" charset="0"/>
              </a:rPr>
              <a:t>He </a:t>
            </a:r>
            <a:r>
              <a:rPr lang="en-GB" dirty="0">
                <a:latin typeface="+mn-lt"/>
                <a:ea typeface="ＭＳ Ｐゴシック" charset="0"/>
                <a:cs typeface="ＭＳ Ｐゴシック" charset="0"/>
              </a:rPr>
              <a:t>is rarely home before </a:t>
            </a:r>
            <a:r>
              <a:rPr lang="en-GB" dirty="0" smtClean="0">
                <a:latin typeface="+mn-lt"/>
                <a:ea typeface="ＭＳ Ｐゴシック" charset="0"/>
                <a:cs typeface="ＭＳ Ｐゴシック" charset="0"/>
              </a:rPr>
              <a:t>21.00hrs and he </a:t>
            </a:r>
            <a:r>
              <a:rPr lang="en-GB" dirty="0">
                <a:latin typeface="+mn-lt"/>
                <a:ea typeface="ＭＳ Ｐゴシック" charset="0"/>
                <a:cs typeface="ＭＳ Ｐゴシック" charset="0"/>
              </a:rPr>
              <a:t>is failing nearly half of his classes. </a:t>
            </a:r>
            <a:r>
              <a:rPr lang="en-GB" dirty="0" smtClean="0">
                <a:latin typeface="+mn-lt"/>
                <a:ea typeface="ＭＳ Ｐゴシック" charset="0"/>
                <a:cs typeface="ＭＳ Ｐゴシック" charset="0"/>
              </a:rPr>
              <a:t>He </a:t>
            </a:r>
            <a:r>
              <a:rPr lang="en-GB" dirty="0">
                <a:latin typeface="+mn-lt"/>
                <a:ea typeface="ＭＳ Ｐゴシック" charset="0"/>
                <a:cs typeface="ＭＳ Ｐゴシック" charset="0"/>
              </a:rPr>
              <a:t>has not told his mother or siblings </a:t>
            </a:r>
            <a:r>
              <a:rPr lang="en-GB" dirty="0" smtClean="0">
                <a:latin typeface="+mn-lt"/>
                <a:ea typeface="ＭＳ Ｐゴシック" charset="0"/>
                <a:cs typeface="ＭＳ Ｐゴシック" charset="0"/>
              </a:rPr>
              <a:t>about his HIV-status</a:t>
            </a:r>
            <a:r>
              <a:rPr lang="en-GB" dirty="0">
                <a:latin typeface="+mn-lt"/>
                <a:ea typeface="ＭＳ Ｐゴシック" charset="0"/>
                <a:cs typeface="ＭＳ Ｐゴシック" charset="0"/>
              </a:rPr>
              <a:t>, but </a:t>
            </a:r>
            <a:r>
              <a:rPr lang="en-GB" dirty="0" smtClean="0">
                <a:latin typeface="+mn-lt"/>
                <a:ea typeface="ＭＳ Ｐゴシック" charset="0"/>
                <a:cs typeface="ＭＳ Ｐゴシック" charset="0"/>
              </a:rPr>
              <a:t>he has told his </a:t>
            </a:r>
            <a:r>
              <a:rPr lang="en-GB" dirty="0">
                <a:latin typeface="+mn-lt"/>
                <a:ea typeface="ＭＳ Ｐゴシック" charset="0"/>
                <a:cs typeface="ＭＳ Ｐゴシック" charset="0"/>
              </a:rPr>
              <a:t>best friend and partner, </a:t>
            </a:r>
            <a:r>
              <a:rPr lang="en-GB" dirty="0" smtClean="0">
                <a:latin typeface="+mn-lt"/>
                <a:ea typeface="ＭＳ Ｐゴシック" charset="0"/>
                <a:cs typeface="ＭＳ Ｐゴシック" charset="0"/>
              </a:rPr>
              <a:t>A___. A___ </a:t>
            </a:r>
            <a:r>
              <a:rPr lang="en-GB" dirty="0">
                <a:latin typeface="+mn-lt"/>
                <a:ea typeface="ＭＳ Ｐゴシック" charset="0"/>
                <a:cs typeface="ＭＳ Ｐゴシック" charset="0"/>
              </a:rPr>
              <a:t>is </a:t>
            </a:r>
            <a:r>
              <a:rPr lang="en-GB" dirty="0" smtClean="0">
                <a:latin typeface="+mn-lt"/>
                <a:ea typeface="ＭＳ Ｐゴシック" charset="0"/>
                <a:cs typeface="ＭＳ Ｐゴシック" charset="0"/>
              </a:rPr>
              <a:t>17 </a:t>
            </a:r>
            <a:r>
              <a:rPr lang="en-GB" dirty="0">
                <a:latin typeface="+mn-lt"/>
                <a:ea typeface="ＭＳ Ｐゴシック" charset="0"/>
                <a:cs typeface="ＭＳ Ｐゴシック" charset="0"/>
              </a:rPr>
              <a:t>and </a:t>
            </a:r>
            <a:r>
              <a:rPr lang="en-GB" dirty="0" smtClean="0">
                <a:latin typeface="+mn-lt"/>
                <a:ea typeface="ＭＳ Ｐゴシック" charset="0"/>
                <a:cs typeface="ＭＳ Ｐゴシック" charset="0"/>
              </a:rPr>
              <a:t>she also </a:t>
            </a:r>
            <a:r>
              <a:rPr lang="en-GB" dirty="0">
                <a:latin typeface="+mn-lt"/>
                <a:ea typeface="ＭＳ Ｐゴシック" charset="0"/>
                <a:cs typeface="ＭＳ Ｐゴシック" charset="0"/>
              </a:rPr>
              <a:t>has HIV. </a:t>
            </a:r>
          </a:p>
          <a:p>
            <a:pPr marL="347663" indent="-347663">
              <a:spcBef>
                <a:spcPts val="1800"/>
              </a:spcBef>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a:t>
            </a:r>
            <a:r>
              <a:rPr lang="en-GB" i="1" dirty="0">
                <a:solidFill>
                  <a:srgbClr val="0B5395"/>
                </a:solidFill>
                <a:latin typeface="+mn-lt"/>
                <a:ea typeface="ＭＳ Ｐゴシック" charset="0"/>
                <a:cs typeface="ＭＳ Ｐゴシック" charset="0"/>
              </a:rPr>
              <a:t>do you help </a:t>
            </a:r>
            <a:r>
              <a:rPr lang="en-GB" i="1" dirty="0" smtClean="0">
                <a:solidFill>
                  <a:srgbClr val="0B5395"/>
                </a:solidFill>
                <a:latin typeface="+mn-lt"/>
                <a:ea typeface="ＭＳ Ｐゴシック" charset="0"/>
                <a:cs typeface="ＭＳ Ｐゴシック" charset="0"/>
              </a:rPr>
              <a:t>N___ </a:t>
            </a:r>
            <a:r>
              <a:rPr lang="en-GB" i="1" dirty="0">
                <a:solidFill>
                  <a:srgbClr val="0B5395"/>
                </a:solidFill>
                <a:latin typeface="+mn-lt"/>
                <a:ea typeface="ＭＳ Ｐゴシック" charset="0"/>
                <a:cs typeface="ＭＳ Ｐゴシック" charset="0"/>
              </a:rPr>
              <a:t>prepare to start taking </a:t>
            </a:r>
            <a:r>
              <a:rPr lang="en-GB" i="1" dirty="0" smtClean="0">
                <a:solidFill>
                  <a:srgbClr val="0B5395"/>
                </a:solidFill>
                <a:latin typeface="+mn-lt"/>
                <a:ea typeface="ＭＳ Ｐゴシック" charset="0"/>
                <a:cs typeface="ＭＳ Ｐゴシック" charset="0"/>
              </a:rPr>
              <a:t>ART </a:t>
            </a:r>
            <a:r>
              <a:rPr lang="en-GB" dirty="0" smtClean="0">
                <a:solidFill>
                  <a:srgbClr val="0B5395"/>
                </a:solidFill>
                <a:latin typeface="+mn-lt"/>
                <a:ea typeface="ＭＳ Ｐゴシック" charset="0"/>
                <a:cs typeface="ＭＳ Ｐゴシック" charset="0"/>
              </a:rPr>
              <a:t>(he has already attended group adherence preparation sessions)? </a:t>
            </a:r>
            <a:endParaRPr lang="en-GB" dirty="0">
              <a:solidFill>
                <a:srgbClr val="0B5395"/>
              </a:solidFill>
              <a:latin typeface="+mn-lt"/>
              <a:ea typeface="ＭＳ Ｐゴシック" charset="0"/>
              <a:cs typeface="ＭＳ Ｐゴシック" charset="0"/>
            </a:endParaRPr>
          </a:p>
          <a:p>
            <a:pPr marL="347663" indent="-347663">
              <a:spcBef>
                <a:spcPts val="1800"/>
              </a:spcBef>
              <a:buNone/>
            </a:pPr>
            <a:r>
              <a:rPr lang="en-US" kern="1200" spc="-70" dirty="0" smtClean="0">
                <a:solidFill>
                  <a:srgbClr val="0B5395"/>
                </a:solidFill>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questions would you ask to assess his readiness for ART?</a:t>
            </a:r>
          </a:p>
        </p:txBody>
      </p:sp>
      <p:sp>
        <p:nvSpPr>
          <p:cNvPr id="4" name="Slide Number Placeholder 3"/>
          <p:cNvSpPr>
            <a:spLocks noGrp="1"/>
          </p:cNvSpPr>
          <p:nvPr>
            <p:ph type="sldNum" sz="quarter" idx="12"/>
          </p:nvPr>
        </p:nvSpPr>
        <p:spPr/>
        <p:txBody>
          <a:bodyPr/>
          <a:lstStyle/>
          <a:p>
            <a:fld id="{2AA6BE04-1A97-7346-8DF1-95DFBAB449B6}" type="slidenum">
              <a:rPr lang="en-US" smtClean="0"/>
              <a:pPr/>
              <a:t>50</a:t>
            </a:fld>
            <a:endParaRPr lang="en-US"/>
          </a:p>
        </p:txBody>
      </p:sp>
      <p:sp>
        <p:nvSpPr>
          <p:cNvPr id="6" name="Title 1"/>
          <p:cNvSpPr>
            <a:spLocks noGrp="1"/>
          </p:cNvSpPr>
          <p:nvPr>
            <p:ph type="title"/>
          </p:nvPr>
        </p:nvSpPr>
        <p:spPr bwMode="white">
          <a:xfrm>
            <a:off x="498475" y="134258"/>
            <a:ext cx="8264525" cy="1116012"/>
          </a:xfrm>
        </p:spPr>
        <p:txBody>
          <a:bodyPr/>
          <a:lstStyle/>
          <a:p>
            <a:r>
              <a:rPr lang="en-US" dirty="0" smtClean="0"/>
              <a:t>Exercise 1: Small Group Work –</a:t>
            </a:r>
            <a:br>
              <a:rPr lang="en-US" dirty="0" smtClean="0"/>
            </a:br>
            <a:r>
              <a:rPr lang="en-US" dirty="0" smtClean="0"/>
              <a:t>Case Study 5</a:t>
            </a:r>
            <a:endParaRPr lang="en-US" dirty="0"/>
          </a:p>
        </p:txBody>
      </p:sp>
    </p:spTree>
    <p:extLst>
      <p:ext uri="{BB962C8B-B14F-4D97-AF65-F5344CB8AC3E}">
        <p14:creationId xmlns:p14="http://schemas.microsoft.com/office/powerpoint/2010/main" val="208822831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0629"/>
            <a:ext cx="8264525" cy="1426029"/>
          </a:xfrm>
        </p:spPr>
        <p:txBody>
          <a:bodyPr/>
          <a:lstStyle/>
          <a:p>
            <a:r>
              <a:rPr lang="en-US" dirty="0" smtClean="0"/>
              <a:t>Exercise 1: Large Group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How did you </a:t>
            </a:r>
            <a:r>
              <a:rPr lang="en-GB" i="1" dirty="0" smtClean="0">
                <a:solidFill>
                  <a:srgbClr val="0B5395"/>
                </a:solidFill>
                <a:latin typeface="+mn-lt"/>
                <a:ea typeface="ＭＳ Ｐゴシック" charset="0"/>
                <a:cs typeface="ＭＳ Ｐゴシック" charset="0"/>
              </a:rPr>
              <a:t>decide on </a:t>
            </a:r>
            <a:r>
              <a:rPr lang="en-GB" i="1" dirty="0">
                <a:solidFill>
                  <a:srgbClr val="0B5395"/>
                </a:solidFill>
                <a:latin typeface="+mn-lt"/>
                <a:ea typeface="ＭＳ Ｐゴシック" charset="0"/>
                <a:cs typeface="ＭＳ Ｐゴシック" charset="0"/>
              </a:rPr>
              <a:t>an adherence plan with the client or caregiver? </a:t>
            </a:r>
            <a:r>
              <a:rPr lang="en-GB" i="1" dirty="0" smtClean="0">
                <a:solidFill>
                  <a:srgbClr val="0B5395"/>
                </a:solidFill>
                <a:latin typeface="+mn-lt"/>
                <a:ea typeface="ＭＳ Ｐゴシック" charset="0"/>
                <a:cs typeface="ＭＳ Ｐゴシック" charset="0"/>
              </a:rPr>
              <a:t>What tools did you use? How </a:t>
            </a:r>
            <a:r>
              <a:rPr lang="en-GB" i="1" dirty="0">
                <a:solidFill>
                  <a:srgbClr val="0B5395"/>
                </a:solidFill>
                <a:latin typeface="+mn-lt"/>
                <a:ea typeface="ＭＳ Ｐゴシック" charset="0"/>
                <a:cs typeface="ＭＳ Ｐゴシック" charset="0"/>
              </a:rPr>
              <a:t>would you </a:t>
            </a:r>
            <a:r>
              <a:rPr lang="en-GB" i="1" dirty="0" smtClean="0">
                <a:solidFill>
                  <a:srgbClr val="0B5395"/>
                </a:solidFill>
                <a:latin typeface="+mn-lt"/>
                <a:ea typeface="ＭＳ Ｐゴシック" charset="0"/>
                <a:cs typeface="ＭＳ Ｐゴシック" charset="0"/>
              </a:rPr>
              <a:t>measure the plan’s </a:t>
            </a:r>
            <a:r>
              <a:rPr lang="en-GB" i="1" dirty="0">
                <a:solidFill>
                  <a:srgbClr val="0B5395"/>
                </a:solidFill>
                <a:latin typeface="+mn-lt"/>
                <a:ea typeface="ＭＳ Ｐゴシック" charset="0"/>
                <a:cs typeface="ＭＳ Ｐゴシック" charset="0"/>
              </a:rPr>
              <a:t>success or outcome?</a:t>
            </a:r>
          </a:p>
          <a:p>
            <a:r>
              <a:rPr lang="en-GB" i="1" dirty="0">
                <a:solidFill>
                  <a:srgbClr val="0B5395"/>
                </a:solidFill>
                <a:latin typeface="+mn-lt"/>
                <a:ea typeface="ＭＳ Ｐゴシック" charset="0"/>
                <a:cs typeface="ＭＳ Ｐゴシック" charset="0"/>
              </a:rPr>
              <a:t>Did you have any concerns about the client initiating ART? How would you address </a:t>
            </a:r>
            <a:r>
              <a:rPr lang="en-GB" i="1" dirty="0" smtClean="0">
                <a:solidFill>
                  <a:srgbClr val="0B5395"/>
                </a:solidFill>
                <a:latin typeface="+mn-lt"/>
                <a:ea typeface="ＭＳ Ｐゴシック" charset="0"/>
                <a:cs typeface="ＭＳ Ｐゴシック" charset="0"/>
              </a:rPr>
              <a:t>these concerns </a:t>
            </a:r>
            <a:r>
              <a:rPr lang="en-GB" i="1" dirty="0">
                <a:solidFill>
                  <a:srgbClr val="0B5395"/>
                </a:solidFill>
                <a:latin typeface="+mn-lt"/>
                <a:ea typeface="ＭＳ Ｐゴシック" charset="0"/>
                <a:cs typeface="ＭＳ Ｐゴシック" charset="0"/>
              </a:rPr>
              <a:t>with the client and/or caregiver?</a:t>
            </a:r>
          </a:p>
          <a:p>
            <a:r>
              <a:rPr lang="en-GB" i="1" dirty="0">
                <a:solidFill>
                  <a:srgbClr val="0B5395"/>
                </a:solidFill>
                <a:latin typeface="+mn-lt"/>
                <a:ea typeface="ＭＳ Ｐゴシック" charset="0"/>
                <a:cs typeface="ＭＳ Ｐゴシック" charset="0"/>
              </a:rPr>
              <a:t>What advice did you give to the client about adherence to care and medicines? The caregiver</a:t>
            </a:r>
            <a:r>
              <a:rPr lang="en-GB" i="1" dirty="0" smtClean="0">
                <a:solidFill>
                  <a:srgbClr val="0B5395"/>
                </a:solidFill>
                <a:latin typeface="+mn-lt"/>
                <a:ea typeface="ＭＳ Ｐゴシック" charset="0"/>
                <a:cs typeface="ＭＳ Ｐゴシック" charset="0"/>
              </a:rPr>
              <a:t>?</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51</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65077"/>
            <a:ext cx="8264525" cy="1018943"/>
          </a:xfrm>
        </p:spPr>
        <p:txBody>
          <a:bodyPr/>
          <a:lstStyle/>
          <a:p>
            <a:r>
              <a:rPr lang="en-US" dirty="0" smtClean="0"/>
              <a:t>Exercise 1: Debriefing</a:t>
            </a:r>
            <a:endParaRPr lang="en-US" dirty="0"/>
          </a:p>
        </p:txBody>
      </p:sp>
      <p:sp>
        <p:nvSpPr>
          <p:cNvPr id="3" name="Content Placeholder 2"/>
          <p:cNvSpPr>
            <a:spLocks noGrp="1"/>
          </p:cNvSpPr>
          <p:nvPr>
            <p:ph idx="1"/>
          </p:nvPr>
        </p:nvSpPr>
        <p:spPr>
          <a:xfrm>
            <a:off x="533400" y="1536510"/>
            <a:ext cx="8229600" cy="4144963"/>
          </a:xfrm>
        </p:spPr>
        <p:txBody>
          <a:bodyPr/>
          <a:lstStyle/>
          <a:p>
            <a:r>
              <a:rPr lang="en-US" i="1" dirty="0" smtClean="0">
                <a:solidFill>
                  <a:srgbClr val="0B5395"/>
                </a:solidFill>
              </a:rPr>
              <a:t>What did we learn?</a:t>
            </a:r>
          </a:p>
          <a:p>
            <a:r>
              <a:rPr lang="en-US" b="1" dirty="0" smtClean="0"/>
              <a:t>Key points:</a:t>
            </a:r>
          </a:p>
          <a:p>
            <a:pPr marL="798513" lvl="1" indent="-333375"/>
            <a:r>
              <a:rPr lang="en-US" sz="2200" dirty="0" smtClean="0"/>
              <a:t>One of our most important tasks is to provide adherence preparation counseling and support to clients and caregivers.</a:t>
            </a:r>
          </a:p>
          <a:p>
            <a:pPr marL="798513" lvl="1" indent="-333375"/>
            <a:r>
              <a:rPr lang="en-US" sz="2200" dirty="0" smtClean="0"/>
              <a:t>Group sessions are helpful, but individual sessions are required to make an individual adherence plan.</a:t>
            </a:r>
          </a:p>
          <a:p>
            <a:pPr marL="798513" lvl="1" indent="-333375"/>
            <a:r>
              <a:rPr lang="en-US" sz="2200" dirty="0" smtClean="0"/>
              <a:t>Address the ARE YOU COMMITTED, and the WHO, WHAT, WHEN, WHERE, and HOW of the medicines with clients and caregivers. Using the Adherence Support Tree in </a:t>
            </a:r>
            <a:r>
              <a:rPr lang="en-US" sz="2200" i="1" dirty="0" smtClean="0"/>
              <a:t>Appendix 8A</a:t>
            </a:r>
            <a:r>
              <a:rPr lang="en-US" sz="2200" dirty="0" smtClean="0"/>
              <a:t> can help.</a:t>
            </a:r>
          </a:p>
          <a:p>
            <a:pPr marL="798513" lvl="1" indent="-333375"/>
            <a:r>
              <a:rPr lang="en-US" sz="2200" dirty="0" smtClean="0"/>
              <a:t>Using standardized assessment tools (</a:t>
            </a:r>
            <a:r>
              <a:rPr lang="en-US" sz="2200" i="1" dirty="0" smtClean="0"/>
              <a:t>Appendix 8B</a:t>
            </a:r>
            <a:r>
              <a:rPr lang="en-US" sz="2200" dirty="0" smtClean="0"/>
              <a:t>) can help determine a client’s and caregiver’s readiness for ART and where more counseling and support are needed. </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52</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53</a:t>
            </a:fld>
            <a:endParaRPr lang="en-US"/>
          </a:p>
        </p:txBody>
      </p:sp>
      <p:sp>
        <p:nvSpPr>
          <p:cNvPr id="5" name="Content Placeholder 5"/>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gn="ctr">
              <a:buFont typeface="Wingdings" pitchFamily="2" charset="2"/>
              <a:buNone/>
            </a:pPr>
            <a:endParaRPr lang="en-US" sz="3600" b="1" dirty="0" smtClean="0"/>
          </a:p>
          <a:p>
            <a:pPr algn="ctr">
              <a:spcBef>
                <a:spcPts val="3600"/>
              </a:spcBef>
              <a:buFont typeface="Wingdings" pitchFamily="2" charset="2"/>
              <a:buNone/>
            </a:pPr>
            <a:r>
              <a:rPr lang="en-US" sz="4800" b="1" dirty="0" smtClean="0"/>
              <a:t>Questions or comments on this session?</a:t>
            </a:r>
            <a:endParaRPr lang="en-US" sz="48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8.4</a:t>
            </a:r>
            <a:endParaRPr lang="en-US" dirty="0"/>
          </a:p>
        </p:txBody>
      </p:sp>
      <p:sp>
        <p:nvSpPr>
          <p:cNvPr id="3" name="Content Placeholder 2"/>
          <p:cNvSpPr>
            <a:spLocks noGrp="1"/>
          </p:cNvSpPr>
          <p:nvPr>
            <p:ph idx="1"/>
          </p:nvPr>
        </p:nvSpPr>
        <p:spPr/>
        <p:txBody>
          <a:bodyPr/>
          <a:lstStyle/>
          <a:p>
            <a:pPr marL="0" indent="0">
              <a:spcBef>
                <a:spcPct val="50000"/>
              </a:spcBef>
              <a:buNone/>
            </a:pPr>
            <a:r>
              <a:rPr lang="en-GB" sz="3600" b="1" dirty="0" smtClean="0">
                <a:solidFill>
                  <a:srgbClr val="0B5395"/>
                </a:solidFill>
                <a:latin typeface="+mn-lt"/>
              </a:rPr>
              <a:t>Assessing Adherence and Providing </a:t>
            </a:r>
            <a:r>
              <a:rPr lang="en-GB" sz="3600" b="1" dirty="0" err="1" smtClean="0">
                <a:solidFill>
                  <a:srgbClr val="0B5395"/>
                </a:solidFill>
                <a:latin typeface="+mn-lt"/>
              </a:rPr>
              <a:t>Ongoing</a:t>
            </a:r>
            <a:r>
              <a:rPr lang="en-GB" sz="3600" b="1" dirty="0" smtClean="0">
                <a:solidFill>
                  <a:srgbClr val="0B5395"/>
                </a:solidFill>
                <a:latin typeface="+mn-lt"/>
              </a:rPr>
              <a:t> Adherence Support</a:t>
            </a:r>
            <a:endParaRPr lang="en-ZA" sz="3600" b="1" dirty="0">
              <a:solidFill>
                <a:srgbClr val="0B5395"/>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54</a:t>
            </a:fld>
            <a:endParaRPr lang="en-US"/>
          </a:p>
        </p:txBody>
      </p:sp>
    </p:spTree>
    <p:extLst>
      <p:ext uri="{BB962C8B-B14F-4D97-AF65-F5344CB8AC3E}">
        <p14:creationId xmlns:p14="http://schemas.microsoft.com/office/powerpoint/2010/main" val="30537130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8.4 Objectives</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Assess </a:t>
            </a:r>
            <a:r>
              <a:rPr lang="en-GB" dirty="0">
                <a:latin typeface="+mn-lt"/>
                <a:ea typeface="ＭＳ Ｐゴシック" charset="0"/>
                <a:cs typeface="ＭＳ Ｐゴシック" charset="0"/>
              </a:rPr>
              <a:t>adolescent clients’ (and </a:t>
            </a:r>
            <a:r>
              <a:rPr lang="en-GB" dirty="0" smtClean="0">
                <a:latin typeface="+mn-lt"/>
                <a:ea typeface="ＭＳ Ｐゴシック" charset="0"/>
                <a:cs typeface="ＭＳ Ｐゴシック" charset="0"/>
              </a:rPr>
              <a:t>caregivers’) adherence</a:t>
            </a:r>
          </a:p>
          <a:p>
            <a:r>
              <a:rPr lang="en-GB" dirty="0">
                <a:latin typeface="+mn-lt"/>
                <a:ea typeface="ＭＳ Ｐゴシック" charset="0"/>
                <a:cs typeface="ＭＳ Ｐゴシック" charset="0"/>
              </a:rPr>
              <a:t>Provide ongoing, age-appropriate support to improve adolescent clients’ (and </a:t>
            </a:r>
            <a:r>
              <a:rPr lang="en-GB" dirty="0" smtClean="0">
                <a:latin typeface="+mn-lt"/>
                <a:ea typeface="ＭＳ Ｐゴシック" charset="0"/>
                <a:cs typeface="ＭＳ Ｐゴシック" charset="0"/>
              </a:rPr>
              <a:t>caregivers’) adherence</a:t>
            </a:r>
            <a:endParaRPr lang="en-GB" dirty="0">
              <a:latin typeface="+mn-lt"/>
              <a:ea typeface="ＭＳ Ｐゴシック" charset="0"/>
              <a:cs typeface="ＭＳ Ｐゴシック" charset="0"/>
            </a:endParaRPr>
          </a:p>
          <a:p>
            <a:pPr marL="457200" indent="-457200">
              <a:buFont typeface="+mj-lt"/>
              <a:buAutoNum type="arabicPeriod"/>
            </a:pPr>
            <a:endParaRPr lang="en-US" dirty="0">
              <a:solidFill>
                <a:srgbClr val="000000"/>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55</a:t>
            </a:fld>
            <a:endParaRPr lang="en-US"/>
          </a:p>
        </p:txBody>
      </p:sp>
    </p:spTree>
    <p:extLst>
      <p:ext uri="{BB962C8B-B14F-4D97-AF65-F5344CB8AC3E}">
        <p14:creationId xmlns:p14="http://schemas.microsoft.com/office/powerpoint/2010/main" val="27174977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How do you currently assess </a:t>
            </a:r>
            <a:r>
              <a:rPr lang="en-GB" i="1" dirty="0" smtClean="0">
                <a:solidFill>
                  <a:srgbClr val="0B5395"/>
                </a:solidFill>
                <a:latin typeface="+mn-lt"/>
                <a:ea typeface="ＭＳ Ｐゴシック" charset="0"/>
                <a:cs typeface="ＭＳ Ｐゴシック" charset="0"/>
              </a:rPr>
              <a:t>adherence with clients at </a:t>
            </a:r>
            <a:r>
              <a:rPr lang="en-GB" i="1" dirty="0">
                <a:solidFill>
                  <a:srgbClr val="0B5395"/>
                </a:solidFill>
                <a:latin typeface="+mn-lt"/>
                <a:ea typeface="ＭＳ Ｐゴシック" charset="0"/>
                <a:cs typeface="ＭＳ Ｐゴシック" charset="0"/>
              </a:rPr>
              <a:t>your </a:t>
            </a:r>
            <a:r>
              <a:rPr lang="en-GB" i="1" dirty="0" smtClean="0">
                <a:solidFill>
                  <a:srgbClr val="0B5395"/>
                </a:solidFill>
                <a:latin typeface="+mn-lt"/>
                <a:ea typeface="ＭＳ Ｐゴシック" charset="0"/>
                <a:cs typeface="ＭＳ Ｐゴシック" charset="0"/>
              </a:rPr>
              <a:t>clinic? With </a:t>
            </a:r>
            <a:r>
              <a:rPr lang="en-GB" i="1" dirty="0">
                <a:solidFill>
                  <a:srgbClr val="0B5395"/>
                </a:solidFill>
                <a:latin typeface="+mn-lt"/>
                <a:ea typeface="ＭＳ Ｐゴシック" charset="0"/>
                <a:cs typeface="ＭＳ Ｐゴシック" charset="0"/>
              </a:rPr>
              <a:t>caregivers? What </a:t>
            </a:r>
            <a:r>
              <a:rPr lang="en-GB" i="1" dirty="0" smtClean="0">
                <a:solidFill>
                  <a:srgbClr val="0B5395"/>
                </a:solidFill>
                <a:latin typeface="+mn-lt"/>
                <a:ea typeface="ＭＳ Ｐゴシック" charset="0"/>
                <a:cs typeface="ＭＳ Ｐゴシック" charset="0"/>
              </a:rPr>
              <a:t>works well? What is challenging?</a:t>
            </a:r>
          </a:p>
          <a:p>
            <a:r>
              <a:rPr lang="en-GB" i="1" dirty="0" smtClean="0">
                <a:solidFill>
                  <a:srgbClr val="0B5395"/>
                </a:solidFill>
                <a:latin typeface="+mn-lt"/>
                <a:ea typeface="ＭＳ Ｐゴシック" charset="0"/>
                <a:cs typeface="ＭＳ Ｐゴシック" charset="0"/>
              </a:rPr>
              <a:t>What questions would you ask clients and caregivers to assess adherence? </a:t>
            </a:r>
          </a:p>
          <a:p>
            <a:r>
              <a:rPr lang="en-GB" i="1" dirty="0" smtClean="0">
                <a:solidFill>
                  <a:srgbClr val="0B5395"/>
                </a:solidFill>
                <a:latin typeface="+mn-lt"/>
                <a:ea typeface="ＭＳ Ｐゴシック" charset="0"/>
                <a:cs typeface="ＭＳ Ｐゴシック" charset="0"/>
              </a:rPr>
              <a:t>What other methods (for example,                                                           pill count) would you use to assess                                              adherence? </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56</a:t>
            </a:fld>
            <a:endParaRPr lang="en-US"/>
          </a:p>
        </p:txBody>
      </p:sp>
      <p:sp>
        <p:nvSpPr>
          <p:cNvPr id="5" name="Title 1"/>
          <p:cNvSpPr>
            <a:spLocks noGrp="1"/>
          </p:cNvSpPr>
          <p:nvPr>
            <p:ph type="title"/>
          </p:nvPr>
        </p:nvSpPr>
        <p:spPr bwMode="white">
          <a:xfrm>
            <a:off x="498475" y="582995"/>
            <a:ext cx="8264525" cy="1017205"/>
          </a:xfrm>
        </p:spPr>
        <p:txBody>
          <a:bodyPr/>
          <a:lstStyle/>
          <a:p>
            <a:r>
              <a:rPr lang="en-US" dirty="0" smtClean="0"/>
              <a:t>Discussion Questions</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670324" y="3709398"/>
            <a:ext cx="3189514" cy="2713627"/>
          </a:xfrm>
          <a:prstGeom prst="rect">
            <a:avLst/>
          </a:prstGeom>
          <a:noFill/>
          <a:ln>
            <a:noFill/>
          </a:ln>
          <a:effectLst>
            <a:softEdge rad="31750"/>
          </a:effectLst>
        </p:spPr>
      </p:pic>
    </p:spTree>
    <p:extLst>
      <p:ext uri="{BB962C8B-B14F-4D97-AF65-F5344CB8AC3E}">
        <p14:creationId xmlns:p14="http://schemas.microsoft.com/office/powerpoint/2010/main" val="1600403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57</a:t>
            </a:fld>
            <a:endParaRPr lang="en-US"/>
          </a:p>
        </p:txBody>
      </p:sp>
      <p:sp>
        <p:nvSpPr>
          <p:cNvPr id="2" name="Title 1"/>
          <p:cNvSpPr>
            <a:spLocks noGrp="1"/>
          </p:cNvSpPr>
          <p:nvPr>
            <p:ph type="title" idx="4294967295"/>
          </p:nvPr>
        </p:nvSpPr>
        <p:spPr bwMode="white">
          <a:xfrm>
            <a:off x="478971" y="574675"/>
            <a:ext cx="8438697" cy="1025525"/>
          </a:xfrm>
        </p:spPr>
        <p:txBody>
          <a:bodyPr/>
          <a:lstStyle/>
          <a:p>
            <a:r>
              <a:rPr lang="en-US" dirty="0" smtClean="0"/>
              <a:t>Assessing Adherence</a:t>
            </a:r>
            <a:endParaRPr lang="en-US" dirty="0"/>
          </a:p>
        </p:txBody>
      </p:sp>
      <p:sp>
        <p:nvSpPr>
          <p:cNvPr id="3" name="Content Placeholder 2"/>
          <p:cNvSpPr>
            <a:spLocks noGrp="1"/>
          </p:cNvSpPr>
          <p:nvPr>
            <p:ph idx="4294967295"/>
          </p:nvPr>
        </p:nvSpPr>
        <p:spPr>
          <a:xfrm>
            <a:off x="653143" y="1600200"/>
            <a:ext cx="8206695" cy="4656139"/>
          </a:xfrm>
        </p:spPr>
        <p:txBody>
          <a:bodyPr numCol="2" spcCol="182880"/>
          <a:lstStyle/>
          <a:p>
            <a:pPr>
              <a:spcBef>
                <a:spcPts val="1000"/>
              </a:spcBef>
            </a:pPr>
            <a:r>
              <a:rPr lang="en-GB" sz="2100" dirty="0" smtClean="0">
                <a:latin typeface="+mn-lt"/>
                <a:ea typeface="ＭＳ Ｐゴシック" charset="0"/>
              </a:rPr>
              <a:t>...is challenging, and there is no one perfect way to do it.</a:t>
            </a:r>
          </a:p>
          <a:p>
            <a:pPr>
              <a:spcBef>
                <a:spcPts val="1000"/>
              </a:spcBef>
            </a:pPr>
            <a:r>
              <a:rPr lang="en-GB" sz="2100" dirty="0" smtClean="0">
                <a:latin typeface="+mn-lt"/>
                <a:ea typeface="ＭＳ Ｐゴシック" charset="0"/>
              </a:rPr>
              <a:t>...requires ongoing, individual adherence assessment and </a:t>
            </a:r>
            <a:r>
              <a:rPr lang="en-GB" sz="2100" dirty="0" err="1" smtClean="0">
                <a:latin typeface="+mn-lt"/>
                <a:ea typeface="ＭＳ Ｐゴシック" charset="0"/>
              </a:rPr>
              <a:t>counseling</a:t>
            </a:r>
            <a:r>
              <a:rPr lang="en-GB" sz="2100" dirty="0" smtClean="0">
                <a:latin typeface="+mn-lt"/>
                <a:ea typeface="ＭＳ Ｐゴシック" charset="0"/>
              </a:rPr>
              <a:t>.</a:t>
            </a:r>
          </a:p>
          <a:p>
            <a:pPr>
              <a:spcBef>
                <a:spcPts val="1000"/>
              </a:spcBef>
            </a:pPr>
            <a:r>
              <a:rPr lang="en-GB" sz="2100" dirty="0" smtClean="0">
                <a:latin typeface="+mn-lt"/>
                <a:ea typeface="ＭＳ Ｐゴシック" charset="0"/>
              </a:rPr>
              <a:t>...can </a:t>
            </a:r>
            <a:r>
              <a:rPr lang="en-GB" sz="2100" dirty="0">
                <a:latin typeface="+mn-lt"/>
                <a:ea typeface="ＭＳ Ｐゴシック" charset="0"/>
              </a:rPr>
              <a:t>encourage </a:t>
            </a:r>
            <a:r>
              <a:rPr lang="en-GB" sz="2100" dirty="0" smtClean="0">
                <a:latin typeface="+mn-lt"/>
                <a:ea typeface="ＭＳ Ｐゴシック" charset="0"/>
              </a:rPr>
              <a:t>clients to express challenges</a:t>
            </a:r>
          </a:p>
          <a:p>
            <a:pPr>
              <a:spcBef>
                <a:spcPts val="1000"/>
              </a:spcBef>
            </a:pPr>
            <a:r>
              <a:rPr lang="en-GB" sz="2100" dirty="0" smtClean="0">
                <a:latin typeface="+mn-lt"/>
                <a:ea typeface="ＭＳ Ｐゴシック" charset="0"/>
              </a:rPr>
              <a:t>Assess adherence </a:t>
            </a:r>
            <a:r>
              <a:rPr lang="en-GB" sz="2100" b="1" dirty="0" smtClean="0">
                <a:latin typeface="+mn-lt"/>
                <a:ea typeface="ＭＳ Ｐゴシック" charset="0"/>
              </a:rPr>
              <a:t>at every visit!</a:t>
            </a:r>
          </a:p>
          <a:p>
            <a:pPr>
              <a:spcBef>
                <a:spcPts val="1000"/>
              </a:spcBef>
            </a:pPr>
            <a:r>
              <a:rPr lang="en-GB" sz="2100" dirty="0" smtClean="0">
                <a:latin typeface="+mn-lt"/>
                <a:ea typeface="ＭＳ Ｐゴシック" charset="0"/>
              </a:rPr>
              <a:t>All members of the MDT should ask questions about adherence.</a:t>
            </a:r>
          </a:p>
          <a:p>
            <a:pPr>
              <a:spcBef>
                <a:spcPts val="1000"/>
              </a:spcBef>
            </a:pPr>
            <a:endParaRPr lang="en-GB" sz="2100" dirty="0" smtClean="0">
              <a:latin typeface="+mn-lt"/>
              <a:ea typeface="ＭＳ Ｐゴシック" charset="0"/>
            </a:endParaRPr>
          </a:p>
          <a:p>
            <a:pPr>
              <a:spcBef>
                <a:spcPts val="1000"/>
              </a:spcBef>
            </a:pPr>
            <a:r>
              <a:rPr lang="en-GB" sz="2100" dirty="0" smtClean="0">
                <a:latin typeface="+mn-lt"/>
                <a:ea typeface="ＭＳ Ｐゴシック" charset="0"/>
              </a:rPr>
              <a:t>If available, also ask the caregiver or treatment buddy about adherence.</a:t>
            </a:r>
          </a:p>
          <a:p>
            <a:pPr>
              <a:spcBef>
                <a:spcPts val="1000"/>
              </a:spcBef>
            </a:pPr>
            <a:r>
              <a:rPr lang="en-GB" sz="2100" dirty="0" smtClean="0">
                <a:latin typeface="+mn-lt"/>
                <a:ea typeface="ＭＳ Ｐゴシック" charset="0"/>
              </a:rPr>
              <a:t>Conduct separate sessions with older ALHIV and their caregivers.</a:t>
            </a:r>
            <a:endParaRPr lang="en-GB" sz="2100" dirty="0">
              <a:latin typeface="+mn-lt"/>
              <a:ea typeface="ＭＳ Ｐゴシック" charset="0"/>
            </a:endParaRPr>
          </a:p>
          <a:p>
            <a:pPr>
              <a:spcBef>
                <a:spcPts val="1000"/>
              </a:spcBef>
            </a:pPr>
            <a:r>
              <a:rPr lang="en-GB" sz="2100" dirty="0" smtClean="0">
                <a:latin typeface="+mn-lt"/>
                <a:ea typeface="ＭＳ Ｐゴシック" charset="0"/>
              </a:rPr>
              <a:t>Discuss differing answers with the client and caregiver together.</a:t>
            </a:r>
          </a:p>
          <a:p>
            <a:pPr>
              <a:spcBef>
                <a:spcPts val="1000"/>
              </a:spcBef>
            </a:pPr>
            <a:r>
              <a:rPr lang="en-GB" sz="2100" b="1" dirty="0" smtClean="0">
                <a:latin typeface="+mn-lt"/>
                <a:ea typeface="ＭＳ Ｐゴシック" charset="0"/>
              </a:rPr>
              <a:t>Do not judge! </a:t>
            </a:r>
            <a:endParaRPr lang="en-GB" sz="2100" dirty="0" smtClean="0">
              <a:latin typeface="+mn-lt"/>
              <a:ea typeface="ＭＳ Ｐゴシック" charset="0"/>
            </a:endParaRPr>
          </a:p>
          <a:p>
            <a:pPr>
              <a:spcBef>
                <a:spcPts val="1000"/>
              </a:spcBef>
            </a:pPr>
            <a:r>
              <a:rPr lang="en-GB" sz="2100" dirty="0" smtClean="0">
                <a:latin typeface="+mn-lt"/>
                <a:ea typeface="ＭＳ Ｐゴシック" charset="0"/>
              </a:rPr>
              <a:t>Let clients know that everyone has problems taking medicines the right way all the time.</a:t>
            </a:r>
          </a:p>
        </p:txBody>
      </p:sp>
    </p:spTree>
    <p:extLst>
      <p:ext uri="{BB962C8B-B14F-4D97-AF65-F5344CB8AC3E}">
        <p14:creationId xmlns:p14="http://schemas.microsoft.com/office/powerpoint/2010/main" val="195659700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A6BE04-1A97-7346-8DF1-95DFBAB449B6}" type="slidenum">
              <a:rPr lang="en-US" smtClean="0"/>
              <a:pPr/>
              <a:t>58</a:t>
            </a:fld>
            <a:endParaRPr lang="en-US"/>
          </a:p>
        </p:txBody>
      </p:sp>
      <p:sp>
        <p:nvSpPr>
          <p:cNvPr id="3" name="Text Box 4"/>
          <p:cNvSpPr txBox="1">
            <a:spLocks noChangeArrowheads="1"/>
          </p:cNvSpPr>
          <p:nvPr/>
        </p:nvSpPr>
        <p:spPr bwMode="auto">
          <a:xfrm>
            <a:off x="740228" y="5036457"/>
            <a:ext cx="7565571" cy="1107996"/>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GB" sz="2200" dirty="0" smtClean="0"/>
              <a:t>For a client on ART, missing </a:t>
            </a:r>
            <a:r>
              <a:rPr lang="en-GB" sz="2200" dirty="0"/>
              <a:t>pharmacy refills or clinic appointments </a:t>
            </a:r>
            <a:r>
              <a:rPr lang="en-GB" sz="2200" dirty="0" smtClean="0"/>
              <a:t>is </a:t>
            </a:r>
            <a:r>
              <a:rPr lang="en-GB" sz="2200" dirty="0"/>
              <a:t>a </a:t>
            </a:r>
            <a:r>
              <a:rPr lang="en-GB" sz="2200" b="1" dirty="0">
                <a:solidFill>
                  <a:srgbClr val="FF3300"/>
                </a:solidFill>
              </a:rPr>
              <a:t>RED FLAG</a:t>
            </a:r>
            <a:r>
              <a:rPr lang="en-GB" sz="2200" b="1" dirty="0"/>
              <a:t> </a:t>
            </a:r>
            <a:r>
              <a:rPr lang="en-GB" sz="2200" dirty="0" smtClean="0"/>
              <a:t>indicating poor </a:t>
            </a:r>
            <a:r>
              <a:rPr lang="en-GB" sz="2200" dirty="0"/>
              <a:t>adherence </a:t>
            </a:r>
            <a:r>
              <a:rPr lang="en-GB" sz="2200" dirty="0" smtClean="0"/>
              <a:t>that </a:t>
            </a:r>
            <a:r>
              <a:rPr lang="en-GB" sz="2200" dirty="0"/>
              <a:t>should be addressed </a:t>
            </a:r>
            <a:r>
              <a:rPr lang="en-GB" sz="2200" dirty="0" smtClean="0"/>
              <a:t>immediately.</a:t>
            </a:r>
            <a:r>
              <a:rPr lang="en-US" sz="2200" dirty="0" smtClean="0"/>
              <a:t> </a:t>
            </a:r>
            <a:endParaRPr lang="en-ZA" sz="2200" dirty="0"/>
          </a:p>
        </p:txBody>
      </p:sp>
      <p:sp>
        <p:nvSpPr>
          <p:cNvPr id="6" name="Content Placeholder 2"/>
          <p:cNvSpPr txBox="1">
            <a:spLocks/>
          </p:cNvSpPr>
          <p:nvPr/>
        </p:nvSpPr>
        <p:spPr bwMode="auto">
          <a:xfrm>
            <a:off x="740229" y="1785257"/>
            <a:ext cx="8119610" cy="307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2" spcCol="182880" anchor="t" anchorCtr="0" compatLnSpc="1">
            <a:prstTxWarp prst="textNoShape">
              <a:avLst/>
            </a:prstTxWarp>
          </a:bodyPr>
          <a:lstStyle/>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charset="0"/>
              <a:buChar char="n"/>
              <a:tabLst/>
              <a:defRPr/>
            </a:pPr>
            <a:r>
              <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rPr>
              <a:t>Build a trusting relationship and encourage clients to be completely honest.</a:t>
            </a:r>
          </a:p>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charset="0"/>
              <a:buChar char="n"/>
              <a:tabLst/>
              <a:defRPr/>
            </a:pPr>
            <a:r>
              <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rPr>
              <a:t>Refer clients to peer support groups or link them</a:t>
            </a:r>
            <a:r>
              <a:rPr kumimoji="0" lang="en-GB" sz="2100" b="0" i="0" u="none" strike="noStrike" kern="0" cap="none" spc="0" normalizeH="0" noProof="0" dirty="0" smtClean="0">
                <a:ln>
                  <a:noFill/>
                </a:ln>
                <a:solidFill>
                  <a:schemeClr val="tx1"/>
                </a:solidFill>
                <a:effectLst/>
                <a:uLnTx/>
                <a:uFillTx/>
                <a:latin typeface="+mn-lt"/>
                <a:ea typeface="ＭＳ Ｐゴシック" charset="0"/>
                <a:cs typeface="Calibri"/>
              </a:rPr>
              <a:t> </a:t>
            </a:r>
            <a:r>
              <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rPr>
              <a:t>to an</a:t>
            </a:r>
            <a:r>
              <a:rPr kumimoji="0" lang="en-GB" sz="2100" b="0" i="0" u="none" strike="noStrike" kern="0" cap="none" spc="0" normalizeH="0" noProof="0" dirty="0" smtClean="0">
                <a:ln>
                  <a:noFill/>
                </a:ln>
                <a:solidFill>
                  <a:schemeClr val="tx1"/>
                </a:solidFill>
                <a:effectLst/>
                <a:uLnTx/>
                <a:uFillTx/>
                <a:latin typeface="+mn-lt"/>
                <a:ea typeface="ＭＳ Ｐゴシック" charset="0"/>
                <a:cs typeface="Calibri"/>
              </a:rPr>
              <a:t> APE.</a:t>
            </a:r>
            <a:endPar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endParaRPr>
          </a:p>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charset="0"/>
              <a:buChar char="n"/>
              <a:tabLst/>
              <a:defRPr/>
            </a:pPr>
            <a:r>
              <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rPr>
              <a:t>Talk about clients’ adherence at MDT meetings.</a:t>
            </a:r>
            <a:endParaRPr lang="en-GB" sz="2100" kern="0" dirty="0" smtClean="0">
              <a:ea typeface="ＭＳ Ｐゴシック" charset="0"/>
              <a:cs typeface="Calibri"/>
            </a:endParaRPr>
          </a:p>
          <a:p>
            <a:pPr marL="454025" marR="0" lvl="0" indent="-454025" algn="l" defTabSz="914400" rtl="0" eaLnBrk="1" fontAlgn="base" latinLnBrk="0" hangingPunct="1">
              <a:spcBef>
                <a:spcPts val="2000"/>
              </a:spcBef>
              <a:spcAft>
                <a:spcPct val="0"/>
              </a:spcAft>
              <a:buClr>
                <a:srgbClr val="083763"/>
              </a:buClr>
              <a:buSzPct val="75000"/>
              <a:buFont typeface="Wingdings" charset="0"/>
              <a:buChar char="n"/>
              <a:tabLst/>
              <a:defRPr/>
            </a:pPr>
            <a:r>
              <a:rPr kumimoji="0" lang="en-GB" sz="2100" b="0" i="0" u="none" strike="noStrike" kern="0" cap="none" spc="0" normalizeH="0" baseline="0" noProof="0" dirty="0" smtClean="0">
                <a:ln>
                  <a:noFill/>
                </a:ln>
                <a:solidFill>
                  <a:schemeClr val="tx1"/>
                </a:solidFill>
                <a:effectLst/>
                <a:uLnTx/>
                <a:uFillTx/>
                <a:latin typeface="+mn-lt"/>
                <a:ea typeface="ＭＳ Ｐゴシック" charset="0"/>
                <a:cs typeface="Calibri"/>
              </a:rPr>
              <a:t>Use tools to help assess and improve adherence, such as:</a:t>
            </a:r>
          </a:p>
          <a:p>
            <a:pPr marL="739775" lvl="1" indent="-282575" defTabSz="914400" fontAlgn="base">
              <a:spcBef>
                <a:spcPts val="500"/>
              </a:spcBef>
              <a:spcAft>
                <a:spcPct val="0"/>
              </a:spcAft>
              <a:buClr>
                <a:srgbClr val="083763"/>
              </a:buClr>
              <a:buSzPct val="75000"/>
              <a:buFont typeface="Wingdings" pitchFamily="2" charset="2"/>
              <a:buChar char="§"/>
              <a:tabLst>
                <a:tab pos="739775" algn="l"/>
              </a:tabLst>
            </a:pPr>
            <a:r>
              <a:rPr lang="en-GB" sz="1900" kern="0" dirty="0" smtClean="0">
                <a:ea typeface="ＭＳ Ｐゴシック" charset="0"/>
                <a:cs typeface="Calibri"/>
              </a:rPr>
              <a:t>Pill counts</a:t>
            </a:r>
          </a:p>
          <a:p>
            <a:pPr marL="739775" lvl="1" indent="-282575" defTabSz="914400" fontAlgn="base">
              <a:spcBef>
                <a:spcPts val="500"/>
              </a:spcBef>
              <a:spcAft>
                <a:spcPct val="0"/>
              </a:spcAft>
              <a:buClr>
                <a:srgbClr val="083763"/>
              </a:buClr>
              <a:buSzPct val="75000"/>
              <a:buFont typeface="Wingdings" pitchFamily="2" charset="2"/>
              <a:buChar char="§"/>
              <a:tabLst>
                <a:tab pos="739775" algn="l"/>
              </a:tabLst>
            </a:pPr>
            <a:r>
              <a:rPr kumimoji="0" lang="en-GB" sz="1900" b="0" i="0" u="none" strike="noStrike" kern="0" cap="none" spc="0" normalizeH="0" baseline="0" noProof="0" dirty="0" smtClean="0">
                <a:ln>
                  <a:noFill/>
                </a:ln>
                <a:effectLst/>
                <a:uLnTx/>
                <a:uFillTx/>
                <a:latin typeface="+mn-lt"/>
                <a:ea typeface="ＭＳ Ｐゴシック" charset="0"/>
                <a:cs typeface="Calibri"/>
              </a:rPr>
              <a:t>Review of clinical findings and lab tests</a:t>
            </a:r>
          </a:p>
          <a:p>
            <a:pPr marL="739775" lvl="1" indent="-282575" defTabSz="914400" fontAlgn="base">
              <a:spcBef>
                <a:spcPts val="500"/>
              </a:spcBef>
              <a:spcAft>
                <a:spcPct val="0"/>
              </a:spcAft>
              <a:buClr>
                <a:srgbClr val="083763"/>
              </a:buClr>
              <a:buSzPct val="75000"/>
              <a:buFont typeface="Wingdings" pitchFamily="2" charset="2"/>
              <a:buChar char="§"/>
              <a:tabLst>
                <a:tab pos="739775" algn="l"/>
              </a:tabLst>
            </a:pPr>
            <a:r>
              <a:rPr lang="en-GB" sz="1900" kern="0" dirty="0" smtClean="0">
                <a:ea typeface="ＭＳ Ｐゴシック" charset="0"/>
                <a:cs typeface="Calibri"/>
              </a:rPr>
              <a:t>Review medicine diaries or calendars</a:t>
            </a:r>
            <a:endParaRPr kumimoji="0" lang="en-GB" sz="1900" b="0" i="0" u="none" strike="noStrike" kern="0" cap="none" spc="0" normalizeH="0" baseline="0" noProof="0" dirty="0">
              <a:ln>
                <a:noFill/>
              </a:ln>
              <a:solidFill>
                <a:schemeClr val="tx1"/>
              </a:solidFill>
              <a:effectLst/>
              <a:uLnTx/>
              <a:uFillTx/>
              <a:latin typeface="+mn-lt"/>
              <a:ea typeface="ＭＳ Ｐゴシック" charset="0"/>
              <a:cs typeface="Calibri"/>
            </a:endParaRPr>
          </a:p>
        </p:txBody>
      </p:sp>
      <p:sp>
        <p:nvSpPr>
          <p:cNvPr id="7" name="Title 1"/>
          <p:cNvSpPr txBox="1">
            <a:spLocks/>
          </p:cNvSpPr>
          <p:nvPr/>
        </p:nvSpPr>
        <p:spPr bwMode="white">
          <a:xfrm>
            <a:off x="478971" y="574675"/>
            <a:ext cx="843869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Assessing Adherence </a:t>
            </a:r>
            <a:r>
              <a:rPr kumimoji="0" lang="en-US" b="1" i="0" u="none" strike="noStrike" kern="0" cap="none" spc="0" normalizeH="0" baseline="0" noProof="0" dirty="0" smtClean="0">
                <a:ln>
                  <a:noFill/>
                </a:ln>
                <a:solidFill>
                  <a:schemeClr val="bg1"/>
                </a:solidFill>
                <a:effectLst/>
                <a:uLnTx/>
                <a:uFillTx/>
                <a:latin typeface="Calibri (Headings)"/>
                <a:ea typeface="+mj-ea"/>
                <a:cs typeface="Calibri (Headings)"/>
              </a:rPr>
              <a:t>(Continued)</a:t>
            </a:r>
            <a:endParaRPr kumimoji="0" lang="en-US" b="1" i="0" u="none" strike="noStrike" kern="0" cap="none" spc="0" normalizeH="0" baseline="0" noProof="0" dirty="0">
              <a:ln>
                <a:noFill/>
              </a:ln>
              <a:solidFill>
                <a:schemeClr val="bg1"/>
              </a:solidFill>
              <a:effectLst/>
              <a:uLnTx/>
              <a:uFillTx/>
              <a:latin typeface="Calibri (Headings)"/>
              <a:ea typeface="+mj-ea"/>
              <a:cs typeface="Calibri (Headings)"/>
            </a:endParaRPr>
          </a:p>
        </p:txBody>
      </p:sp>
    </p:spTree>
    <p:extLst>
      <p:ext uri="{BB962C8B-B14F-4D97-AF65-F5344CB8AC3E}">
        <p14:creationId xmlns:p14="http://schemas.microsoft.com/office/powerpoint/2010/main" val="52226780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A6BE04-1A97-7346-8DF1-95DFBAB449B6}" type="slidenum">
              <a:rPr lang="en-US" smtClean="0"/>
              <a:pPr/>
              <a:t>59</a:t>
            </a:fld>
            <a:endParaRPr lang="en-US"/>
          </a:p>
        </p:txBody>
      </p:sp>
      <p:sp>
        <p:nvSpPr>
          <p:cNvPr id="3" name="Title 1"/>
          <p:cNvSpPr txBox="1">
            <a:spLocks/>
          </p:cNvSpPr>
          <p:nvPr/>
        </p:nvSpPr>
        <p:spPr bwMode="white">
          <a:xfrm>
            <a:off x="478971" y="574675"/>
            <a:ext cx="843869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Assessing Adherence </a:t>
            </a:r>
            <a:r>
              <a:rPr kumimoji="0" lang="en-US" b="1" i="0" u="none" strike="noStrike" kern="0" cap="none" spc="0" normalizeH="0" baseline="0" noProof="0" dirty="0" smtClean="0">
                <a:ln>
                  <a:noFill/>
                </a:ln>
                <a:solidFill>
                  <a:schemeClr val="bg1"/>
                </a:solidFill>
                <a:effectLst/>
                <a:uLnTx/>
                <a:uFillTx/>
                <a:latin typeface="Calibri (Headings)"/>
                <a:ea typeface="+mj-ea"/>
                <a:cs typeface="Calibri (Headings)"/>
              </a:rPr>
              <a:t>(Continued)</a:t>
            </a:r>
            <a:endParaRPr kumimoji="0" lang="en-US" b="1" i="0" u="none" strike="noStrike" kern="0" cap="none" spc="0" normalizeH="0" baseline="0" noProof="0" dirty="0">
              <a:ln>
                <a:noFill/>
              </a:ln>
              <a:solidFill>
                <a:schemeClr val="bg1"/>
              </a:solidFill>
              <a:effectLst/>
              <a:uLnTx/>
              <a:uFillTx/>
              <a:latin typeface="Calibri (Headings)"/>
              <a:ea typeface="+mj-ea"/>
              <a:cs typeface="Calibri (Headings)"/>
            </a:endParaRPr>
          </a:p>
        </p:txBody>
      </p:sp>
      <p:sp>
        <p:nvSpPr>
          <p:cNvPr id="4" name="Content Placeholder 2"/>
          <p:cNvSpPr txBox="1">
            <a:spLocks/>
          </p:cNvSpPr>
          <p:nvPr/>
        </p:nvSpPr>
        <p:spPr bwMode="auto">
          <a:xfrm>
            <a:off x="653143" y="1785257"/>
            <a:ext cx="8206695" cy="447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spcCol="182880" anchor="t" anchorCtr="0" compatLnSpc="1">
            <a:prstTxWarp prst="textNoShape">
              <a:avLst/>
            </a:prstTxWarp>
          </a:bodyPr>
          <a:lstStyle/>
          <a:p>
            <a:pPr marL="454025" marR="0" lvl="0" indent="-454025" algn="l" defTabSz="914400" rtl="0" eaLnBrk="1" fontAlgn="base" latinLnBrk="0" hangingPunct="1">
              <a:lnSpc>
                <a:spcPct val="100000"/>
              </a:lnSpc>
              <a:spcBef>
                <a:spcPts val="2000"/>
              </a:spcBef>
              <a:spcAft>
                <a:spcPct val="0"/>
              </a:spcAft>
              <a:buClr>
                <a:srgbClr val="083763"/>
              </a:buClr>
              <a:buSzPct val="75000"/>
              <a:buFont typeface="Wingdings" charset="0"/>
              <a:buChar char="n"/>
              <a:tabLst/>
              <a:defRPr/>
            </a:pPr>
            <a:r>
              <a:rPr kumimoji="0" lang="en-GB" sz="2400" b="0" i="0" u="none" strike="noStrike" kern="0" cap="none" spc="0" normalizeH="0" baseline="0" noProof="0" dirty="0" smtClean="0">
                <a:ln>
                  <a:noFill/>
                </a:ln>
                <a:solidFill>
                  <a:schemeClr val="tx1"/>
                </a:solidFill>
                <a:effectLst/>
                <a:uLnTx/>
                <a:uFillTx/>
                <a:latin typeface="+mn-lt"/>
                <a:ea typeface="ＭＳ Ｐゴシック" charset="0"/>
                <a:cs typeface="Calibri"/>
              </a:rPr>
              <a:t>See </a:t>
            </a:r>
            <a:r>
              <a:rPr kumimoji="0" lang="en-GB" sz="2400" b="0" i="1" strike="noStrike" kern="0" cap="none" spc="0" normalizeH="0" baseline="0" noProof="0" dirty="0" smtClean="0">
                <a:ln>
                  <a:noFill/>
                </a:ln>
                <a:solidFill>
                  <a:schemeClr val="tx1"/>
                </a:solidFill>
                <a:effectLst/>
                <a:uLnTx/>
                <a:uFillTx/>
                <a:latin typeface="+mn-lt"/>
                <a:ea typeface="ＭＳ Ｐゴシック" charset="0"/>
                <a:cs typeface="Calibri"/>
              </a:rPr>
              <a:t>Appendix 8C: Adherence Assessment Guides.</a:t>
            </a:r>
          </a:p>
          <a:p>
            <a:pPr marL="798513" lvl="1" indent="-341313" defTabSz="914400" fontAlgn="base">
              <a:spcBef>
                <a:spcPts val="2000"/>
              </a:spcBef>
              <a:spcAft>
                <a:spcPct val="0"/>
              </a:spcAft>
              <a:buSzPct val="75000"/>
              <a:buFont typeface="Wingdings" pitchFamily="2" charset="2"/>
              <a:buChar char="§"/>
              <a:defRPr/>
            </a:pPr>
            <a:r>
              <a:rPr lang="en-GB" sz="2200" kern="0" dirty="0">
                <a:ea typeface="ＭＳ Ｐゴシック" charset="0"/>
                <a:cs typeface="Calibri"/>
              </a:rPr>
              <a:t>1</a:t>
            </a:r>
            <a:r>
              <a:rPr lang="en-GB" sz="2200" kern="0" dirty="0" smtClean="0">
                <a:ea typeface="ＭＳ Ｐゴシック" charset="0"/>
                <a:cs typeface="Calibri"/>
              </a:rPr>
              <a:t> guide for adolescent clients</a:t>
            </a:r>
          </a:p>
          <a:p>
            <a:pPr marL="798513" lvl="1" indent="-341313" defTabSz="914400" fontAlgn="base">
              <a:spcBef>
                <a:spcPts val="2000"/>
              </a:spcBef>
              <a:spcAft>
                <a:spcPct val="0"/>
              </a:spcAft>
              <a:buSzPct val="75000"/>
              <a:buFont typeface="Wingdings" pitchFamily="2" charset="2"/>
              <a:buChar char="§"/>
              <a:defRPr/>
            </a:pPr>
            <a:r>
              <a:rPr lang="en-GB" sz="2200" kern="0" dirty="0">
                <a:ea typeface="ＭＳ Ｐゴシック" charset="0"/>
                <a:cs typeface="Calibri"/>
              </a:rPr>
              <a:t>1</a:t>
            </a:r>
            <a:r>
              <a:rPr kumimoji="0" lang="en-GB" sz="2200" b="0" strike="noStrike" kern="0" cap="none" spc="0" normalizeH="0" baseline="0" noProof="0" dirty="0" smtClean="0">
                <a:ln>
                  <a:noFill/>
                </a:ln>
                <a:solidFill>
                  <a:schemeClr val="tx1"/>
                </a:solidFill>
                <a:effectLst/>
                <a:uLnTx/>
                <a:uFillTx/>
                <a:latin typeface="+mn-lt"/>
                <a:ea typeface="ＭＳ Ｐゴシック" charset="0"/>
                <a:cs typeface="Calibri"/>
              </a:rPr>
              <a:t> guide for caregivers</a:t>
            </a:r>
          </a:p>
          <a:p>
            <a:pPr marL="454025" lvl="0" indent="-454025" defTabSz="914400" fontAlgn="base">
              <a:spcBef>
                <a:spcPts val="2000"/>
              </a:spcBef>
              <a:spcAft>
                <a:spcPct val="0"/>
              </a:spcAft>
              <a:buClr>
                <a:srgbClr val="083763"/>
              </a:buClr>
              <a:buSzPct val="75000"/>
              <a:buFont typeface="Wingdings" charset="0"/>
              <a:buChar char="n"/>
            </a:pPr>
            <a:r>
              <a:rPr lang="en-US" sz="2400" kern="0" dirty="0" smtClean="0">
                <a:ea typeface="ＭＳ Ｐゴシック" charset="0"/>
                <a:cs typeface="Calibri"/>
              </a:rPr>
              <a:t>Always follow national guidelines and use national tools (if they exist)</a:t>
            </a:r>
            <a:r>
              <a:rPr lang="en-GB" sz="2400" kern="0" dirty="0" smtClean="0">
                <a:ea typeface="ＭＳ Ｐゴシック" charset="0"/>
                <a:cs typeface="Calibri"/>
              </a:rPr>
              <a:t>.</a:t>
            </a:r>
            <a:endParaRPr kumimoji="0" lang="en-GB" sz="2400" b="0" strike="noStrike" kern="0" cap="none" spc="0" normalizeH="0" baseline="0" noProof="0" dirty="0" smtClean="0">
              <a:ln>
                <a:noFill/>
              </a:ln>
              <a:solidFill>
                <a:schemeClr val="tx1"/>
              </a:solidFill>
              <a:effectLst/>
              <a:uLnTx/>
              <a:uFillTx/>
              <a:latin typeface="+mn-lt"/>
              <a:ea typeface="ＭＳ Ｐゴシック" charset="0"/>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Overview of Retention and Adherence</a:t>
            </a:r>
            <a:endParaRPr lang="en-US" kern="1200" spc="-40" dirty="0"/>
          </a:p>
        </p:txBody>
      </p:sp>
      <p:sp>
        <p:nvSpPr>
          <p:cNvPr id="3" name="Content Placeholder 2"/>
          <p:cNvSpPr>
            <a:spLocks noGrp="1"/>
          </p:cNvSpPr>
          <p:nvPr>
            <p:ph idx="1"/>
          </p:nvPr>
        </p:nvSpPr>
        <p:spPr>
          <a:xfrm>
            <a:off x="533400" y="1600200"/>
            <a:ext cx="8326438" cy="4588758"/>
          </a:xfrm>
        </p:spPr>
        <p:txBody>
          <a:bodyPr numCol="2"/>
          <a:lstStyle/>
          <a:p>
            <a:pPr marL="0" indent="0">
              <a:spcBef>
                <a:spcPts val="1200"/>
              </a:spcBef>
              <a:buNone/>
            </a:pPr>
            <a:r>
              <a:rPr lang="en-ZA" b="1" dirty="0">
                <a:solidFill>
                  <a:srgbClr val="0B5395"/>
                </a:solidFill>
                <a:latin typeface="+mn-lt"/>
              </a:rPr>
              <a:t>Retention:</a:t>
            </a:r>
          </a:p>
          <a:p>
            <a:pPr>
              <a:spcBef>
                <a:spcPts val="1200"/>
              </a:spcBef>
            </a:pPr>
            <a:r>
              <a:rPr lang="en-GB" sz="2000" b="1" u="sng" dirty="0">
                <a:latin typeface="+mn-lt"/>
                <a:ea typeface="ＭＳ Ｐゴシック" charset="0"/>
                <a:cs typeface="ＭＳ Ｐゴシック" charset="0"/>
              </a:rPr>
              <a:t>Definition:</a:t>
            </a:r>
            <a:r>
              <a:rPr lang="en-GB" sz="2000" b="1" dirty="0">
                <a:latin typeface="+mn-lt"/>
                <a:ea typeface="ＭＳ Ｐゴシック" charset="0"/>
                <a:cs typeface="ＭＳ Ｐゴシック" charset="0"/>
              </a:rPr>
              <a:t> </a:t>
            </a:r>
            <a:r>
              <a:rPr lang="en-GB" sz="2000" dirty="0">
                <a:latin typeface="+mn-lt"/>
                <a:ea typeface="ＭＳ Ｐゴシック" charset="0"/>
                <a:cs typeface="ＭＳ Ｐゴシック" charset="0"/>
              </a:rPr>
              <a:t>K</a:t>
            </a:r>
            <a:r>
              <a:rPr lang="en-GB" sz="2000" dirty="0" smtClean="0">
                <a:latin typeface="+mn-lt"/>
                <a:ea typeface="ＭＳ Ｐゴシック" charset="0"/>
                <a:cs typeface="ＭＳ Ｐゴシック" charset="0"/>
              </a:rPr>
              <a:t>eeping </a:t>
            </a:r>
            <a:r>
              <a:rPr lang="en-GB" sz="2000" dirty="0">
                <a:latin typeface="+mn-lt"/>
                <a:ea typeface="ＭＳ Ｐゴシック" charset="0"/>
                <a:cs typeface="ＭＳ Ｐゴシック" charset="0"/>
              </a:rPr>
              <a:t>(“retaining”) clients in </a:t>
            </a:r>
            <a:r>
              <a:rPr lang="en-GB" sz="2000" dirty="0" smtClean="0">
                <a:latin typeface="+mn-lt"/>
                <a:ea typeface="ＭＳ Ｐゴシック" charset="0"/>
                <a:cs typeface="ＭＳ Ｐゴシック" charset="0"/>
              </a:rPr>
              <a:t>HIV care and treatment</a:t>
            </a:r>
            <a:endParaRPr lang="en-GB" sz="2000" dirty="0">
              <a:latin typeface="+mn-lt"/>
              <a:ea typeface="ＭＳ Ｐゴシック" charset="0"/>
              <a:cs typeface="ＭＳ Ｐゴシック" charset="0"/>
            </a:endParaRPr>
          </a:p>
          <a:p>
            <a:pPr>
              <a:spcBef>
                <a:spcPts val="1200"/>
              </a:spcBef>
            </a:pPr>
            <a:r>
              <a:rPr lang="en-GB" sz="2000" dirty="0">
                <a:latin typeface="+mn-lt"/>
                <a:ea typeface="ＭＳ Ｐゴシック" charset="0"/>
                <a:cs typeface="ＭＳ Ｐゴシック" charset="0"/>
              </a:rPr>
              <a:t>A goal of all HIV care and treatment </a:t>
            </a:r>
            <a:r>
              <a:rPr lang="en-GB" sz="2000" dirty="0" smtClean="0">
                <a:latin typeface="+mn-lt"/>
                <a:ea typeface="ＭＳ Ｐゴシック" charset="0"/>
                <a:cs typeface="ＭＳ Ｐゴシック" charset="0"/>
              </a:rPr>
              <a:t>programs </a:t>
            </a:r>
            <a:r>
              <a:rPr lang="en-GB" sz="2000" dirty="0">
                <a:latin typeface="+mn-lt"/>
                <a:ea typeface="ＭＳ Ｐゴシック" charset="0"/>
                <a:cs typeface="ＭＳ Ｐゴシック" charset="0"/>
              </a:rPr>
              <a:t>is to retain clients in care and </a:t>
            </a:r>
            <a:r>
              <a:rPr lang="en-GB" sz="2000" dirty="0" smtClean="0">
                <a:latin typeface="+mn-lt"/>
                <a:ea typeface="ＭＳ Ｐゴシック" charset="0"/>
                <a:cs typeface="ＭＳ Ｐゴシック" charset="0"/>
              </a:rPr>
              <a:t>treatment.</a:t>
            </a:r>
            <a:endParaRPr lang="en-GB" sz="2000" dirty="0">
              <a:latin typeface="+mn-lt"/>
              <a:ea typeface="ＭＳ Ｐゴシック" charset="0"/>
              <a:cs typeface="ＭＳ Ｐゴシック" charset="0"/>
            </a:endParaRPr>
          </a:p>
          <a:p>
            <a:pPr>
              <a:spcBef>
                <a:spcPts val="1200"/>
              </a:spcBef>
            </a:pPr>
            <a:r>
              <a:rPr lang="en-GB" sz="2000" dirty="0">
                <a:latin typeface="+mn-lt"/>
                <a:ea typeface="ＭＳ Ｐゴシック" charset="0"/>
                <a:cs typeface="ＭＳ Ｐゴシック" charset="0"/>
              </a:rPr>
              <a:t>For ALHIV, </a:t>
            </a:r>
            <a:r>
              <a:rPr lang="en-GB" sz="2000" dirty="0" smtClean="0">
                <a:latin typeface="+mn-lt"/>
                <a:ea typeface="ＭＳ Ｐゴシック" charset="0"/>
                <a:cs typeface="ＭＳ Ｐゴシック" charset="0"/>
              </a:rPr>
              <a:t>supporting retention </a:t>
            </a:r>
            <a:r>
              <a:rPr lang="en-GB" sz="2000" dirty="0">
                <a:latin typeface="+mn-lt"/>
                <a:ea typeface="ＭＳ Ｐゴシック" charset="0"/>
                <a:cs typeface="ＭＳ Ｐゴシック" charset="0"/>
              </a:rPr>
              <a:t>also means supporting their transition to adult care and </a:t>
            </a:r>
            <a:r>
              <a:rPr lang="en-GB" sz="2000" dirty="0" smtClean="0">
                <a:latin typeface="+mn-lt"/>
                <a:ea typeface="ＭＳ Ｐゴシック" charset="0"/>
                <a:cs typeface="ＭＳ Ｐゴシック" charset="0"/>
              </a:rPr>
              <a:t>treatment.</a:t>
            </a:r>
          </a:p>
          <a:p>
            <a:pPr marL="0" indent="0">
              <a:spcBef>
                <a:spcPts val="1500"/>
              </a:spcBef>
              <a:buNone/>
            </a:pPr>
            <a:endParaRPr lang="en-ZA" b="1" dirty="0" smtClean="0">
              <a:solidFill>
                <a:srgbClr val="173157"/>
              </a:solidFill>
              <a:latin typeface="+mn-lt"/>
            </a:endParaRPr>
          </a:p>
          <a:p>
            <a:pPr marL="0" indent="0">
              <a:spcBef>
                <a:spcPts val="1500"/>
              </a:spcBef>
              <a:buNone/>
            </a:pPr>
            <a:endParaRPr lang="en-ZA" b="1" dirty="0" smtClean="0">
              <a:solidFill>
                <a:srgbClr val="173157"/>
              </a:solidFill>
              <a:latin typeface="+mn-lt"/>
            </a:endParaRPr>
          </a:p>
          <a:p>
            <a:pPr marL="0" indent="0">
              <a:spcBef>
                <a:spcPts val="1500"/>
              </a:spcBef>
              <a:buNone/>
            </a:pPr>
            <a:endParaRPr lang="en-ZA" b="1" dirty="0" smtClean="0">
              <a:solidFill>
                <a:srgbClr val="173157"/>
              </a:solidFill>
              <a:latin typeface="+mn-lt"/>
            </a:endParaRPr>
          </a:p>
          <a:p>
            <a:pPr marL="0" indent="0">
              <a:spcBef>
                <a:spcPts val="1000"/>
              </a:spcBef>
              <a:buNone/>
            </a:pPr>
            <a:r>
              <a:rPr lang="en-ZA" b="1" dirty="0" smtClean="0">
                <a:solidFill>
                  <a:srgbClr val="0B5395"/>
                </a:solidFill>
                <a:latin typeface="+mn-lt"/>
              </a:rPr>
              <a:t>Adherence</a:t>
            </a:r>
            <a:r>
              <a:rPr lang="en-ZA" b="1" dirty="0">
                <a:solidFill>
                  <a:srgbClr val="0B5395"/>
                </a:solidFill>
                <a:latin typeface="+mn-lt"/>
              </a:rPr>
              <a:t>:</a:t>
            </a:r>
          </a:p>
          <a:p>
            <a:pPr>
              <a:spcBef>
                <a:spcPts val="600"/>
              </a:spcBef>
            </a:pPr>
            <a:r>
              <a:rPr lang="en-ZA" sz="2000" b="1" u="sng" dirty="0">
                <a:latin typeface="+mn-lt"/>
                <a:ea typeface="ＭＳ Ｐゴシック" charset="0"/>
                <a:cs typeface="ＭＳ Ｐゴシック" charset="0"/>
              </a:rPr>
              <a:t>Definition:</a:t>
            </a:r>
            <a:r>
              <a:rPr lang="en-ZA" sz="2000" b="1" dirty="0">
                <a:latin typeface="+mn-lt"/>
                <a:ea typeface="ＭＳ Ｐゴシック" charset="0"/>
                <a:cs typeface="ＭＳ Ｐゴシック" charset="0"/>
              </a:rPr>
              <a:t> </a:t>
            </a:r>
            <a:r>
              <a:rPr lang="en-GB" sz="2000" dirty="0" smtClean="0">
                <a:latin typeface="+mn-lt"/>
                <a:ea typeface="ＭＳ Ｐゴシック" charset="0"/>
                <a:cs typeface="ＭＳ Ｐゴシック" charset="0"/>
              </a:rPr>
              <a:t>How </a:t>
            </a:r>
            <a:r>
              <a:rPr lang="en-GB" sz="2000" dirty="0">
                <a:latin typeface="+mn-lt"/>
                <a:ea typeface="ＭＳ Ｐゴシック" charset="0"/>
                <a:cs typeface="ＭＳ Ｐゴシック" charset="0"/>
              </a:rPr>
              <a:t>faithfully a person sticks to and participates in </a:t>
            </a:r>
            <a:r>
              <a:rPr lang="en-GB" sz="2000" dirty="0" smtClean="0">
                <a:latin typeface="+mn-lt"/>
                <a:ea typeface="ＭＳ Ｐゴシック" charset="0"/>
                <a:cs typeface="ＭＳ Ｐゴシック" charset="0"/>
              </a:rPr>
              <a:t>his or her HIV </a:t>
            </a:r>
            <a:r>
              <a:rPr lang="en-GB" sz="2000" dirty="0">
                <a:latin typeface="+mn-lt"/>
                <a:ea typeface="ＭＳ Ｐゴシック" charset="0"/>
                <a:cs typeface="ＭＳ Ｐゴシック" charset="0"/>
              </a:rPr>
              <a:t>prevention, care, and treatment plan</a:t>
            </a:r>
            <a:r>
              <a:rPr lang="en-US" sz="2000" dirty="0">
                <a:latin typeface="+mn-lt"/>
                <a:ea typeface="ＭＳ Ｐゴシック" charset="0"/>
                <a:cs typeface="ＭＳ Ｐゴシック" charset="0"/>
              </a:rPr>
              <a:t> </a:t>
            </a:r>
            <a:endParaRPr lang="en-US" sz="2000" dirty="0" smtClean="0">
              <a:latin typeface="+mn-lt"/>
              <a:ea typeface="ＭＳ Ｐゴシック" charset="0"/>
              <a:cs typeface="ＭＳ Ｐゴシック" charset="0"/>
            </a:endParaRPr>
          </a:p>
          <a:p>
            <a:pPr>
              <a:spcBef>
                <a:spcPts val="600"/>
              </a:spcBef>
            </a:pPr>
            <a:r>
              <a:rPr lang="en-US" sz="2000" dirty="0" smtClean="0">
                <a:latin typeface="+mn-lt"/>
                <a:ea typeface="ＭＳ Ｐゴシック" charset="0"/>
                <a:cs typeface="ＭＳ Ｐゴシック" charset="0"/>
              </a:rPr>
              <a:t>Includes active participation of the client (and caregiver)</a:t>
            </a:r>
          </a:p>
          <a:p>
            <a:pPr>
              <a:spcBef>
                <a:spcPts val="600"/>
              </a:spcBef>
            </a:pPr>
            <a:r>
              <a:rPr lang="en-US" sz="2000" dirty="0" smtClean="0">
                <a:latin typeface="+mn-lt"/>
                <a:ea typeface="ＭＳ Ｐゴシック" charset="0"/>
                <a:cs typeface="ＭＳ Ｐゴシック" charset="0"/>
              </a:rPr>
              <a:t>Includes </a:t>
            </a:r>
            <a:r>
              <a:rPr lang="en-ZA" sz="2000" dirty="0">
                <a:latin typeface="+mn-lt"/>
                <a:ea typeface="ＭＳ Ｐゴシック" charset="0"/>
                <a:cs typeface="ＭＳ Ｐゴシック" charset="0"/>
              </a:rPr>
              <a:t>adherence to </a:t>
            </a:r>
            <a:r>
              <a:rPr lang="en-ZA" sz="2000" dirty="0" smtClean="0">
                <a:latin typeface="+mn-lt"/>
                <a:ea typeface="ＭＳ Ｐゴシック" charset="0"/>
                <a:cs typeface="ＭＳ Ｐゴシック" charset="0"/>
              </a:rPr>
              <a:t>both medications and care</a:t>
            </a:r>
          </a:p>
          <a:p>
            <a:pPr>
              <a:spcBef>
                <a:spcPts val="600"/>
              </a:spcBef>
            </a:pPr>
            <a:r>
              <a:rPr lang="en-ZA" sz="2000" dirty="0" smtClean="0">
                <a:latin typeface="+mn-lt"/>
                <a:ea typeface="ＭＳ Ｐゴシック" charset="0"/>
                <a:cs typeface="ＭＳ Ｐゴシック" charset="0"/>
              </a:rPr>
              <a:t>Depends on a shared decision-making process</a:t>
            </a:r>
          </a:p>
          <a:p>
            <a:pPr>
              <a:spcBef>
                <a:spcPts val="600"/>
              </a:spcBef>
            </a:pPr>
            <a:r>
              <a:rPr lang="en-GB" sz="2000" dirty="0" smtClean="0">
                <a:latin typeface="+mn-lt"/>
                <a:ea typeface="ＭＳ Ｐゴシック" charset="0"/>
                <a:cs typeface="ＭＳ Ｐゴシック" charset="0"/>
              </a:rPr>
              <a:t>Determines the success </a:t>
            </a:r>
            <a:r>
              <a:rPr lang="en-GB" sz="2000" dirty="0">
                <a:latin typeface="+mn-lt"/>
                <a:ea typeface="ＭＳ Ｐゴシック" charset="0"/>
                <a:cs typeface="ＭＳ Ｐゴシック" charset="0"/>
              </a:rPr>
              <a:t>of HIV </a:t>
            </a:r>
            <a:r>
              <a:rPr lang="en-GB" sz="2000" dirty="0" smtClean="0">
                <a:latin typeface="+mn-lt"/>
                <a:ea typeface="ＭＳ Ｐゴシック" charset="0"/>
                <a:cs typeface="ＭＳ Ｐゴシック" charset="0"/>
              </a:rPr>
              <a:t>programs</a:t>
            </a:r>
            <a:endParaRPr lang="en-GB" sz="2000" dirty="0">
              <a:latin typeface="+mn-lt"/>
              <a:ea typeface="ＭＳ Ｐゴシック" charset="0"/>
              <a:cs typeface="ＭＳ Ｐゴシック" charset="0"/>
            </a:endParaRPr>
          </a:p>
          <a:p>
            <a:pPr>
              <a:spcBef>
                <a:spcPts val="600"/>
              </a:spcBef>
            </a:pPr>
            <a:r>
              <a:rPr lang="en-GB" sz="2000" dirty="0">
                <a:latin typeface="+mn-lt"/>
                <a:ea typeface="ＭＳ Ｐゴシック" charset="0"/>
                <a:cs typeface="ＭＳ Ｐゴシック" charset="0"/>
              </a:rPr>
              <a:t>Changes over </a:t>
            </a:r>
            <a:r>
              <a:rPr lang="en-GB" sz="2000" dirty="0" smtClean="0">
                <a:latin typeface="+mn-lt"/>
                <a:ea typeface="ＭＳ Ｐゴシック" charset="0"/>
                <a:cs typeface="ＭＳ Ｐゴシック" charset="0"/>
              </a:rPr>
              <a:t>time</a:t>
            </a:r>
            <a:endParaRPr lang="en-ZA" sz="2000" dirty="0" smtClean="0">
              <a:latin typeface="+mn-lt"/>
              <a:ea typeface="ＭＳ Ｐゴシック" charset="0"/>
              <a:cs typeface="ＭＳ Ｐゴシック" charset="0"/>
            </a:endParaRPr>
          </a:p>
          <a:p>
            <a:endParaRPr lang="en-GB" sz="2000"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a:t>
            </a:fld>
            <a:endParaRPr lang="en-US"/>
          </a:p>
        </p:txBody>
      </p:sp>
    </p:spTree>
    <p:extLst>
      <p:ext uri="{BB962C8B-B14F-4D97-AF65-F5344CB8AC3E}">
        <p14:creationId xmlns:p14="http://schemas.microsoft.com/office/powerpoint/2010/main" val="10936821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60</a:t>
            </a:fld>
            <a:endParaRPr lang="en-US"/>
          </a:p>
        </p:txBody>
      </p:sp>
      <p:sp>
        <p:nvSpPr>
          <p:cNvPr id="5" name="Title 4"/>
          <p:cNvSpPr>
            <a:spLocks noGrp="1"/>
          </p:cNvSpPr>
          <p:nvPr>
            <p:ph type="title"/>
          </p:nvPr>
        </p:nvSpPr>
        <p:spPr bwMode="white">
          <a:xfrm>
            <a:off x="498475" y="571272"/>
            <a:ext cx="8264525" cy="1116012"/>
          </a:xfrm>
        </p:spPr>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Why might it be important to ask adolescent clients and caregivers </a:t>
            </a:r>
            <a:r>
              <a:rPr lang="en-GB" i="1" dirty="0" smtClean="0">
                <a:solidFill>
                  <a:srgbClr val="0B5395"/>
                </a:solidFill>
                <a:latin typeface="+mn-lt"/>
                <a:ea typeface="ＭＳ Ｐゴシック" charset="0"/>
                <a:cs typeface="ＭＳ Ｐゴシック" charset="0"/>
              </a:rPr>
              <a:t>about adherence separately?</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How could these assessments be modified for young versus older adolescents?</a:t>
            </a:r>
          </a:p>
          <a:p>
            <a:r>
              <a:rPr lang="en-GB" i="1" dirty="0">
                <a:solidFill>
                  <a:srgbClr val="0B5395"/>
                </a:solidFill>
                <a:latin typeface="+mn-lt"/>
                <a:ea typeface="ＭＳ Ｐゴシック" charset="0"/>
                <a:cs typeface="ＭＳ Ｐゴシック" charset="0"/>
              </a:rPr>
              <a:t>How do you think you could use </a:t>
            </a:r>
            <a:r>
              <a:rPr lang="en-GB" i="1" dirty="0" smtClean="0">
                <a:solidFill>
                  <a:srgbClr val="0B5395"/>
                </a:solidFill>
                <a:latin typeface="+mn-lt"/>
                <a:ea typeface="ＭＳ Ｐゴシック" charset="0"/>
                <a:cs typeface="ＭＳ Ｐゴシック" charset="0"/>
              </a:rPr>
              <a:t>                                             these </a:t>
            </a:r>
            <a:r>
              <a:rPr lang="en-GB" i="1" dirty="0">
                <a:solidFill>
                  <a:srgbClr val="0B5395"/>
                </a:solidFill>
                <a:latin typeface="+mn-lt"/>
                <a:ea typeface="ＭＳ Ｐゴシック" charset="0"/>
                <a:cs typeface="ＭＳ Ｐゴシック" charset="0"/>
              </a:rPr>
              <a:t>tools in your work/clinic?</a:t>
            </a:r>
            <a:endParaRPr lang="en-ZA" i="1" dirty="0">
              <a:solidFill>
                <a:srgbClr val="0B5395"/>
              </a:solidFill>
              <a:latin typeface="+mn-lt"/>
              <a:ea typeface="ＭＳ Ｐゴシック" charset="0"/>
              <a:cs typeface="ＭＳ Ｐゴシック" charset="0"/>
            </a:endParaRPr>
          </a:p>
          <a:p>
            <a:endParaRPr lang="en-US" dirty="0">
              <a:solidFill>
                <a:schemeClr val="accent1"/>
              </a:solidFill>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297714" y="3715658"/>
            <a:ext cx="3465286" cy="2518682"/>
          </a:xfrm>
          <a:prstGeom prst="rect">
            <a:avLst/>
          </a:prstGeom>
          <a:noFill/>
          <a:ln>
            <a:noFill/>
          </a:ln>
          <a:effectLst>
            <a:softEdge rad="31750"/>
          </a:effectLst>
        </p:spPr>
      </p:pic>
    </p:spTree>
    <p:extLst>
      <p:ext uri="{BB962C8B-B14F-4D97-AF65-F5344CB8AC3E}">
        <p14:creationId xmlns:p14="http://schemas.microsoft.com/office/powerpoint/2010/main" val="299865262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71272"/>
            <a:ext cx="8264525" cy="1116012"/>
          </a:xfrm>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Why is it important to provide ongoing adherence support?</a:t>
            </a:r>
          </a:p>
          <a:p>
            <a:r>
              <a:rPr lang="en-US" i="1" dirty="0" smtClean="0">
                <a:solidFill>
                  <a:srgbClr val="0B5395"/>
                </a:solidFill>
              </a:rPr>
              <a:t>How do you think we can support long-term adherence to care among younger adolescents? Older adolescents? Caregivers?</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61</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53148" y="3555972"/>
            <a:ext cx="3002507" cy="2867053"/>
          </a:xfrm>
          <a:prstGeom prst="rect">
            <a:avLst/>
          </a:prstGeom>
          <a:noFill/>
          <a:ln>
            <a:noFill/>
          </a:ln>
          <a:effectLst>
            <a:softEdge rad="3175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66570"/>
            <a:ext cx="8264525" cy="1433630"/>
          </a:xfrm>
        </p:spPr>
        <p:txBody>
          <a:bodyPr/>
          <a:lstStyle/>
          <a:p>
            <a:r>
              <a:rPr lang="en-US" dirty="0" smtClean="0"/>
              <a:t>Providing Ongoing Adherence Support</a:t>
            </a:r>
            <a:endParaRPr lang="en-US" sz="1800" dirty="0"/>
          </a:p>
        </p:txBody>
      </p:sp>
      <p:sp>
        <p:nvSpPr>
          <p:cNvPr id="3" name="Content Placeholder 2"/>
          <p:cNvSpPr>
            <a:spLocks noGrp="1"/>
          </p:cNvSpPr>
          <p:nvPr>
            <p:ph idx="1"/>
          </p:nvPr>
        </p:nvSpPr>
        <p:spPr>
          <a:xfrm>
            <a:off x="533400" y="1730827"/>
            <a:ext cx="8229600" cy="4656596"/>
          </a:xfrm>
        </p:spPr>
        <p:txBody>
          <a:bodyPr numCol="1" spcCol="182880"/>
          <a:lstStyle/>
          <a:p>
            <a:pPr>
              <a:spcBef>
                <a:spcPts val="1500"/>
              </a:spcBef>
            </a:pPr>
            <a:r>
              <a:rPr lang="en-GB" dirty="0">
                <a:latin typeface="+mn-lt"/>
                <a:ea typeface="ＭＳ Ｐゴシック" charset="0"/>
                <a:cs typeface="ＭＳ Ｐゴシック" charset="0"/>
              </a:rPr>
              <a:t>When providing adherence support, </a:t>
            </a:r>
            <a:r>
              <a:rPr lang="en-GB" dirty="0" smtClean="0">
                <a:latin typeface="+mn-lt"/>
                <a:ea typeface="ＭＳ Ｐゴシック" charset="0"/>
                <a:cs typeface="ＭＳ Ｐゴシック" charset="0"/>
              </a:rPr>
              <a:t>build </a:t>
            </a:r>
            <a:r>
              <a:rPr lang="en-GB" dirty="0">
                <a:latin typeface="+mn-lt"/>
                <a:ea typeface="ＭＳ Ｐゴシック" charset="0"/>
                <a:cs typeface="ＭＳ Ｐゴシック" charset="0"/>
              </a:rPr>
              <a:t>on </a:t>
            </a:r>
            <a:r>
              <a:rPr lang="en-GB" dirty="0" smtClean="0">
                <a:latin typeface="+mn-lt"/>
                <a:ea typeface="ＭＳ Ｐゴシック" charset="0"/>
                <a:cs typeface="ＭＳ Ｐゴシック" charset="0"/>
              </a:rPr>
              <a:t>previously established trust </a:t>
            </a:r>
            <a:r>
              <a:rPr lang="en-GB" dirty="0">
                <a:latin typeface="+mn-lt"/>
                <a:ea typeface="ＭＳ Ｐゴシック" charset="0"/>
                <a:cs typeface="ＭＳ Ｐゴシック" charset="0"/>
              </a:rPr>
              <a:t>and rapport, maintain a safe space to discuss </a:t>
            </a:r>
            <a:r>
              <a:rPr lang="en-GB" dirty="0" smtClean="0">
                <a:latin typeface="+mn-lt"/>
                <a:ea typeface="ＭＳ Ｐゴシック" charset="0"/>
                <a:cs typeface="ＭＳ Ｐゴシック" charset="0"/>
              </a:rPr>
              <a:t>any problems</a:t>
            </a:r>
            <a:r>
              <a:rPr lang="en-GB" dirty="0">
                <a:latin typeface="+mn-lt"/>
                <a:ea typeface="ＭＳ Ｐゴシック" charset="0"/>
                <a:cs typeface="ＭＳ Ｐゴシック" charset="0"/>
              </a:rPr>
              <a:t>, and give ongoing </a:t>
            </a:r>
            <a:r>
              <a:rPr lang="en-GB" dirty="0" smtClean="0">
                <a:latin typeface="+mn-lt"/>
                <a:ea typeface="ＭＳ Ｐゴシック" charset="0"/>
                <a:cs typeface="ＭＳ Ｐゴシック" charset="0"/>
              </a:rPr>
              <a:t>encouragement.</a:t>
            </a:r>
            <a:r>
              <a:rPr lang="en-US" dirty="0" smtClean="0">
                <a:latin typeface="+mn-lt"/>
                <a:ea typeface="ＭＳ Ｐゴシック" charset="0"/>
                <a:cs typeface="ＭＳ Ｐゴシック" charset="0"/>
              </a:rPr>
              <a:t> </a:t>
            </a:r>
            <a:endParaRPr lang="en-US" dirty="0">
              <a:latin typeface="+mn-lt"/>
              <a:ea typeface="ＭＳ Ｐゴシック" charset="0"/>
              <a:cs typeface="ＭＳ Ｐゴシック" charset="0"/>
            </a:endParaRPr>
          </a:p>
          <a:p>
            <a:pPr>
              <a:spcBef>
                <a:spcPts val="1500"/>
              </a:spcBef>
            </a:pPr>
            <a:r>
              <a:rPr lang="en-US" b="1" dirty="0">
                <a:solidFill>
                  <a:srgbClr val="0B5395"/>
                </a:solidFill>
                <a:latin typeface="+mn-lt"/>
                <a:ea typeface="ＭＳ Ｐゴシック" charset="0"/>
                <a:cs typeface="ＭＳ Ｐゴシック" charset="0"/>
              </a:rPr>
              <a:t>If the client </a:t>
            </a:r>
            <a:r>
              <a:rPr lang="en-US" b="1" dirty="0" smtClean="0">
                <a:solidFill>
                  <a:srgbClr val="0B5395"/>
                </a:solidFill>
                <a:latin typeface="+mn-lt"/>
                <a:ea typeface="ＭＳ Ｐゴシック" charset="0"/>
                <a:cs typeface="ＭＳ Ｐゴシック" charset="0"/>
              </a:rPr>
              <a:t>seems to be </a:t>
            </a:r>
            <a:r>
              <a:rPr lang="en-US" b="1" dirty="0">
                <a:solidFill>
                  <a:srgbClr val="0B5395"/>
                </a:solidFill>
                <a:latin typeface="+mn-lt"/>
                <a:ea typeface="ＭＳ Ｐゴシック" charset="0"/>
                <a:cs typeface="ＭＳ Ｐゴシック" charset="0"/>
              </a:rPr>
              <a:t>adhering well:</a:t>
            </a:r>
          </a:p>
          <a:p>
            <a:pPr lvl="1" indent="-282575">
              <a:spcBef>
                <a:spcPts val="1200"/>
              </a:spcBef>
            </a:pPr>
            <a:r>
              <a:rPr lang="en-GB" sz="2200" dirty="0">
                <a:latin typeface="+mn-lt"/>
                <a:ea typeface="ＭＳ Ｐゴシック" charset="0"/>
              </a:rPr>
              <a:t>Praise </a:t>
            </a:r>
            <a:r>
              <a:rPr lang="en-GB" sz="2200" dirty="0" smtClean="0">
                <a:latin typeface="+mn-lt"/>
                <a:ea typeface="ＭＳ Ｐゴシック" charset="0"/>
              </a:rPr>
              <a:t>the client </a:t>
            </a:r>
            <a:r>
              <a:rPr lang="en-GB" sz="2200" dirty="0">
                <a:latin typeface="+mn-lt"/>
                <a:ea typeface="ＭＳ Ｐゴシック" charset="0"/>
              </a:rPr>
              <a:t>(and the caregiver, if present) for good </a:t>
            </a:r>
            <a:r>
              <a:rPr lang="en-GB" sz="2200" dirty="0" smtClean="0">
                <a:latin typeface="+mn-lt"/>
                <a:ea typeface="ＭＳ Ｐゴシック" charset="0"/>
              </a:rPr>
              <a:t>adherence.</a:t>
            </a:r>
            <a:endParaRPr lang="en-GB" sz="2200" dirty="0">
              <a:latin typeface="+mn-lt"/>
              <a:ea typeface="ＭＳ Ｐゴシック" charset="0"/>
            </a:endParaRPr>
          </a:p>
          <a:p>
            <a:pPr lvl="1" indent="-282575">
              <a:spcBef>
                <a:spcPts val="1200"/>
              </a:spcBef>
            </a:pPr>
            <a:r>
              <a:rPr lang="en-GB" sz="2200" dirty="0">
                <a:latin typeface="+mn-lt"/>
                <a:ea typeface="ＭＳ Ｐゴシック" charset="0"/>
              </a:rPr>
              <a:t>Remind </a:t>
            </a:r>
            <a:r>
              <a:rPr lang="en-GB" sz="2200" dirty="0" smtClean="0">
                <a:latin typeface="+mn-lt"/>
                <a:ea typeface="ＭＳ Ｐゴシック" charset="0"/>
              </a:rPr>
              <a:t>the client </a:t>
            </a:r>
            <a:r>
              <a:rPr lang="en-GB" sz="2200" dirty="0">
                <a:latin typeface="+mn-lt"/>
                <a:ea typeface="ＭＳ Ｐゴシック" charset="0"/>
              </a:rPr>
              <a:t>to come back if there are any </a:t>
            </a:r>
            <a:r>
              <a:rPr lang="en-GB" sz="2200" dirty="0" smtClean="0">
                <a:latin typeface="+mn-lt"/>
                <a:ea typeface="ＭＳ Ｐゴシック" charset="0"/>
              </a:rPr>
              <a:t>problems.</a:t>
            </a:r>
            <a:endParaRPr lang="en-GB" sz="2200" dirty="0">
              <a:latin typeface="+mn-lt"/>
              <a:ea typeface="ＭＳ Ｐゴシック" charset="0"/>
            </a:endParaRPr>
          </a:p>
          <a:p>
            <a:pPr lvl="1" indent="-282575">
              <a:spcBef>
                <a:spcPts val="1200"/>
              </a:spcBef>
            </a:pPr>
            <a:r>
              <a:rPr lang="en-GB" sz="2200" dirty="0">
                <a:latin typeface="+mn-lt"/>
                <a:ea typeface="ＭＳ Ｐゴシック" charset="0"/>
              </a:rPr>
              <a:t>Talk about how important it is to be open with </a:t>
            </a:r>
            <a:r>
              <a:rPr lang="en-GB" sz="2200" dirty="0" smtClean="0">
                <a:latin typeface="+mn-lt"/>
                <a:ea typeface="ＭＳ Ｐゴシック" charset="0"/>
              </a:rPr>
              <a:t>health </a:t>
            </a:r>
            <a:r>
              <a:rPr lang="en-GB" sz="2200" dirty="0">
                <a:latin typeface="+mn-lt"/>
                <a:ea typeface="ＭＳ Ｐゴシック" charset="0"/>
              </a:rPr>
              <a:t>workers and to solve challenges </a:t>
            </a:r>
            <a:r>
              <a:rPr lang="en-GB" sz="2200" dirty="0" smtClean="0">
                <a:latin typeface="+mn-lt"/>
                <a:ea typeface="ＭＳ Ｐゴシック" charset="0"/>
              </a:rPr>
              <a:t>together.</a:t>
            </a:r>
            <a:endParaRPr lang="en-GB" sz="2200"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62</a:t>
            </a:fld>
            <a:endParaRPr lang="en-US"/>
          </a:p>
        </p:txBody>
      </p:sp>
    </p:spTree>
    <p:extLst>
      <p:ext uri="{BB962C8B-B14F-4D97-AF65-F5344CB8AC3E}">
        <p14:creationId xmlns:p14="http://schemas.microsoft.com/office/powerpoint/2010/main" val="260117472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66570"/>
            <a:ext cx="8264525" cy="1433630"/>
          </a:xfrm>
        </p:spPr>
        <p:txBody>
          <a:bodyPr/>
          <a:lstStyle/>
          <a:p>
            <a:r>
              <a:rPr lang="en-US" dirty="0" smtClean="0"/>
              <a:t>Providing Ongoing Adherence Support </a:t>
            </a:r>
            <a:r>
              <a:rPr lang="en-US" sz="1800" dirty="0" smtClean="0"/>
              <a:t>(Continued)</a:t>
            </a:r>
            <a:endParaRPr lang="en-US" sz="1800" dirty="0"/>
          </a:p>
        </p:txBody>
      </p:sp>
      <p:sp>
        <p:nvSpPr>
          <p:cNvPr id="3" name="Content Placeholder 2"/>
          <p:cNvSpPr>
            <a:spLocks noGrp="1"/>
          </p:cNvSpPr>
          <p:nvPr>
            <p:ph idx="1"/>
          </p:nvPr>
        </p:nvSpPr>
        <p:spPr>
          <a:xfrm>
            <a:off x="533400" y="2540000"/>
            <a:ext cx="8229600" cy="4063999"/>
          </a:xfrm>
        </p:spPr>
        <p:txBody>
          <a:bodyPr numCol="2" spcCol="182880"/>
          <a:lstStyle/>
          <a:p>
            <a:pPr>
              <a:spcBef>
                <a:spcPts val="1000"/>
              </a:spcBef>
            </a:pPr>
            <a:r>
              <a:rPr lang="en-US" sz="2200" dirty="0" smtClean="0">
                <a:latin typeface="+mn-lt"/>
                <a:ea typeface="ＭＳ Ｐゴシック" charset="0"/>
                <a:cs typeface="ＭＳ Ｐゴシック" charset="0"/>
              </a:rPr>
              <a:t>Praise the client for sharing his or her challenges</a:t>
            </a:r>
          </a:p>
          <a:p>
            <a:pPr>
              <a:spcBef>
                <a:spcPts val="1000"/>
              </a:spcBef>
            </a:pPr>
            <a:r>
              <a:rPr lang="en-US" sz="2200" dirty="0" smtClean="0">
                <a:latin typeface="+mn-lt"/>
                <a:ea typeface="ＭＳ Ｐゴシック" charset="0"/>
                <a:cs typeface="ＭＳ Ｐゴシック" charset="0"/>
              </a:rPr>
              <a:t>Identify the client’s specific challenges</a:t>
            </a:r>
          </a:p>
          <a:p>
            <a:pPr>
              <a:spcBef>
                <a:spcPts val="1000"/>
              </a:spcBef>
            </a:pPr>
            <a:r>
              <a:rPr lang="en-US" sz="2200" dirty="0" smtClean="0">
                <a:latin typeface="+mn-lt"/>
                <a:ea typeface="ＭＳ Ｐゴシック" charset="0"/>
                <a:cs typeface="ＭＳ Ｐゴシック" charset="0"/>
              </a:rPr>
              <a:t>Help client resolve each challenge</a:t>
            </a:r>
          </a:p>
          <a:p>
            <a:pPr>
              <a:spcBef>
                <a:spcPts val="1000"/>
              </a:spcBef>
            </a:pPr>
            <a:r>
              <a:rPr lang="en-US" sz="2200" dirty="0" smtClean="0">
                <a:latin typeface="+mn-lt"/>
                <a:ea typeface="ＭＳ Ｐゴシック" charset="0"/>
                <a:cs typeface="ＭＳ Ｐゴシック" charset="0"/>
              </a:rPr>
              <a:t>Discuss importance of adherence</a:t>
            </a:r>
          </a:p>
          <a:p>
            <a:pPr>
              <a:spcBef>
                <a:spcPts val="1000"/>
              </a:spcBef>
            </a:pPr>
            <a:r>
              <a:rPr lang="en-US" sz="2200" dirty="0" smtClean="0">
                <a:latin typeface="+mn-lt"/>
                <a:ea typeface="ＭＳ Ｐゴシック" charset="0"/>
                <a:cs typeface="ＭＳ Ｐゴシック" charset="0"/>
              </a:rPr>
              <a:t>Refer client to an APE, adolescent support group, etc.</a:t>
            </a:r>
          </a:p>
          <a:p>
            <a:pPr>
              <a:spcBef>
                <a:spcPts val="1000"/>
              </a:spcBef>
            </a:pPr>
            <a:r>
              <a:rPr lang="en-US" sz="2200" dirty="0" smtClean="0">
                <a:latin typeface="+mn-lt"/>
                <a:ea typeface="ＭＳ Ｐゴシック" charset="0"/>
                <a:cs typeface="ＭＳ Ｐゴシック" charset="0"/>
              </a:rPr>
              <a:t>Refer difficult cases to a counselor or social worker</a:t>
            </a:r>
          </a:p>
          <a:p>
            <a:pPr>
              <a:spcBef>
                <a:spcPts val="1000"/>
              </a:spcBef>
            </a:pPr>
            <a:r>
              <a:rPr lang="en-US" sz="2200" dirty="0" smtClean="0">
                <a:latin typeface="+mn-lt"/>
                <a:ea typeface="ＭＳ Ｐゴシック" charset="0"/>
                <a:cs typeface="ＭＳ Ｐゴシック" charset="0"/>
              </a:rPr>
              <a:t>Plan for next steps</a:t>
            </a:r>
          </a:p>
          <a:p>
            <a:pPr>
              <a:spcBef>
                <a:spcPts val="1000"/>
              </a:spcBef>
            </a:pPr>
            <a:r>
              <a:rPr lang="en-US" sz="2200" dirty="0" smtClean="0">
                <a:latin typeface="+mn-lt"/>
                <a:ea typeface="ＭＳ Ｐゴシック" charset="0"/>
                <a:cs typeface="ＭＳ Ｐゴシック" charset="0"/>
              </a:rPr>
              <a:t>Record the session on the patient record</a:t>
            </a:r>
          </a:p>
          <a:p>
            <a:pPr>
              <a:spcBef>
                <a:spcPts val="1000"/>
              </a:spcBef>
            </a:pPr>
            <a:r>
              <a:rPr lang="en-US" sz="2200" dirty="0" smtClean="0">
                <a:latin typeface="+mn-lt"/>
                <a:ea typeface="ＭＳ Ｐゴシック" charset="0"/>
                <a:cs typeface="ＭＳ Ｐゴシック" charset="0"/>
              </a:rPr>
              <a:t>Follow up at the next visit</a:t>
            </a:r>
          </a:p>
          <a:p>
            <a:pPr>
              <a:spcBef>
                <a:spcPts val="1000"/>
              </a:spcBef>
            </a:pPr>
            <a:r>
              <a:rPr lang="en-US" sz="2200" dirty="0" smtClean="0">
                <a:latin typeface="+mn-lt"/>
                <a:ea typeface="ＭＳ Ｐゴシック" charset="0"/>
                <a:cs typeface="ＭＳ Ｐゴシック" charset="0"/>
              </a:rPr>
              <a:t>Share observations with the multidisciplinary team </a:t>
            </a:r>
            <a:endParaRPr lang="en-US" sz="22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63</a:t>
            </a:fld>
            <a:endParaRPr lang="en-US"/>
          </a:p>
        </p:txBody>
      </p:sp>
      <p:sp>
        <p:nvSpPr>
          <p:cNvPr id="5" name="Text Box 7"/>
          <p:cNvSpPr txBox="1">
            <a:spLocks noChangeArrowheads="1"/>
          </p:cNvSpPr>
          <p:nvPr/>
        </p:nvSpPr>
        <p:spPr bwMode="auto">
          <a:xfrm>
            <a:off x="533400" y="16002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b="1" dirty="0" smtClean="0">
                <a:solidFill>
                  <a:srgbClr val="0B5395"/>
                </a:solidFill>
              </a:rPr>
              <a:t>If the client seems to be experiencing challenges with adherence, provide individual counseling and:</a:t>
            </a:r>
            <a:endParaRPr lang="en-US" sz="2400" b="1" dirty="0">
              <a:solidFill>
                <a:srgbClr val="0B5395"/>
              </a:solidFill>
            </a:endParaRPr>
          </a:p>
        </p:txBody>
      </p:sp>
    </p:spTree>
    <p:extLst>
      <p:ext uri="{BB962C8B-B14F-4D97-AF65-F5344CB8AC3E}">
        <p14:creationId xmlns:p14="http://schemas.microsoft.com/office/powerpoint/2010/main" val="229569468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Assessing Adherence and Providing Support: </a:t>
            </a:r>
            <a:r>
              <a:rPr lang="en-GB" sz="3600" b="1" dirty="0" smtClean="0">
                <a:latin typeface="+mn-lt"/>
                <a:ea typeface="ＭＳ Ｐゴシック" charset="0"/>
                <a:cs typeface="ＭＳ Ｐゴシック" charset="0"/>
              </a:rPr>
              <a:t>Small group work, role play, </a:t>
            </a:r>
            <a:r>
              <a:rPr lang="en-GB" sz="3600" b="1" dirty="0">
                <a:latin typeface="+mn-lt"/>
                <a:ea typeface="ＭＳ Ｐゴシック" charset="0"/>
                <a:cs typeface="ＭＳ Ｐゴシック" charset="0"/>
              </a:rPr>
              <a:t>and large group </a:t>
            </a:r>
            <a:r>
              <a:rPr lang="en-GB" sz="3600" b="1" dirty="0" smtClean="0">
                <a:latin typeface="+mn-lt"/>
                <a:ea typeface="ＭＳ Ｐゴシック" charset="0"/>
                <a:cs typeface="ＭＳ Ｐゴシック" charset="0"/>
              </a:rPr>
              <a:t>discussion</a:t>
            </a:r>
            <a:endParaRPr lang="en-ZA" sz="3600" b="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64</a:t>
            </a:fld>
            <a:endParaRPr lang="en-US"/>
          </a:p>
        </p:txBody>
      </p:sp>
    </p:spTree>
    <p:extLst>
      <p:ext uri="{BB962C8B-B14F-4D97-AF65-F5344CB8AC3E}">
        <p14:creationId xmlns:p14="http://schemas.microsoft.com/office/powerpoint/2010/main" val="102658011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1</a:t>
            </a:r>
            <a:endParaRPr lang="en-US" dirty="0"/>
          </a:p>
        </p:txBody>
      </p:sp>
      <p:sp>
        <p:nvSpPr>
          <p:cNvPr id="3" name="Content Placeholder 2"/>
          <p:cNvSpPr>
            <a:spLocks noGrp="1"/>
          </p:cNvSpPr>
          <p:nvPr>
            <p:ph idx="1"/>
          </p:nvPr>
        </p:nvSpPr>
        <p:spPr>
          <a:xfrm>
            <a:off x="533400" y="1672770"/>
            <a:ext cx="8229600" cy="4297363"/>
          </a:xfrm>
        </p:spPr>
        <p:txBody>
          <a:bodyPr/>
          <a:lstStyle/>
          <a:p>
            <a:pPr marL="457200" indent="-457200">
              <a:buNone/>
            </a:pPr>
            <a:r>
              <a:rPr lang="en-GB" b="1" dirty="0" smtClean="0">
                <a:latin typeface="+mn-lt"/>
                <a:ea typeface="ＭＳ Ｐゴシック" charset="0"/>
                <a:cs typeface="ＭＳ Ｐゴシック" charset="0"/>
              </a:rPr>
              <a:t>J___ and his uncle:</a:t>
            </a:r>
          </a:p>
          <a:p>
            <a:pPr lvl="0"/>
            <a:r>
              <a:rPr lang="en-US" sz="2200" i="1" dirty="0" smtClean="0">
                <a:solidFill>
                  <a:srgbClr val="0B5395"/>
                </a:solidFill>
              </a:rPr>
              <a:t>What are the client’s/caregiver’s main adherence challenges? What are some possible solutions?</a:t>
            </a:r>
            <a:endParaRPr lang="en-US" sz="2200" dirty="0" smtClean="0">
              <a:solidFill>
                <a:srgbClr val="0B5395"/>
              </a:solidFill>
            </a:endParaRPr>
          </a:p>
          <a:p>
            <a:pPr lvl="0"/>
            <a:r>
              <a:rPr lang="en-US" sz="2200" i="1" dirty="0" smtClean="0">
                <a:solidFill>
                  <a:srgbClr val="0B5395"/>
                </a:solidFill>
              </a:rPr>
              <a:t>What are some age-appropriate techniques a health worker could use to build the client’s/caregiver’s confidence and knowledge about adherence?</a:t>
            </a:r>
            <a:endParaRPr lang="en-US" sz="2200" dirty="0" smtClean="0">
              <a:solidFill>
                <a:srgbClr val="0B5395"/>
              </a:solidFill>
            </a:endParaRPr>
          </a:p>
          <a:p>
            <a:pPr lvl="0"/>
            <a:r>
              <a:rPr lang="en-US" sz="2200" i="1" dirty="0" smtClean="0">
                <a:solidFill>
                  <a:srgbClr val="0B5395"/>
                </a:solidFill>
              </a:rPr>
              <a:t>Are there any community-based services that might help the client? What suggestions or referrals would you make?</a:t>
            </a:r>
          </a:p>
          <a:p>
            <a:r>
              <a:rPr lang="en-US" sz="2200" i="1" dirty="0" smtClean="0">
                <a:solidFill>
                  <a:srgbClr val="0B5395"/>
                </a:solidFill>
              </a:rPr>
              <a:t>What did the health worker do to address differences between the 2 stories ( J___’s and his uncle’s)?</a:t>
            </a:r>
            <a:endParaRPr lang="en-US" sz="2200" dirty="0" smtClean="0">
              <a:solidFill>
                <a:srgbClr val="0B5395"/>
              </a:solidFill>
            </a:endParaRPr>
          </a:p>
          <a:p>
            <a:pPr lvl="0"/>
            <a:endParaRPr lang="en-US" sz="2200" dirty="0" smtClean="0"/>
          </a:p>
        </p:txBody>
      </p:sp>
      <p:sp>
        <p:nvSpPr>
          <p:cNvPr id="4" name="Slide Number Placeholder 3"/>
          <p:cNvSpPr>
            <a:spLocks noGrp="1"/>
          </p:cNvSpPr>
          <p:nvPr>
            <p:ph type="sldNum" sz="quarter" idx="12"/>
          </p:nvPr>
        </p:nvSpPr>
        <p:spPr/>
        <p:txBody>
          <a:bodyPr/>
          <a:lstStyle/>
          <a:p>
            <a:fld id="{2AA6BE04-1A97-7346-8DF1-95DFBAB449B6}" type="slidenum">
              <a:rPr lang="en-US" smtClean="0"/>
              <a:pPr/>
              <a:t>65</a:t>
            </a:fld>
            <a:endParaRPr lang="en-US"/>
          </a:p>
        </p:txBody>
      </p:sp>
    </p:spTree>
    <p:extLst>
      <p:ext uri="{BB962C8B-B14F-4D97-AF65-F5344CB8AC3E}">
        <p14:creationId xmlns:p14="http://schemas.microsoft.com/office/powerpoint/2010/main" val="772520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2</a:t>
            </a:r>
            <a:endParaRPr lang="en-US" dirty="0"/>
          </a:p>
        </p:txBody>
      </p:sp>
      <p:sp>
        <p:nvSpPr>
          <p:cNvPr id="3" name="Content Placeholder 2"/>
          <p:cNvSpPr>
            <a:spLocks noGrp="1"/>
          </p:cNvSpPr>
          <p:nvPr>
            <p:ph idx="1"/>
          </p:nvPr>
        </p:nvSpPr>
        <p:spPr>
          <a:xfrm>
            <a:off x="533400" y="1672770"/>
            <a:ext cx="8229600" cy="4297363"/>
          </a:xfrm>
        </p:spPr>
        <p:txBody>
          <a:bodyPr/>
          <a:lstStyle/>
          <a:p>
            <a:pPr marL="457200" indent="-457200">
              <a:buNone/>
            </a:pPr>
            <a:r>
              <a:rPr lang="en-GB" b="1" dirty="0" smtClean="0">
                <a:latin typeface="+mn-lt"/>
                <a:ea typeface="ＭＳ Ｐゴシック" charset="0"/>
                <a:cs typeface="ＭＳ Ｐゴシック" charset="0"/>
              </a:rPr>
              <a:t>N___ and his mother:</a:t>
            </a:r>
          </a:p>
          <a:p>
            <a:pPr lvl="0"/>
            <a:r>
              <a:rPr lang="en-US" sz="2200" i="1" dirty="0" smtClean="0">
                <a:solidFill>
                  <a:srgbClr val="0B5395"/>
                </a:solidFill>
              </a:rPr>
              <a:t>What are the client’s/caregiver’s main adherence challenges? What are some possible solutions?</a:t>
            </a:r>
            <a:endParaRPr lang="en-US" sz="2200" dirty="0" smtClean="0">
              <a:solidFill>
                <a:srgbClr val="0B5395"/>
              </a:solidFill>
            </a:endParaRPr>
          </a:p>
          <a:p>
            <a:pPr lvl="0"/>
            <a:r>
              <a:rPr lang="en-US" sz="2200" i="1" dirty="0" smtClean="0">
                <a:solidFill>
                  <a:srgbClr val="0B5395"/>
                </a:solidFill>
              </a:rPr>
              <a:t>What are some age-appropriate techniques a health worker could use to build the client’s/caregiver’s confidence and knowledge about adherence?</a:t>
            </a:r>
            <a:endParaRPr lang="en-US" sz="2200" dirty="0" smtClean="0">
              <a:solidFill>
                <a:srgbClr val="0B5395"/>
              </a:solidFill>
            </a:endParaRPr>
          </a:p>
          <a:p>
            <a:pPr lvl="0"/>
            <a:r>
              <a:rPr lang="en-US" sz="2200" i="1" dirty="0" smtClean="0">
                <a:solidFill>
                  <a:srgbClr val="0B5395"/>
                </a:solidFill>
              </a:rPr>
              <a:t>Are there any community-based services that might help the client? What suggestions or referrals would you make?</a:t>
            </a:r>
          </a:p>
          <a:p>
            <a:r>
              <a:rPr lang="en-US" sz="2200" i="1" dirty="0" smtClean="0">
                <a:solidFill>
                  <a:srgbClr val="0B5395"/>
                </a:solidFill>
              </a:rPr>
              <a:t>Did the issue of disclosure come up during your counseling session with either N___ or his mother?</a:t>
            </a:r>
            <a:r>
              <a:rPr lang="en-US" sz="2200" dirty="0" smtClean="0">
                <a:solidFill>
                  <a:srgbClr val="0B5395"/>
                </a:solidFill>
              </a:rPr>
              <a:t> </a:t>
            </a:r>
          </a:p>
          <a:p>
            <a:pPr lvl="0">
              <a:buNone/>
            </a:pPr>
            <a:endParaRPr lang="en-US" sz="2200" i="1" dirty="0" smtClean="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66</a:t>
            </a:fld>
            <a:endParaRPr lang="en-US"/>
          </a:p>
        </p:txBody>
      </p:sp>
    </p:spTree>
    <p:extLst>
      <p:ext uri="{BB962C8B-B14F-4D97-AF65-F5344CB8AC3E}">
        <p14:creationId xmlns:p14="http://schemas.microsoft.com/office/powerpoint/2010/main" val="348193070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3</a:t>
            </a:r>
            <a:endParaRPr lang="en-US" dirty="0"/>
          </a:p>
        </p:txBody>
      </p:sp>
      <p:sp>
        <p:nvSpPr>
          <p:cNvPr id="3" name="Content Placeholder 2"/>
          <p:cNvSpPr>
            <a:spLocks noGrp="1"/>
          </p:cNvSpPr>
          <p:nvPr>
            <p:ph idx="1"/>
          </p:nvPr>
        </p:nvSpPr>
        <p:spPr>
          <a:xfrm>
            <a:off x="533400" y="1672770"/>
            <a:ext cx="8229600" cy="4297363"/>
          </a:xfrm>
        </p:spPr>
        <p:txBody>
          <a:bodyPr/>
          <a:lstStyle/>
          <a:p>
            <a:pPr marL="514350" indent="-514350">
              <a:buNone/>
            </a:pPr>
            <a:r>
              <a:rPr lang="en-GB" b="1" dirty="0" smtClean="0">
                <a:latin typeface="+mn-lt"/>
                <a:ea typeface="ＭＳ Ｐゴシック" charset="0"/>
                <a:cs typeface="ＭＳ Ｐゴシック" charset="0"/>
              </a:rPr>
              <a:t>P___:</a:t>
            </a:r>
          </a:p>
          <a:p>
            <a:pPr lvl="0"/>
            <a:r>
              <a:rPr lang="en-US" sz="2200" i="1" dirty="0" smtClean="0">
                <a:solidFill>
                  <a:srgbClr val="0B5395"/>
                </a:solidFill>
              </a:rPr>
              <a:t>What are the client’s/caregiver’s main adherence challenges? What are some possible solutions?</a:t>
            </a:r>
            <a:endParaRPr lang="en-US" sz="2200" dirty="0" smtClean="0">
              <a:solidFill>
                <a:srgbClr val="0B5395"/>
              </a:solidFill>
            </a:endParaRPr>
          </a:p>
          <a:p>
            <a:pPr lvl="0"/>
            <a:r>
              <a:rPr lang="en-US" sz="2200" i="1" dirty="0" smtClean="0">
                <a:solidFill>
                  <a:srgbClr val="0B5395"/>
                </a:solidFill>
              </a:rPr>
              <a:t>What are some age-appropriate techniques a health worker could use to build the client’s/caregiver’s confidence and knowledge about adherence?</a:t>
            </a:r>
            <a:endParaRPr lang="en-US" sz="2200" dirty="0" smtClean="0">
              <a:solidFill>
                <a:srgbClr val="0B5395"/>
              </a:solidFill>
            </a:endParaRPr>
          </a:p>
          <a:p>
            <a:pPr lvl="0"/>
            <a:r>
              <a:rPr lang="en-US" sz="2200" i="1" dirty="0" smtClean="0">
                <a:solidFill>
                  <a:srgbClr val="0B5395"/>
                </a:solidFill>
              </a:rPr>
              <a:t>Are there any community-based services that might help the client? What suggestions or referrals would you make?</a:t>
            </a:r>
          </a:p>
          <a:p>
            <a:r>
              <a:rPr lang="en-US" sz="2200" i="1" dirty="0" smtClean="0">
                <a:solidFill>
                  <a:srgbClr val="0B5395"/>
                </a:solidFill>
              </a:rPr>
              <a:t>Did you include P___’s friend in any way? How could she be helpful?</a:t>
            </a:r>
            <a:endParaRPr lang="en-US" sz="2200" dirty="0" smtClean="0">
              <a:solidFill>
                <a:srgbClr val="0B5395"/>
              </a:solidFill>
            </a:endParaRPr>
          </a:p>
          <a:p>
            <a:pPr lvl="0">
              <a:buNone/>
            </a:pPr>
            <a:endParaRPr lang="en-US" sz="2200" i="1" dirty="0" smtClean="0">
              <a:solidFill>
                <a:srgbClr val="0B5395"/>
              </a:solidFill>
            </a:endParaRPr>
          </a:p>
          <a:p>
            <a:pPr lvl="0"/>
            <a:endParaRPr lang="en-US" sz="2800" i="1" dirty="0" smtClean="0"/>
          </a:p>
          <a:p>
            <a:pPr marL="514350" indent="-514350">
              <a:buNone/>
            </a:pPr>
            <a:endParaRPr lang="en-GB" sz="2800" dirty="0">
              <a:solidFill>
                <a:srgbClr val="173157"/>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67</a:t>
            </a:fld>
            <a:endParaRPr lang="en-US"/>
          </a:p>
        </p:txBody>
      </p:sp>
    </p:spTree>
    <p:extLst>
      <p:ext uri="{BB962C8B-B14F-4D97-AF65-F5344CB8AC3E}">
        <p14:creationId xmlns:p14="http://schemas.microsoft.com/office/powerpoint/2010/main" val="5864048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4</a:t>
            </a:r>
            <a:endParaRPr lang="en-US" dirty="0"/>
          </a:p>
        </p:txBody>
      </p:sp>
      <p:sp>
        <p:nvSpPr>
          <p:cNvPr id="3" name="Content Placeholder 2"/>
          <p:cNvSpPr>
            <a:spLocks noGrp="1"/>
          </p:cNvSpPr>
          <p:nvPr>
            <p:ph idx="1"/>
          </p:nvPr>
        </p:nvSpPr>
        <p:spPr>
          <a:xfrm>
            <a:off x="533400" y="1672770"/>
            <a:ext cx="8229600" cy="4297363"/>
          </a:xfrm>
        </p:spPr>
        <p:txBody>
          <a:bodyPr/>
          <a:lstStyle/>
          <a:p>
            <a:pPr marL="457200" indent="-457200">
              <a:buNone/>
            </a:pPr>
            <a:r>
              <a:rPr lang="en-GB" b="1" dirty="0" smtClean="0">
                <a:latin typeface="+mn-lt"/>
                <a:ea typeface="ＭＳ Ｐゴシック" charset="0"/>
                <a:cs typeface="ＭＳ Ｐゴシック" charset="0"/>
              </a:rPr>
              <a:t>M___ and her mother:</a:t>
            </a:r>
          </a:p>
          <a:p>
            <a:pPr lvl="0"/>
            <a:r>
              <a:rPr lang="en-US" sz="2200" i="1" dirty="0" smtClean="0">
                <a:solidFill>
                  <a:srgbClr val="0B5395"/>
                </a:solidFill>
              </a:rPr>
              <a:t>What are the client’s/caregiver’s main adherence challenges? What are some possible solutions?</a:t>
            </a:r>
            <a:endParaRPr lang="en-US" sz="2200" dirty="0" smtClean="0">
              <a:solidFill>
                <a:srgbClr val="0B5395"/>
              </a:solidFill>
            </a:endParaRPr>
          </a:p>
          <a:p>
            <a:pPr lvl="0"/>
            <a:r>
              <a:rPr lang="en-US" sz="2200" i="1" dirty="0" smtClean="0">
                <a:solidFill>
                  <a:srgbClr val="0B5395"/>
                </a:solidFill>
              </a:rPr>
              <a:t>What are some age-appropriate techniques a health worker could use to build the client’s/caregiver’s confidence and knowledge about adherence?</a:t>
            </a:r>
            <a:endParaRPr lang="en-US" sz="2200" dirty="0" smtClean="0">
              <a:solidFill>
                <a:srgbClr val="0B5395"/>
              </a:solidFill>
            </a:endParaRPr>
          </a:p>
          <a:p>
            <a:pPr lvl="0"/>
            <a:r>
              <a:rPr lang="en-US" sz="2200" i="1" dirty="0" smtClean="0">
                <a:solidFill>
                  <a:srgbClr val="0B5395"/>
                </a:solidFill>
              </a:rPr>
              <a:t>Are there any community-based services that might help the client? What suggestions or referrals would you make?</a:t>
            </a:r>
          </a:p>
          <a:p>
            <a:r>
              <a:rPr lang="en-US" sz="2200" i="1" dirty="0" smtClean="0">
                <a:solidFill>
                  <a:srgbClr val="0B5395"/>
                </a:solidFill>
              </a:rPr>
              <a:t>Do you think M___ was really taking 100% of her medicines?</a:t>
            </a:r>
          </a:p>
          <a:p>
            <a:pPr marL="457200" indent="-457200">
              <a:buNone/>
            </a:pPr>
            <a:endParaRPr lang="en-GB" sz="2800" dirty="0">
              <a:solidFill>
                <a:srgbClr val="173157"/>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68</a:t>
            </a:fld>
            <a:endParaRPr lang="en-US"/>
          </a:p>
        </p:txBody>
      </p:sp>
    </p:spTree>
    <p:extLst>
      <p:ext uri="{BB962C8B-B14F-4D97-AF65-F5344CB8AC3E}">
        <p14:creationId xmlns:p14="http://schemas.microsoft.com/office/powerpoint/2010/main" val="209861470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74173"/>
            <a:ext cx="8264525" cy="1382486"/>
          </a:xfrm>
        </p:spPr>
        <p:txBody>
          <a:bodyPr/>
          <a:lstStyle/>
          <a:p>
            <a:r>
              <a:rPr lang="en-US" dirty="0" smtClean="0"/>
              <a:t>Exercise 2: Large Group Discussion Questions</a:t>
            </a:r>
            <a:endParaRPr lang="en-US" sz="1800" dirty="0"/>
          </a:p>
        </p:txBody>
      </p:sp>
      <p:sp>
        <p:nvSpPr>
          <p:cNvPr id="3" name="Content Placeholder 2"/>
          <p:cNvSpPr>
            <a:spLocks noGrp="1"/>
          </p:cNvSpPr>
          <p:nvPr>
            <p:ph idx="1"/>
          </p:nvPr>
        </p:nvSpPr>
        <p:spPr/>
        <p:txBody>
          <a:bodyPr/>
          <a:lstStyle/>
          <a:p>
            <a:pPr marL="457200" indent="-457200"/>
            <a:r>
              <a:rPr lang="en-GB" i="1" dirty="0">
                <a:solidFill>
                  <a:srgbClr val="0B5395"/>
                </a:solidFill>
                <a:latin typeface="+mn-lt"/>
                <a:ea typeface="ＭＳ Ｐゴシック" charset="0"/>
                <a:cs typeface="ＭＳ Ｐゴシック" charset="0"/>
              </a:rPr>
              <a:t>What do you think will be the most challenging aspects of conducting </a:t>
            </a:r>
            <a:r>
              <a:rPr lang="en-GB" i="1" dirty="0" smtClean="0">
                <a:solidFill>
                  <a:srgbClr val="0B5395"/>
                </a:solidFill>
                <a:latin typeface="+mn-lt"/>
                <a:ea typeface="ＭＳ Ｐゴシック" charset="0"/>
                <a:cs typeface="ＭＳ Ｐゴシック" charset="0"/>
              </a:rPr>
              <a:t>adherence </a:t>
            </a:r>
            <a:r>
              <a:rPr lang="en-GB" i="1" dirty="0">
                <a:solidFill>
                  <a:srgbClr val="0B5395"/>
                </a:solidFill>
                <a:latin typeface="+mn-lt"/>
                <a:ea typeface="ＭＳ Ｐゴシック" charset="0"/>
                <a:cs typeface="ＭＳ Ｐゴシック" charset="0"/>
              </a:rPr>
              <a:t>assessments with ALHIV and their caregivers </a:t>
            </a:r>
            <a:r>
              <a:rPr lang="en-GB" i="1" dirty="0" smtClean="0">
                <a:solidFill>
                  <a:srgbClr val="0B5395"/>
                </a:solidFill>
                <a:latin typeface="+mn-lt"/>
                <a:ea typeface="ＭＳ Ｐゴシック" charset="0"/>
                <a:cs typeface="ＭＳ Ｐゴシック" charset="0"/>
              </a:rPr>
              <a:t>at </a:t>
            </a:r>
            <a:r>
              <a:rPr lang="en-GB" i="1" dirty="0">
                <a:solidFill>
                  <a:srgbClr val="0B5395"/>
                </a:solidFill>
                <a:latin typeface="+mn-lt"/>
                <a:ea typeface="ＭＳ Ｐゴシック" charset="0"/>
                <a:cs typeface="ＭＳ Ｐゴシック" charset="0"/>
              </a:rPr>
              <a:t>your clinic? </a:t>
            </a:r>
          </a:p>
          <a:p>
            <a:pPr marL="457200" indent="-457200"/>
            <a:r>
              <a:rPr lang="en-GB" i="1" dirty="0">
                <a:solidFill>
                  <a:srgbClr val="0B5395"/>
                </a:solidFill>
                <a:latin typeface="+mn-lt"/>
                <a:ea typeface="ＭＳ Ｐゴシック" charset="0"/>
                <a:cs typeface="ＭＳ Ｐゴシック" charset="0"/>
              </a:rPr>
              <a:t>What </a:t>
            </a:r>
            <a:r>
              <a:rPr lang="en-GB" i="1" dirty="0" smtClean="0">
                <a:solidFill>
                  <a:srgbClr val="0B5395"/>
                </a:solidFill>
                <a:latin typeface="+mn-lt"/>
                <a:ea typeface="ＭＳ Ｐゴシック" charset="0"/>
                <a:cs typeface="ＭＳ Ｐゴシック" charset="0"/>
              </a:rPr>
              <a:t>approaches should health workers take to make clients and caregivers feel comfortable                                                              giving honest answers about                                                  adherence?</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69</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20492" y="3558936"/>
            <a:ext cx="3133318" cy="2907631"/>
          </a:xfrm>
          <a:prstGeom prst="rect">
            <a:avLst/>
          </a:prstGeom>
          <a:noFill/>
          <a:ln>
            <a:noFill/>
          </a:ln>
          <a:effectLst>
            <a:softEdge rad="31750"/>
          </a:effectLst>
        </p:spPr>
      </p:pic>
    </p:spTree>
    <p:extLst>
      <p:ext uri="{BB962C8B-B14F-4D97-AF65-F5344CB8AC3E}">
        <p14:creationId xmlns:p14="http://schemas.microsoft.com/office/powerpoint/2010/main" val="17266451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Adherence to Care Includes:</a:t>
            </a:r>
            <a:endParaRPr lang="en-US" sz="1800" kern="1200" spc="-40" dirty="0"/>
          </a:p>
        </p:txBody>
      </p:sp>
      <p:sp>
        <p:nvSpPr>
          <p:cNvPr id="3" name="Content Placeholder 2"/>
          <p:cNvSpPr>
            <a:spLocks noGrp="1"/>
          </p:cNvSpPr>
          <p:nvPr>
            <p:ph idx="1"/>
          </p:nvPr>
        </p:nvSpPr>
        <p:spPr>
          <a:xfrm>
            <a:off x="533400" y="1752599"/>
            <a:ext cx="8229600" cy="4670425"/>
          </a:xfrm>
        </p:spPr>
        <p:txBody>
          <a:bodyPr numCol="2" spcCol="182880"/>
          <a:lstStyle/>
          <a:p>
            <a:pPr>
              <a:spcBef>
                <a:spcPts val="1000"/>
              </a:spcBef>
            </a:pPr>
            <a:r>
              <a:rPr lang="en-US" sz="2200" dirty="0" smtClean="0">
                <a:latin typeface="+mn-lt"/>
                <a:ea typeface="ＭＳ Ｐゴシック" charset="0"/>
                <a:cs typeface="ＭＳ Ｐゴシック" charset="0"/>
              </a:rPr>
              <a:t>Entering into and continuing lifelong care and treatment</a:t>
            </a:r>
          </a:p>
          <a:p>
            <a:pPr>
              <a:spcBef>
                <a:spcPts val="1000"/>
              </a:spcBef>
            </a:pPr>
            <a:r>
              <a:rPr lang="en-US" sz="2200" dirty="0" smtClean="0">
                <a:latin typeface="+mn-lt"/>
                <a:ea typeface="ＭＳ Ｐゴシック" charset="0"/>
                <a:cs typeface="ＭＳ Ｐゴシック" charset="0"/>
              </a:rPr>
              <a:t>Attending appointments and tests as scheduled</a:t>
            </a:r>
          </a:p>
          <a:p>
            <a:pPr>
              <a:spcBef>
                <a:spcPts val="1000"/>
              </a:spcBef>
            </a:pPr>
            <a:r>
              <a:rPr lang="en-US" sz="2200" dirty="0" smtClean="0">
                <a:latin typeface="+mn-lt"/>
                <a:ea typeface="ＭＳ Ｐゴシック" charset="0"/>
                <a:cs typeface="ＭＳ Ｐゴシック" charset="0"/>
              </a:rPr>
              <a:t>Taking medicines to prevent and treat OIs</a:t>
            </a:r>
          </a:p>
          <a:p>
            <a:pPr>
              <a:spcBef>
                <a:spcPts val="1000"/>
              </a:spcBef>
            </a:pPr>
            <a:r>
              <a:rPr lang="en-US" sz="2200" dirty="0" smtClean="0">
                <a:ea typeface="ＭＳ Ｐゴシック" charset="0"/>
                <a:cs typeface="ＭＳ Ｐゴシック" charset="0"/>
              </a:rPr>
              <a:t>Participating in ongoing health education and counseling</a:t>
            </a:r>
          </a:p>
          <a:p>
            <a:pPr>
              <a:spcBef>
                <a:spcPts val="1000"/>
              </a:spcBef>
            </a:pPr>
            <a:endParaRPr lang="en-US" sz="2200" dirty="0" smtClean="0">
              <a:ea typeface="ＭＳ Ｐゴシック" charset="0"/>
              <a:cs typeface="ＭＳ Ｐゴシック" charset="0"/>
            </a:endParaRPr>
          </a:p>
          <a:p>
            <a:pPr>
              <a:spcBef>
                <a:spcPts val="1000"/>
              </a:spcBef>
            </a:pPr>
            <a:endParaRPr lang="en-US" sz="2200" dirty="0" smtClean="0">
              <a:ea typeface="ＭＳ Ｐゴシック" charset="0"/>
              <a:cs typeface="ＭＳ Ｐゴシック" charset="0"/>
            </a:endParaRPr>
          </a:p>
          <a:p>
            <a:pPr>
              <a:spcBef>
                <a:spcPts val="1000"/>
              </a:spcBef>
              <a:buNone/>
            </a:pPr>
            <a:endParaRPr lang="en-US" sz="2200" dirty="0" smtClean="0">
              <a:ea typeface="ＭＳ Ｐゴシック" charset="0"/>
              <a:cs typeface="ＭＳ Ｐゴシック" charset="0"/>
            </a:endParaRPr>
          </a:p>
          <a:p>
            <a:pPr>
              <a:spcBef>
                <a:spcPts val="1000"/>
              </a:spcBef>
            </a:pPr>
            <a:r>
              <a:rPr lang="en-US" sz="2200" dirty="0" smtClean="0">
                <a:latin typeface="+mn-lt"/>
                <a:ea typeface="ＭＳ Ｐゴシック" charset="0"/>
                <a:cs typeface="ＭＳ Ｐゴシック" charset="0"/>
              </a:rPr>
              <a:t>Picking up medications when scheduled and before running out</a:t>
            </a:r>
          </a:p>
          <a:p>
            <a:pPr>
              <a:spcBef>
                <a:spcPts val="1000"/>
              </a:spcBef>
            </a:pPr>
            <a:r>
              <a:rPr lang="en-US" sz="2200" dirty="0" smtClean="0">
                <a:latin typeface="+mn-lt"/>
                <a:ea typeface="ＭＳ Ｐゴシック" charset="0"/>
                <a:cs typeface="ＭＳ Ｐゴシック" charset="0"/>
              </a:rPr>
              <a:t>Recognizing problems and coming to the clinic for care</a:t>
            </a:r>
          </a:p>
          <a:p>
            <a:pPr>
              <a:spcBef>
                <a:spcPts val="1000"/>
              </a:spcBef>
            </a:pPr>
            <a:r>
              <a:rPr lang="en-US" sz="2200" dirty="0" smtClean="0">
                <a:latin typeface="+mn-lt"/>
                <a:ea typeface="ＭＳ Ｐゴシック" charset="0"/>
                <a:cs typeface="ＭＳ Ｐゴシック" charset="0"/>
              </a:rPr>
              <a:t>Adopting a healthy lifestyle and trying to avoid risky behaviors</a:t>
            </a:r>
          </a:p>
          <a:p>
            <a:endParaRPr lang="en-US" sz="2000"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7</a:t>
            </a:fld>
            <a:endParaRPr lang="en-US"/>
          </a:p>
        </p:txBody>
      </p:sp>
    </p:spTree>
    <p:extLst>
      <p:ext uri="{BB962C8B-B14F-4D97-AF65-F5344CB8AC3E}">
        <p14:creationId xmlns:p14="http://schemas.microsoft.com/office/powerpoint/2010/main" val="8661083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37031"/>
            <a:ext cx="8264525" cy="1018943"/>
          </a:xfrm>
        </p:spPr>
        <p:txBody>
          <a:bodyPr/>
          <a:lstStyle/>
          <a:p>
            <a:r>
              <a:rPr lang="en-US" dirty="0" smtClean="0"/>
              <a:t>Exercise 2: Debriefing</a:t>
            </a:r>
            <a:endParaRPr lang="en-US" dirty="0"/>
          </a:p>
        </p:txBody>
      </p:sp>
      <p:sp>
        <p:nvSpPr>
          <p:cNvPr id="3" name="Content Placeholder 2"/>
          <p:cNvSpPr>
            <a:spLocks noGrp="1"/>
          </p:cNvSpPr>
          <p:nvPr>
            <p:ph idx="1"/>
          </p:nvPr>
        </p:nvSpPr>
        <p:spPr>
          <a:xfrm>
            <a:off x="533400" y="1521996"/>
            <a:ext cx="8326438" cy="5324210"/>
          </a:xfrm>
        </p:spPr>
        <p:txBody>
          <a:bodyPr/>
          <a:lstStyle/>
          <a:p>
            <a:r>
              <a:rPr lang="en-US" i="1" dirty="0" smtClean="0">
                <a:solidFill>
                  <a:srgbClr val="0B5395"/>
                </a:solidFill>
              </a:rPr>
              <a:t>What did we learn?</a:t>
            </a:r>
          </a:p>
          <a:p>
            <a:r>
              <a:rPr lang="en-US" b="1" dirty="0" smtClean="0"/>
              <a:t>Key points:</a:t>
            </a:r>
          </a:p>
          <a:p>
            <a:pPr marL="798513" lvl="1" indent="-333375"/>
            <a:r>
              <a:rPr lang="en-US" sz="2200" dirty="0" smtClean="0"/>
              <a:t>An adolescent’s adherence needs change over time and as they age and develop; ask about adherence at every visit. </a:t>
            </a:r>
          </a:p>
          <a:p>
            <a:pPr marL="798513" lvl="1" indent="-333375"/>
            <a:r>
              <a:rPr lang="en-US" sz="2200" dirty="0" smtClean="0"/>
              <a:t>The Adherence Assessment Guides in </a:t>
            </a:r>
            <a:r>
              <a:rPr lang="en-US" sz="2200" i="1" dirty="0" smtClean="0"/>
              <a:t>Appendix 8C</a:t>
            </a:r>
            <a:r>
              <a:rPr lang="en-US" sz="2200" dirty="0" smtClean="0"/>
              <a:t> can be useful tools when asking clients and caregivers about adherence. </a:t>
            </a:r>
          </a:p>
          <a:p>
            <a:pPr marL="798513" lvl="1" indent="-333375"/>
            <a:r>
              <a:rPr lang="en-US" sz="2200" dirty="0" smtClean="0"/>
              <a:t>It is often helpful to ask clients and caregivers about adherence separately.</a:t>
            </a:r>
          </a:p>
          <a:p>
            <a:pPr marL="798513" lvl="1" indent="-333375"/>
            <a:r>
              <a:rPr lang="en-US" sz="2200" dirty="0" smtClean="0"/>
              <a:t>It is important to build a trusting relationship with adolescent clients so they feel comfortable being honest with us about adherence challenges.</a:t>
            </a:r>
          </a:p>
          <a:p>
            <a:pPr marL="798513" lvl="1" indent="-333375"/>
            <a:r>
              <a:rPr lang="en-US" sz="2200" dirty="0" smtClean="0"/>
              <a:t>It is important not to judge clients (or caregivers) if they are non-adherent!</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70</a:t>
            </a:fld>
            <a:endParaRPr lang="en-US"/>
          </a:p>
        </p:txBody>
      </p:sp>
    </p:spTree>
    <p:extLst>
      <p:ext uri="{BB962C8B-B14F-4D97-AF65-F5344CB8AC3E}">
        <p14:creationId xmlns:p14="http://schemas.microsoft.com/office/powerpoint/2010/main" val="195908763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71</a:t>
            </a:fld>
            <a:endParaRPr lang="en-US"/>
          </a:p>
        </p:txBody>
      </p:sp>
      <p:sp>
        <p:nvSpPr>
          <p:cNvPr id="5" name="Content Placeholder 5"/>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gn="ctr">
              <a:buFont typeface="Wingdings" pitchFamily="2" charset="2"/>
              <a:buNone/>
            </a:pPr>
            <a:endParaRPr lang="en-US" sz="3600" b="1" dirty="0" smtClean="0"/>
          </a:p>
          <a:p>
            <a:pPr algn="ctr">
              <a:spcBef>
                <a:spcPts val="3600"/>
              </a:spcBef>
              <a:buFont typeface="Wingdings" pitchFamily="2" charset="2"/>
              <a:buNone/>
            </a:pPr>
            <a:r>
              <a:rPr lang="en-US" sz="4800" b="1" dirty="0" smtClean="0"/>
              <a:t>Questions or comments on this session?</a:t>
            </a:r>
            <a:endParaRPr lang="en-US" sz="48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42244"/>
            <a:ext cx="8264525" cy="1116012"/>
          </a:xfrm>
        </p:spPr>
        <p:txBody>
          <a:bodyPr/>
          <a:lstStyle/>
          <a:p>
            <a:r>
              <a:rPr lang="en-US" dirty="0" smtClean="0"/>
              <a:t>Module </a:t>
            </a:r>
            <a:r>
              <a:rPr lang="en-US" dirty="0"/>
              <a:t>8</a:t>
            </a:r>
            <a:r>
              <a:rPr lang="en-US" dirty="0" smtClean="0"/>
              <a:t>: Key Points</a:t>
            </a:r>
            <a:endParaRPr lang="en-US" sz="1800" dirty="0"/>
          </a:p>
        </p:txBody>
      </p:sp>
      <p:sp>
        <p:nvSpPr>
          <p:cNvPr id="3" name="Content Placeholder 2"/>
          <p:cNvSpPr>
            <a:spLocks noGrp="1"/>
          </p:cNvSpPr>
          <p:nvPr>
            <p:ph idx="1"/>
          </p:nvPr>
        </p:nvSpPr>
        <p:spPr>
          <a:xfrm>
            <a:off x="533400" y="1600200"/>
            <a:ext cx="8326438" cy="4297363"/>
          </a:xfrm>
        </p:spPr>
        <p:txBody>
          <a:bodyPr/>
          <a:lstStyle/>
          <a:p>
            <a:r>
              <a:rPr lang="en-GB" sz="2200" dirty="0" smtClean="0">
                <a:latin typeface="+mn-lt"/>
                <a:ea typeface="ＭＳ Ｐゴシック" charset="0"/>
                <a:cs typeface="ＭＳ Ｐゴシック" charset="0"/>
              </a:rPr>
              <a:t>Retention and adherence are closely related and are key components of comprehensive adolescent HIV care and treatment.</a:t>
            </a:r>
          </a:p>
          <a:p>
            <a:r>
              <a:rPr lang="en-GB" sz="2200" dirty="0" smtClean="0">
                <a:latin typeface="+mn-lt"/>
                <a:ea typeface="ＭＳ Ｐゴシック" charset="0"/>
                <a:cs typeface="ＭＳ Ｐゴシック" charset="0"/>
              </a:rPr>
              <a:t>Retention </a:t>
            </a:r>
            <a:r>
              <a:rPr lang="en-GB" sz="2200" dirty="0">
                <a:latin typeface="+mn-lt"/>
                <a:ea typeface="ＭＳ Ｐゴシック" charset="0"/>
                <a:cs typeface="ＭＳ Ｐゴシック" charset="0"/>
              </a:rPr>
              <a:t>refers to keeping (or “retaining”) clients in the care </a:t>
            </a:r>
            <a:r>
              <a:rPr lang="en-GB" sz="2200" dirty="0" smtClean="0">
                <a:latin typeface="+mn-lt"/>
                <a:ea typeface="ＭＳ Ｐゴシック" charset="0"/>
                <a:cs typeface="ＭＳ Ｐゴシック" charset="0"/>
              </a:rPr>
              <a:t>program, which in </a:t>
            </a:r>
            <a:r>
              <a:rPr lang="en-GB" sz="2200" dirty="0">
                <a:latin typeface="+mn-lt"/>
                <a:ea typeface="ＭＳ Ｐゴシック" charset="0"/>
                <a:cs typeface="ＭＳ Ｐゴシック" charset="0"/>
              </a:rPr>
              <a:t>this case </a:t>
            </a:r>
            <a:r>
              <a:rPr lang="en-GB" sz="2200" dirty="0" smtClean="0">
                <a:latin typeface="+mn-lt"/>
                <a:ea typeface="ＭＳ Ｐゴシック" charset="0"/>
                <a:cs typeface="ＭＳ Ｐゴシック" charset="0"/>
              </a:rPr>
              <a:t>means that clients continue accessing </a:t>
            </a:r>
            <a:r>
              <a:rPr lang="en-GB" sz="2200" dirty="0">
                <a:latin typeface="+mn-lt"/>
                <a:ea typeface="ＭＳ Ｐゴシック" charset="0"/>
                <a:cs typeface="ＭＳ Ｐゴシック" charset="0"/>
              </a:rPr>
              <a:t>lifelong HIV care and treatment services.</a:t>
            </a:r>
            <a:r>
              <a:rPr lang="en-GB" sz="2200" dirty="0" smtClean="0">
                <a:latin typeface="+mn-lt"/>
                <a:ea typeface="ＭＳ Ｐゴシック" charset="0"/>
                <a:cs typeface="ＭＳ Ｐゴシック" charset="0"/>
              </a:rPr>
              <a:t> </a:t>
            </a:r>
          </a:p>
          <a:p>
            <a:r>
              <a:rPr lang="en-GB" sz="2200" dirty="0" smtClean="0">
                <a:latin typeface="+mn-lt"/>
                <a:ea typeface="ＭＳ Ｐゴシック" charset="0"/>
                <a:cs typeface="ＭＳ Ｐゴシック" charset="0"/>
              </a:rPr>
              <a:t>Clients </a:t>
            </a:r>
            <a:r>
              <a:rPr lang="en-GB" sz="2200" dirty="0">
                <a:latin typeface="+mn-lt"/>
                <a:ea typeface="ＭＳ Ｐゴシック" charset="0"/>
                <a:cs typeface="ＭＳ Ｐゴシック" charset="0"/>
              </a:rPr>
              <a:t>must take over 95% of </a:t>
            </a:r>
            <a:r>
              <a:rPr lang="en-GB" sz="2200" dirty="0" smtClean="0">
                <a:latin typeface="+mn-lt"/>
                <a:ea typeface="ＭＳ Ｐゴシック" charset="0"/>
                <a:cs typeface="ＭＳ Ｐゴシック" charset="0"/>
              </a:rPr>
              <a:t>their </a:t>
            </a:r>
            <a:r>
              <a:rPr lang="en-GB" sz="2200" dirty="0">
                <a:latin typeface="+mn-lt"/>
                <a:ea typeface="ＭＳ Ｐゴシック" charset="0"/>
                <a:cs typeface="ＭＳ Ｐゴシック" charset="0"/>
              </a:rPr>
              <a:t>necessary</a:t>
            </a:r>
            <a:r>
              <a:rPr lang="en-GB" sz="2200" dirty="0" smtClean="0">
                <a:latin typeface="+mn-lt"/>
                <a:ea typeface="ＭＳ Ｐゴシック" charset="0"/>
                <a:cs typeface="ＭＳ Ｐゴシック" charset="0"/>
              </a:rPr>
              <a:t> ART doses </a:t>
            </a:r>
            <a:r>
              <a:rPr lang="en-GB" sz="2200" dirty="0">
                <a:latin typeface="+mn-lt"/>
                <a:ea typeface="ＭＳ Ｐゴシック" charset="0"/>
                <a:cs typeface="ＭＳ Ｐゴシック" charset="0"/>
              </a:rPr>
              <a:t>to achieve the conditions for therapeutic </a:t>
            </a:r>
            <a:r>
              <a:rPr lang="en-GB" sz="2200" dirty="0" smtClean="0">
                <a:latin typeface="+mn-lt"/>
                <a:ea typeface="ＭＳ Ｐゴシック" charset="0"/>
                <a:cs typeface="ＭＳ Ｐゴシック" charset="0"/>
              </a:rPr>
              <a:t>success. Our aim </a:t>
            </a:r>
            <a:r>
              <a:rPr lang="en-GB" sz="2200" dirty="0">
                <a:latin typeface="+mn-lt"/>
                <a:ea typeface="ＭＳ Ｐゴシック" charset="0"/>
                <a:cs typeface="ＭＳ Ｐゴシック" charset="0"/>
              </a:rPr>
              <a:t>is</a:t>
            </a:r>
            <a:r>
              <a:rPr lang="en-GB" sz="2200" dirty="0" smtClean="0">
                <a:latin typeface="+mn-lt"/>
                <a:ea typeface="ＭＳ Ｐゴシック" charset="0"/>
                <a:cs typeface="ＭＳ Ｐゴシック" charset="0"/>
              </a:rPr>
              <a:t> to </a:t>
            </a:r>
            <a:r>
              <a:rPr lang="en-GB" sz="2200" dirty="0">
                <a:latin typeface="+mn-lt"/>
                <a:ea typeface="ＭＳ Ｐゴシック" charset="0"/>
                <a:cs typeface="ＭＳ Ｐゴシック" charset="0"/>
              </a:rPr>
              <a:t>support clients to achieve and sustain this rate of adherence to their </a:t>
            </a:r>
            <a:r>
              <a:rPr lang="en-GB" sz="2200" dirty="0" smtClean="0">
                <a:latin typeface="+mn-lt"/>
                <a:ea typeface="ＭＳ Ｐゴシック" charset="0"/>
                <a:cs typeface="ＭＳ Ｐゴシック" charset="0"/>
              </a:rPr>
              <a:t>regimens, both for their own health and to protect their sexual partners (</a:t>
            </a:r>
            <a:r>
              <a:rPr lang="en-GB" sz="2200" i="1" dirty="0" smtClean="0">
                <a:latin typeface="+mn-lt"/>
                <a:ea typeface="ＭＳ Ｐゴシック" charset="0"/>
                <a:cs typeface="ＭＳ Ｐゴシック" charset="0"/>
              </a:rPr>
              <a:t>“altruistic adherence”</a:t>
            </a:r>
            <a:r>
              <a:rPr lang="en-GB" sz="2200" dirty="0" smtClean="0">
                <a:latin typeface="+mn-lt"/>
                <a:ea typeface="ＭＳ Ｐゴシック" charset="0"/>
                <a:cs typeface="ＭＳ Ｐゴシック" charset="0"/>
              </a:rPr>
              <a:t>).</a:t>
            </a:r>
          </a:p>
          <a:p>
            <a:r>
              <a:rPr lang="en-GB" sz="2200" dirty="0" smtClean="0">
                <a:ea typeface="ＭＳ Ｐゴシック" charset="0"/>
                <a:cs typeface="ＭＳ Ｐゴシック" charset="0"/>
              </a:rPr>
              <a:t>One of the most important steps to improve retention in care is to ensure that services are youth-friendly. </a:t>
            </a:r>
          </a:p>
        </p:txBody>
      </p:sp>
      <p:sp>
        <p:nvSpPr>
          <p:cNvPr id="4" name="Slide Number Placeholder 3"/>
          <p:cNvSpPr>
            <a:spLocks noGrp="1"/>
          </p:cNvSpPr>
          <p:nvPr>
            <p:ph type="sldNum" sz="quarter" idx="12"/>
          </p:nvPr>
        </p:nvSpPr>
        <p:spPr/>
        <p:txBody>
          <a:bodyPr/>
          <a:lstStyle/>
          <a:p>
            <a:fld id="{2AA6BE04-1A97-7346-8DF1-95DFBAB449B6}" type="slidenum">
              <a:rPr lang="en-US" smtClean="0"/>
              <a:pPr/>
              <a:t>72</a:t>
            </a:fld>
            <a:endParaRPr lang="en-US"/>
          </a:p>
        </p:txBody>
      </p:sp>
    </p:spTree>
    <p:extLst>
      <p:ext uri="{BB962C8B-B14F-4D97-AF65-F5344CB8AC3E}">
        <p14:creationId xmlns:p14="http://schemas.microsoft.com/office/powerpoint/2010/main" val="359210727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42244"/>
            <a:ext cx="8264525" cy="1116012"/>
          </a:xfrm>
        </p:spPr>
        <p:txBody>
          <a:bodyPr/>
          <a:lstStyle/>
          <a:p>
            <a:r>
              <a:rPr lang="en-US" dirty="0" smtClean="0"/>
              <a:t>Module 8: Key Points </a:t>
            </a:r>
            <a:r>
              <a:rPr lang="en-US" sz="1800" dirty="0" smtClean="0"/>
              <a:t>(Continued)</a:t>
            </a:r>
            <a:endParaRPr lang="en-US" sz="1800" dirty="0"/>
          </a:p>
        </p:txBody>
      </p:sp>
      <p:sp>
        <p:nvSpPr>
          <p:cNvPr id="3" name="Content Placeholder 2"/>
          <p:cNvSpPr>
            <a:spLocks noGrp="1"/>
          </p:cNvSpPr>
          <p:nvPr>
            <p:ph idx="1"/>
          </p:nvPr>
        </p:nvSpPr>
        <p:spPr>
          <a:xfrm>
            <a:off x="533400" y="1600200"/>
            <a:ext cx="8229600" cy="4297363"/>
          </a:xfrm>
        </p:spPr>
        <p:txBody>
          <a:bodyPr/>
          <a:lstStyle/>
          <a:p>
            <a:r>
              <a:rPr lang="en-GB" sz="2200" dirty="0" smtClean="0">
                <a:ea typeface="ＭＳ Ｐゴシック" charset="0"/>
                <a:cs typeface="ＭＳ Ｐゴシック" charset="0"/>
              </a:rPr>
              <a:t>ART preparation usually includes group education sessions, individual </a:t>
            </a:r>
            <a:r>
              <a:rPr lang="en-GB" sz="2200" dirty="0" err="1" smtClean="0">
                <a:ea typeface="ＭＳ Ｐゴシック" charset="0"/>
                <a:cs typeface="ＭＳ Ｐゴシック" charset="0"/>
              </a:rPr>
              <a:t>counseling</a:t>
            </a:r>
            <a:r>
              <a:rPr lang="en-GB" sz="2200" dirty="0" smtClean="0">
                <a:ea typeface="ＭＳ Ｐゴシック" charset="0"/>
                <a:cs typeface="ＭＳ Ｐゴシック" charset="0"/>
              </a:rPr>
              <a:t> sessions, and an adherence readiness assessment. </a:t>
            </a:r>
            <a:endParaRPr lang="en-GB" sz="2200" dirty="0" smtClean="0">
              <a:latin typeface="+mn-lt"/>
              <a:ea typeface="ＭＳ Ｐゴシック" charset="0"/>
              <a:cs typeface="ＭＳ Ｐゴシック" charset="0"/>
            </a:endParaRPr>
          </a:p>
          <a:p>
            <a:r>
              <a:rPr lang="en-GB" sz="2200" dirty="0" smtClean="0">
                <a:latin typeface="+mn-lt"/>
                <a:ea typeface="ＭＳ Ｐゴシック" charset="0"/>
                <a:cs typeface="ＭＳ Ｐゴシック" charset="0"/>
              </a:rPr>
              <a:t>Ideally, adherence readiness assessment and </a:t>
            </a:r>
            <a:r>
              <a:rPr lang="en-GB" sz="2200" dirty="0" err="1" smtClean="0">
                <a:latin typeface="+mn-lt"/>
                <a:ea typeface="ＭＳ Ｐゴシック" charset="0"/>
                <a:cs typeface="ＭＳ Ｐゴシック" charset="0"/>
              </a:rPr>
              <a:t>counseling</a:t>
            </a:r>
            <a:r>
              <a:rPr lang="en-GB" sz="2200" dirty="0" smtClean="0">
                <a:latin typeface="+mn-lt"/>
                <a:ea typeface="ＭＳ Ｐゴシック" charset="0"/>
                <a:cs typeface="ＭＳ Ｐゴシック" charset="0"/>
              </a:rPr>
              <a:t> should begin early during HIV care, but they </a:t>
            </a:r>
            <a:r>
              <a:rPr lang="en-GB" sz="2200" b="1" dirty="0" smtClean="0">
                <a:latin typeface="+mn-lt"/>
                <a:ea typeface="ＭＳ Ｐゴシック" charset="0"/>
                <a:cs typeface="ＭＳ Ｐゴシック" charset="0"/>
              </a:rPr>
              <a:t>should not be a reason to delay initiation of ART</a:t>
            </a:r>
            <a:r>
              <a:rPr lang="en-GB" sz="2200" dirty="0" smtClean="0">
                <a:latin typeface="+mn-lt"/>
                <a:ea typeface="ＭＳ Ｐゴシック" charset="0"/>
                <a:cs typeface="ＭＳ Ｐゴシック" charset="0"/>
              </a:rPr>
              <a:t>.</a:t>
            </a:r>
          </a:p>
          <a:p>
            <a:pPr lvl="0"/>
            <a:r>
              <a:rPr lang="en-US" sz="2200" dirty="0" smtClean="0"/>
              <a:t>Each client should have </a:t>
            </a:r>
            <a:r>
              <a:rPr lang="en-US" sz="2200" b="1" dirty="0" smtClean="0"/>
              <a:t>at least one </a:t>
            </a:r>
            <a:r>
              <a:rPr lang="en-US" sz="2200" dirty="0" smtClean="0"/>
              <a:t>individual adherence preparation counseling session with a health worker before starting ART. Caregivers and treatment buddies, when available, should also participate.</a:t>
            </a:r>
            <a:endParaRPr lang="en-GB" sz="2200" dirty="0" smtClean="0">
              <a:ea typeface="ＭＳ Ｐゴシック" charset="0"/>
              <a:cs typeface="ＭＳ Ｐゴシック" charset="0"/>
            </a:endParaRPr>
          </a:p>
          <a:p>
            <a:endParaRPr lang="en-ZA" sz="1900" dirty="0" smtClean="0">
              <a:ea typeface="ＭＳ Ｐゴシック" charset="0"/>
              <a:cs typeface="ＭＳ Ｐゴシック" charset="0"/>
            </a:endParaRPr>
          </a:p>
          <a:p>
            <a:endParaRPr lang="en-GB" sz="19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73</a:t>
            </a:fld>
            <a:endParaRPr lang="en-US"/>
          </a:p>
        </p:txBody>
      </p:sp>
    </p:spTree>
    <p:extLst>
      <p:ext uri="{BB962C8B-B14F-4D97-AF65-F5344CB8AC3E}">
        <p14:creationId xmlns:p14="http://schemas.microsoft.com/office/powerpoint/2010/main" val="3731144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42244"/>
            <a:ext cx="8264525" cy="1116012"/>
          </a:xfrm>
        </p:spPr>
        <p:txBody>
          <a:bodyPr/>
          <a:lstStyle/>
          <a:p>
            <a:r>
              <a:rPr lang="en-US" dirty="0" smtClean="0"/>
              <a:t>Module 8: Key Points </a:t>
            </a:r>
            <a:r>
              <a:rPr lang="en-US" sz="1800" dirty="0" smtClean="0"/>
              <a:t>(Continued)</a:t>
            </a:r>
            <a:endParaRPr lang="en-US" sz="1800" dirty="0"/>
          </a:p>
        </p:txBody>
      </p:sp>
      <p:sp>
        <p:nvSpPr>
          <p:cNvPr id="3" name="Content Placeholder 2"/>
          <p:cNvSpPr>
            <a:spLocks noGrp="1"/>
          </p:cNvSpPr>
          <p:nvPr>
            <p:ph idx="1"/>
          </p:nvPr>
        </p:nvSpPr>
        <p:spPr>
          <a:xfrm>
            <a:off x="533400" y="1527630"/>
            <a:ext cx="8229600" cy="4822825"/>
          </a:xfrm>
        </p:spPr>
        <p:txBody>
          <a:bodyPr/>
          <a:lstStyle/>
          <a:p>
            <a:r>
              <a:rPr lang="en-GB" sz="2200" dirty="0" smtClean="0">
                <a:ea typeface="ＭＳ Ｐゴシック" charset="0"/>
                <a:cs typeface="ＭＳ Ｐゴシック" charset="0"/>
              </a:rPr>
              <a:t>Health workers can help the client develop a personal adherence plan by </a:t>
            </a:r>
            <a:r>
              <a:rPr lang="en-US" sz="2200" dirty="0" smtClean="0"/>
              <a:t>asking the </a:t>
            </a:r>
            <a:r>
              <a:rPr lang="en-US" sz="2200" b="1" dirty="0" smtClean="0"/>
              <a:t>are you committed? </a:t>
            </a:r>
            <a:r>
              <a:rPr lang="en-US" sz="2200" dirty="0" smtClean="0"/>
              <a:t>question and the </a:t>
            </a:r>
            <a:r>
              <a:rPr lang="en-US" sz="2200" b="1" dirty="0" smtClean="0"/>
              <a:t>who, what, when, where, </a:t>
            </a:r>
            <a:r>
              <a:rPr lang="en-US" sz="2200" dirty="0" smtClean="0"/>
              <a:t>and </a:t>
            </a:r>
            <a:r>
              <a:rPr lang="en-US" sz="2200" b="1" dirty="0" smtClean="0"/>
              <a:t>how</a:t>
            </a:r>
            <a:r>
              <a:rPr lang="en-US" sz="2200" dirty="0" smtClean="0"/>
              <a:t> of the medications</a:t>
            </a:r>
            <a:r>
              <a:rPr lang="en-GB" sz="2200" dirty="0" smtClean="0">
                <a:ea typeface="ＭＳ Ｐゴシック" charset="0"/>
                <a:cs typeface="ＭＳ Ｐゴシック" charset="0"/>
              </a:rPr>
              <a:t>. The Adherence Support Tree and Adherence Preparation and Support Guides can be helpful tools. </a:t>
            </a:r>
          </a:p>
          <a:p>
            <a:r>
              <a:rPr lang="en-GB" sz="2200" dirty="0" smtClean="0">
                <a:ea typeface="ＭＳ Ｐゴシック" charset="0"/>
                <a:cs typeface="ＭＳ Ｐゴシック" charset="0"/>
              </a:rPr>
              <a:t>The best way is to assess adherence is to use several methods. HWs can use the Adherence Assessment Guides to ask clients and caregivers about adherence</a:t>
            </a:r>
            <a:r>
              <a:rPr lang="en-GB" sz="2200" b="1" dirty="0" smtClean="0">
                <a:ea typeface="ＭＳ Ｐゴシック" charset="0"/>
                <a:cs typeface="ＭＳ Ｐゴシック" charset="0"/>
              </a:rPr>
              <a:t> at each clinic visit.</a:t>
            </a:r>
          </a:p>
          <a:p>
            <a:r>
              <a:rPr lang="en-GB" sz="2200" dirty="0" smtClean="0">
                <a:ea typeface="ＭＳ Ｐゴシック" charset="0"/>
                <a:cs typeface="ＭＳ Ｐゴシック" charset="0"/>
              </a:rPr>
              <a:t>Adherence support services should be ongoing and the entire MDT is responsible for providing these services.</a:t>
            </a:r>
          </a:p>
          <a:p>
            <a:r>
              <a:rPr lang="en-GB" sz="2200" dirty="0" smtClean="0">
                <a:ea typeface="ＭＳ Ｐゴシック" charset="0"/>
                <a:cs typeface="ＭＳ Ｐゴシック" charset="0"/>
              </a:rPr>
              <a:t>Ongoing adherence support is especially important for adolescents because their adherence to care and medications will change over time.</a:t>
            </a:r>
            <a:endParaRPr lang="en-ZA" sz="2200" dirty="0" smtClean="0">
              <a:ea typeface="ＭＳ Ｐゴシック" charset="0"/>
              <a:cs typeface="ＭＳ Ｐゴシック" charset="0"/>
            </a:endParaRPr>
          </a:p>
          <a:p>
            <a:endParaRPr lang="en-ZA" sz="1900" dirty="0" smtClean="0">
              <a:ea typeface="ＭＳ Ｐゴシック" charset="0"/>
              <a:cs typeface="ＭＳ Ｐゴシック" charset="0"/>
            </a:endParaRPr>
          </a:p>
          <a:p>
            <a:endParaRPr lang="en-GB" sz="19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74</a:t>
            </a:fld>
            <a:endParaRPr lang="en-US"/>
          </a:p>
        </p:txBody>
      </p:sp>
    </p:spTree>
    <p:extLst>
      <p:ext uri="{BB962C8B-B14F-4D97-AF65-F5344CB8AC3E}">
        <p14:creationId xmlns:p14="http://schemas.microsoft.com/office/powerpoint/2010/main" val="3731144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Adherence to Treatment Includes:</a:t>
            </a:r>
            <a:endParaRPr lang="en-US" sz="1800" kern="1200" spc="-40" dirty="0"/>
          </a:p>
        </p:txBody>
      </p:sp>
      <p:sp>
        <p:nvSpPr>
          <p:cNvPr id="3" name="Content Placeholder 2"/>
          <p:cNvSpPr>
            <a:spLocks noGrp="1"/>
          </p:cNvSpPr>
          <p:nvPr>
            <p:ph idx="1"/>
          </p:nvPr>
        </p:nvSpPr>
        <p:spPr>
          <a:xfrm>
            <a:off x="533400" y="1752600"/>
            <a:ext cx="8229600" cy="4436358"/>
          </a:xfrm>
        </p:spPr>
        <p:txBody>
          <a:bodyPr numCol="1" spcCol="182880"/>
          <a:lstStyle/>
          <a:p>
            <a:r>
              <a:rPr lang="en-GB" dirty="0" smtClean="0">
                <a:latin typeface="+mn-lt"/>
                <a:ea typeface="ＭＳ Ｐゴシック" charset="0"/>
                <a:cs typeface="ＭＳ Ｐゴシック" charset="0"/>
              </a:rPr>
              <a:t>Taking ART </a:t>
            </a:r>
            <a:r>
              <a:rPr lang="en-GB" dirty="0">
                <a:latin typeface="+mn-lt"/>
                <a:ea typeface="ＭＳ Ｐゴシック" charset="0"/>
                <a:cs typeface="ＭＳ Ｐゴシック" charset="0"/>
              </a:rPr>
              <a:t>correctly, as prescribed, for </a:t>
            </a:r>
            <a:r>
              <a:rPr lang="en-GB" dirty="0" smtClean="0">
                <a:latin typeface="+mn-lt"/>
                <a:ea typeface="ＭＳ Ｐゴシック" charset="0"/>
                <a:cs typeface="ＭＳ Ｐゴシック" charset="0"/>
              </a:rPr>
              <a:t>a person’s whole life — even </a:t>
            </a:r>
            <a:r>
              <a:rPr lang="en-GB" dirty="0">
                <a:latin typeface="+mn-lt"/>
                <a:ea typeface="ＭＳ Ｐゴシック" charset="0"/>
                <a:cs typeface="ＭＳ Ｐゴシック" charset="0"/>
              </a:rPr>
              <a:t>if </a:t>
            </a:r>
            <a:r>
              <a:rPr lang="en-GB" dirty="0" smtClean="0">
                <a:latin typeface="+mn-lt"/>
                <a:ea typeface="ＭＳ Ｐゴシック" charset="0"/>
                <a:cs typeface="ＭＳ Ｐゴシック" charset="0"/>
              </a:rPr>
              <a:t>he or she </a:t>
            </a:r>
            <a:r>
              <a:rPr lang="en-GB" dirty="0">
                <a:latin typeface="+mn-lt"/>
                <a:ea typeface="ＭＳ Ｐゴシック" charset="0"/>
                <a:cs typeface="ＭＳ Ｐゴシック" charset="0"/>
              </a:rPr>
              <a:t>feels healthy </a:t>
            </a:r>
          </a:p>
          <a:p>
            <a:r>
              <a:rPr lang="en-GB" dirty="0">
                <a:latin typeface="+mn-lt"/>
                <a:ea typeface="ＭＳ Ｐゴシック" charset="0"/>
                <a:cs typeface="ＭＳ Ｐゴシック" charset="0"/>
              </a:rPr>
              <a:t>Taking other medicines, such as CTX, as prescribed </a:t>
            </a:r>
          </a:p>
          <a:p>
            <a:r>
              <a:rPr lang="en-GB" dirty="0">
                <a:latin typeface="+mn-lt"/>
                <a:ea typeface="ＭＳ Ｐゴシック" charset="0"/>
                <a:cs typeface="ＭＳ Ｐゴシック" charset="0"/>
              </a:rPr>
              <a:t>Not taking any </a:t>
            </a:r>
            <a:r>
              <a:rPr lang="en-GB" dirty="0" smtClean="0">
                <a:latin typeface="+mn-lt"/>
                <a:ea typeface="ＭＳ Ｐゴシック" charset="0"/>
                <a:cs typeface="ＭＳ Ｐゴシック" charset="0"/>
              </a:rPr>
              <a:t>“treatment breaks</a:t>
            </a:r>
            <a:r>
              <a:rPr lang="en-GB" dirty="0">
                <a:latin typeface="+mn-lt"/>
                <a:ea typeface="ＭＳ Ｐゴシック" charset="0"/>
                <a:cs typeface="ＭＳ Ｐゴシック" charset="0"/>
              </a:rPr>
              <a:t>”</a:t>
            </a:r>
            <a:endParaRPr lang="en-ZA" dirty="0">
              <a:latin typeface="+mn-lt"/>
              <a:ea typeface="ＭＳ Ｐゴシック" charset="0"/>
              <a:cs typeface="ＭＳ Ｐゴシック" charset="0"/>
            </a:endParaRPr>
          </a:p>
          <a:p>
            <a:endParaRPr lang="en-GB" sz="2000"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8</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2749829239"/>
              </p:ext>
            </p:extLst>
          </p:nvPr>
        </p:nvGraphicFramePr>
        <p:xfrm>
          <a:off x="707571" y="4354286"/>
          <a:ext cx="7837714" cy="1248229"/>
        </p:xfrm>
        <a:graphic>
          <a:graphicData uri="http://schemas.openxmlformats.org/drawingml/2006/table">
            <a:tbl>
              <a:tblPr firstRow="1" bandRow="1">
                <a:tableStyleId>{5C22544A-7EE6-4342-B048-85BDC9FD1C3A}</a:tableStyleId>
              </a:tblPr>
              <a:tblGrid>
                <a:gridCol w="7837714"/>
              </a:tblGrid>
              <a:tr h="1248229">
                <a:tc>
                  <a:txBody>
                    <a:bodyPr/>
                    <a:lstStyle/>
                    <a:p>
                      <a:pPr marL="0" indent="0" algn="ctr">
                        <a:spcBef>
                          <a:spcPct val="50000"/>
                        </a:spcBef>
                        <a:buFont typeface="Arial" pitchFamily="34" charset="0"/>
                        <a:buNone/>
                      </a:pPr>
                      <a:r>
                        <a:rPr lang="en-GB" sz="2400" b="0" baseline="0" dirty="0" smtClean="0">
                          <a:solidFill>
                            <a:schemeClr val="tx1"/>
                          </a:solidFill>
                          <a:latin typeface="+mn-lt"/>
                        </a:rPr>
                        <a:t>In the context of ART, studies have shown that clients must take </a:t>
                      </a:r>
                      <a:r>
                        <a:rPr lang="en-GB" sz="2400" b="1" baseline="0" dirty="0" smtClean="0">
                          <a:solidFill>
                            <a:schemeClr val="tx1"/>
                          </a:solidFill>
                          <a:latin typeface="+mn-lt"/>
                        </a:rPr>
                        <a:t>over 95% of their necessary doses </a:t>
                      </a:r>
                      <a:r>
                        <a:rPr lang="en-GB" sz="2400" b="0" baseline="0" dirty="0" smtClean="0">
                          <a:solidFill>
                            <a:schemeClr val="tx1"/>
                          </a:solidFill>
                          <a:latin typeface="+mn-lt"/>
                        </a:rPr>
                        <a:t>to achieve the conditions for therapeutic success.</a:t>
                      </a:r>
                    </a:p>
                  </a:txBody>
                  <a:tcPr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8369391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Non-Adherence Includes:</a:t>
            </a:r>
            <a:endParaRPr lang="en-US" sz="1800" kern="1200" spc="-40" dirty="0"/>
          </a:p>
        </p:txBody>
      </p:sp>
      <p:sp>
        <p:nvSpPr>
          <p:cNvPr id="3" name="Content Placeholder 2"/>
          <p:cNvSpPr>
            <a:spLocks noGrp="1"/>
          </p:cNvSpPr>
          <p:nvPr>
            <p:ph idx="1"/>
          </p:nvPr>
        </p:nvSpPr>
        <p:spPr>
          <a:xfrm>
            <a:off x="533400" y="1752600"/>
            <a:ext cx="8229600" cy="4436358"/>
          </a:xfrm>
        </p:spPr>
        <p:txBody>
          <a:bodyPr numCol="1" spcCol="182880"/>
          <a:lstStyle/>
          <a:p>
            <a:pPr>
              <a:spcBef>
                <a:spcPts val="900"/>
              </a:spcBef>
            </a:pPr>
            <a:r>
              <a:rPr lang="en-GB" sz="2200" kern="1200" dirty="0" smtClean="0">
                <a:latin typeface="+mn-lt"/>
                <a:ea typeface="ＭＳ Ｐゴシック" charset="0"/>
                <a:cs typeface="ＭＳ Ｐゴシック" charset="0"/>
              </a:rPr>
              <a:t>Missing </a:t>
            </a:r>
            <a:r>
              <a:rPr lang="en-GB" sz="2200" kern="1200" dirty="0">
                <a:latin typeface="+mn-lt"/>
                <a:ea typeface="ＭＳ Ｐゴシック" charset="0"/>
                <a:cs typeface="ＭＳ Ｐゴシック" charset="0"/>
              </a:rPr>
              <a:t>one or many appointments</a:t>
            </a:r>
          </a:p>
          <a:p>
            <a:pPr>
              <a:spcBef>
                <a:spcPts val="900"/>
              </a:spcBef>
            </a:pPr>
            <a:r>
              <a:rPr lang="en-GB" sz="2200" kern="1200" dirty="0">
                <a:latin typeface="+mn-lt"/>
                <a:ea typeface="ＭＳ Ｐゴシック" charset="0"/>
                <a:cs typeface="ＭＳ Ｐゴシック" charset="0"/>
              </a:rPr>
              <a:t>Not following the care plan</a:t>
            </a:r>
          </a:p>
          <a:p>
            <a:pPr>
              <a:spcBef>
                <a:spcPts val="900"/>
              </a:spcBef>
            </a:pPr>
            <a:r>
              <a:rPr lang="en-GB" sz="2200" kern="1200" dirty="0">
                <a:latin typeface="+mn-lt"/>
                <a:ea typeface="ＭＳ Ｐゴシック" charset="0"/>
                <a:cs typeface="ＭＳ Ｐゴシック" charset="0"/>
              </a:rPr>
              <a:t>Missing a dose or doses of medicine</a:t>
            </a:r>
          </a:p>
          <a:p>
            <a:pPr>
              <a:spcBef>
                <a:spcPts val="900"/>
              </a:spcBef>
            </a:pPr>
            <a:r>
              <a:rPr lang="en-GB" sz="2200" kern="1200" dirty="0">
                <a:latin typeface="+mn-lt"/>
                <a:ea typeface="ＭＳ Ｐゴシック" charset="0"/>
                <a:cs typeface="ＭＳ Ｐゴシック" charset="0"/>
              </a:rPr>
              <a:t>Sharing </a:t>
            </a:r>
            <a:r>
              <a:rPr lang="en-GB" sz="2200" kern="1200" dirty="0" smtClean="0">
                <a:latin typeface="+mn-lt"/>
                <a:ea typeface="ＭＳ Ｐゴシック" charset="0"/>
                <a:cs typeface="ＭＳ Ｐゴシック" charset="0"/>
              </a:rPr>
              <a:t>medicines </a:t>
            </a:r>
            <a:r>
              <a:rPr lang="en-GB" sz="2200" kern="1200" dirty="0">
                <a:latin typeface="+mn-lt"/>
                <a:ea typeface="ＭＳ Ｐゴシック" charset="0"/>
                <a:cs typeface="ＭＳ Ｐゴシック" charset="0"/>
              </a:rPr>
              <a:t>with other people</a:t>
            </a:r>
          </a:p>
          <a:p>
            <a:pPr>
              <a:spcBef>
                <a:spcPts val="900"/>
              </a:spcBef>
            </a:pPr>
            <a:r>
              <a:rPr lang="en-GB" sz="2200" kern="1200" dirty="0">
                <a:latin typeface="+mn-lt"/>
                <a:ea typeface="ＭＳ Ｐゴシック" charset="0"/>
                <a:cs typeface="ＭＳ Ｐゴシック" charset="0"/>
              </a:rPr>
              <a:t>Stopping medicine for a day or many days</a:t>
            </a:r>
          </a:p>
          <a:p>
            <a:pPr>
              <a:spcBef>
                <a:spcPts val="900"/>
              </a:spcBef>
            </a:pPr>
            <a:r>
              <a:rPr lang="en-GB" sz="2200" kern="1200" dirty="0">
                <a:latin typeface="+mn-lt"/>
                <a:ea typeface="ＭＳ Ｐゴシック" charset="0"/>
                <a:cs typeface="ＭＳ Ｐゴシック" charset="0"/>
              </a:rPr>
              <a:t>Taking medicines at the wrong times</a:t>
            </a:r>
          </a:p>
          <a:p>
            <a:pPr>
              <a:spcBef>
                <a:spcPts val="900"/>
              </a:spcBef>
            </a:pPr>
            <a:r>
              <a:rPr lang="en-GB" sz="2200" kern="1200" dirty="0">
                <a:latin typeface="+mn-lt"/>
                <a:ea typeface="ＭＳ Ｐゴシック" charset="0"/>
                <a:cs typeface="ＭＳ Ｐゴシック" charset="0"/>
              </a:rPr>
              <a:t>Taking medicines without following instructions </a:t>
            </a:r>
            <a:r>
              <a:rPr lang="en-GB" sz="2200" kern="1200" dirty="0" smtClean="0">
                <a:latin typeface="+mn-lt"/>
                <a:ea typeface="ＭＳ Ｐゴシック" charset="0"/>
                <a:cs typeface="ＭＳ Ｐゴシック" charset="0"/>
              </a:rPr>
              <a:t>about </a:t>
            </a:r>
            <a:r>
              <a:rPr lang="en-GB" sz="2200" kern="1200" dirty="0">
                <a:latin typeface="+mn-lt"/>
                <a:ea typeface="ＭＳ Ｐゴシック" charset="0"/>
                <a:cs typeface="ＭＳ Ｐゴシック" charset="0"/>
              </a:rPr>
              <a:t>timing or food intake</a:t>
            </a:r>
            <a:endParaRPr lang="en-ZA" sz="2200" kern="1200" dirty="0">
              <a:latin typeface="+mn-lt"/>
              <a:ea typeface="ＭＳ Ｐゴシック" charset="0"/>
              <a:cs typeface="ＭＳ Ｐゴシック" charset="0"/>
            </a:endParaRPr>
          </a:p>
          <a:p>
            <a:pPr>
              <a:spcBef>
                <a:spcPts val="900"/>
              </a:spcBef>
            </a:pPr>
            <a:endParaRPr lang="en-GB" sz="2000" kern="1200"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9</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3602771541"/>
              </p:ext>
            </p:extLst>
          </p:nvPr>
        </p:nvGraphicFramePr>
        <p:xfrm>
          <a:off x="533400" y="5426958"/>
          <a:ext cx="7837714" cy="762000"/>
        </p:xfrm>
        <a:graphic>
          <a:graphicData uri="http://schemas.openxmlformats.org/drawingml/2006/table">
            <a:tbl>
              <a:tblPr firstRow="1" bandRow="1">
                <a:tableStyleId>{5C22544A-7EE6-4342-B048-85BDC9FD1C3A}</a:tableStyleId>
              </a:tblPr>
              <a:tblGrid>
                <a:gridCol w="7837714"/>
              </a:tblGrid>
              <a:tr h="370840">
                <a:tc>
                  <a:txBody>
                    <a:bodyPr/>
                    <a:lstStyle/>
                    <a:p>
                      <a:pPr marL="0" indent="0" algn="ctr">
                        <a:spcBef>
                          <a:spcPct val="50000"/>
                        </a:spcBef>
                        <a:buFont typeface="Arial" pitchFamily="34" charset="0"/>
                        <a:buNone/>
                      </a:pPr>
                      <a:r>
                        <a:rPr lang="en-GB" sz="2200" b="0" baseline="0" dirty="0" smtClean="0">
                          <a:solidFill>
                            <a:schemeClr val="tx1"/>
                          </a:solidFill>
                          <a:latin typeface="+mn-lt"/>
                        </a:rPr>
                        <a:t>Non-adherence to treatment can lead to </a:t>
                      </a:r>
                      <a:r>
                        <a:rPr lang="en-GB" sz="2200" b="1" baseline="0" dirty="0" smtClean="0">
                          <a:solidFill>
                            <a:schemeClr val="tx1"/>
                          </a:solidFill>
                          <a:latin typeface="+mn-lt"/>
                        </a:rPr>
                        <a:t>drug resistance</a:t>
                      </a:r>
                      <a:r>
                        <a:rPr lang="en-GB" sz="2200" b="0" baseline="0" dirty="0" smtClean="0">
                          <a:solidFill>
                            <a:schemeClr val="tx1"/>
                          </a:solidFill>
                          <a:latin typeface="+mn-lt"/>
                        </a:rPr>
                        <a:t>, preventing ART from working and causing people to get very sick.</a:t>
                      </a:r>
                    </a:p>
                  </a:txBody>
                  <a:tcPr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298917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21250</TotalTime>
  <Words>5086</Words>
  <Application>Microsoft Macintosh PowerPoint</Application>
  <PresentationFormat>On-screen Show (4:3)</PresentationFormat>
  <Paragraphs>481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Adolescent_HIV_Mod1-1as-calibri</vt:lpstr>
      <vt:lpstr>Adolescent HIV Care and Treatment</vt:lpstr>
      <vt:lpstr>Module 8 Learning Objectives</vt:lpstr>
      <vt:lpstr>Module 8 Learning Objectives (Continued)</vt:lpstr>
      <vt:lpstr>Session 8.1</vt:lpstr>
      <vt:lpstr>Session 8.1 Objectives</vt:lpstr>
      <vt:lpstr>Overview of Retention and Adherence</vt:lpstr>
      <vt:lpstr>Adherence to Care Includes:</vt:lpstr>
      <vt:lpstr>Adherence to Treatment Includes:</vt:lpstr>
      <vt:lpstr>Non-Adherence Includes:</vt:lpstr>
      <vt:lpstr>Discussion Question:</vt:lpstr>
      <vt:lpstr>Why is Excellent Adherence Important?</vt:lpstr>
      <vt:lpstr>PowerPoint Presentation</vt:lpstr>
      <vt:lpstr>Discussion Questions</vt:lpstr>
      <vt:lpstr>Health Service Factors Affecting Adherence</vt:lpstr>
      <vt:lpstr>Individual Factors Affecting Adherence</vt:lpstr>
      <vt:lpstr>Community and Cultural Factors Affecting Adherence</vt:lpstr>
      <vt:lpstr>Medication Factors Affecting Adherence</vt:lpstr>
      <vt:lpstr>Discussion Question</vt:lpstr>
      <vt:lpstr>Remember:</vt:lpstr>
      <vt:lpstr>PowerPoint Presentation</vt:lpstr>
      <vt:lpstr>Session 8.2</vt:lpstr>
      <vt:lpstr>Session 8.2: Objective</vt:lpstr>
      <vt:lpstr>Brainstorming</vt:lpstr>
      <vt:lpstr>Improving Retention in and Adherence to Care</vt:lpstr>
      <vt:lpstr>Improving Retention in and Adherence to Care (Continued)</vt:lpstr>
      <vt:lpstr>Permission to Call or Visit Clients at Home</vt:lpstr>
      <vt:lpstr>Discussion Questions</vt:lpstr>
      <vt:lpstr>Remember:</vt:lpstr>
      <vt:lpstr>PowerPoint Presentation</vt:lpstr>
      <vt:lpstr>Session 8.3</vt:lpstr>
      <vt:lpstr>Session 8.3 Objectives</vt:lpstr>
      <vt:lpstr>Pair Work: The Importance of Adherence Preparation</vt:lpstr>
      <vt:lpstr>Overview of Adolescent-Friendly ART Adherence Preparation</vt:lpstr>
      <vt:lpstr>Overview of Adolescent-Friendly ART Adherence Preparation (Continued)</vt:lpstr>
      <vt:lpstr>What is a Treatment Buddy?</vt:lpstr>
      <vt:lpstr>Adherence Preparation Topics</vt:lpstr>
      <vt:lpstr>Key Topics for Adherence Preparation Education and Counseling</vt:lpstr>
      <vt:lpstr>Helping Clients Develop a Personal Adherence Plan</vt:lpstr>
      <vt:lpstr>The Adherence Support Tree</vt:lpstr>
      <vt:lpstr>Debriefing Discussion</vt:lpstr>
      <vt:lpstr>Discussion Question</vt:lpstr>
      <vt:lpstr>Assessing Clients’ and Caregivers’ Readiness for ART</vt:lpstr>
      <vt:lpstr>Assessing Clients’ and Caregivers’ Readiness for ART (Continued)</vt:lpstr>
      <vt:lpstr>Discussion Questions</vt:lpstr>
      <vt:lpstr>Exercise 1</vt:lpstr>
      <vt:lpstr>Exercise 1: Trainer Demonstration and Role Play - Case Study 1</vt:lpstr>
      <vt:lpstr>Exercise 1: Small Group Work – Case Study 2</vt:lpstr>
      <vt:lpstr>Exercise 1: Small Group Work – Case Study 3</vt:lpstr>
      <vt:lpstr>Exercise 1: Small Group Work – Case Study 4</vt:lpstr>
      <vt:lpstr>Exercise 1: Small Group Work – Case Study 5</vt:lpstr>
      <vt:lpstr>Exercise 1: Large Group Discussion Questions</vt:lpstr>
      <vt:lpstr>Exercise 1: Debriefing</vt:lpstr>
      <vt:lpstr>PowerPoint Presentation</vt:lpstr>
      <vt:lpstr>Session 8.4</vt:lpstr>
      <vt:lpstr>Session 8.4 Objectives</vt:lpstr>
      <vt:lpstr>Discussion Questions</vt:lpstr>
      <vt:lpstr>Assessing Adherence</vt:lpstr>
      <vt:lpstr>PowerPoint Presentation</vt:lpstr>
      <vt:lpstr>PowerPoint Presentation</vt:lpstr>
      <vt:lpstr>Discussion Questions</vt:lpstr>
      <vt:lpstr>Discussion Questions</vt:lpstr>
      <vt:lpstr>Providing Ongoing Adherence Support</vt:lpstr>
      <vt:lpstr>Providing Ongoing Adherence Support (Continued)</vt:lpstr>
      <vt:lpstr>Exercise 2</vt:lpstr>
      <vt:lpstr>Exercise 2: Case Study 1</vt:lpstr>
      <vt:lpstr>Exercise 2: Case Study 2</vt:lpstr>
      <vt:lpstr>Exercise 2: Case Study 3</vt:lpstr>
      <vt:lpstr>Exercise 2: Case Study 4</vt:lpstr>
      <vt:lpstr>Exercise 2: Large Group Discussion Questions</vt:lpstr>
      <vt:lpstr>Exercise 2: Debriefing</vt:lpstr>
      <vt:lpstr>PowerPoint Presentation</vt:lpstr>
      <vt:lpstr>Module 8: Key Points</vt:lpstr>
      <vt:lpstr>Module 8: Key Points (Continued)</vt:lpstr>
      <vt:lpstr>Module 8: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261</cp:revision>
  <cp:lastPrinted>2012-06-07T21:55:34Z</cp:lastPrinted>
  <dcterms:created xsi:type="dcterms:W3CDTF">2011-12-20T15:52:06Z</dcterms:created>
  <dcterms:modified xsi:type="dcterms:W3CDTF">2013-04-11T17:02:27Z</dcterms:modified>
</cp:coreProperties>
</file>