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6" r:id="rId3"/>
  </p:sldMasterIdLst>
  <p:notesMasterIdLst>
    <p:notesMasterId r:id="rId58"/>
  </p:notesMasterIdLst>
  <p:sldIdLst>
    <p:sldId id="288" r:id="rId4"/>
    <p:sldId id="289" r:id="rId5"/>
    <p:sldId id="290" r:id="rId6"/>
    <p:sldId id="324" r:id="rId7"/>
    <p:sldId id="291" r:id="rId8"/>
    <p:sldId id="325" r:id="rId9"/>
    <p:sldId id="292" r:id="rId10"/>
    <p:sldId id="326" r:id="rId11"/>
    <p:sldId id="323" r:id="rId12"/>
    <p:sldId id="327" r:id="rId13"/>
    <p:sldId id="293" r:id="rId14"/>
    <p:sldId id="328" r:id="rId15"/>
    <p:sldId id="294" r:id="rId16"/>
    <p:sldId id="295" r:id="rId17"/>
    <p:sldId id="335" r:id="rId18"/>
    <p:sldId id="297" r:id="rId19"/>
    <p:sldId id="334" r:id="rId20"/>
    <p:sldId id="299" r:id="rId21"/>
    <p:sldId id="300" r:id="rId22"/>
    <p:sldId id="258" r:id="rId23"/>
    <p:sldId id="301" r:id="rId24"/>
    <p:sldId id="260" r:id="rId25"/>
    <p:sldId id="302" r:id="rId26"/>
    <p:sldId id="262" r:id="rId27"/>
    <p:sldId id="303" r:id="rId28"/>
    <p:sldId id="304" r:id="rId29"/>
    <p:sldId id="305" r:id="rId30"/>
    <p:sldId id="306" r:id="rId31"/>
    <p:sldId id="307" r:id="rId32"/>
    <p:sldId id="268" r:id="rId33"/>
    <p:sldId id="308" r:id="rId34"/>
    <p:sldId id="309" r:id="rId35"/>
    <p:sldId id="310" r:id="rId36"/>
    <p:sldId id="311" r:id="rId37"/>
    <p:sldId id="312" r:id="rId38"/>
    <p:sldId id="336" r:id="rId39"/>
    <p:sldId id="337" r:id="rId40"/>
    <p:sldId id="332" r:id="rId41"/>
    <p:sldId id="333" r:id="rId42"/>
    <p:sldId id="274" r:id="rId43"/>
    <p:sldId id="315" r:id="rId44"/>
    <p:sldId id="314" r:id="rId45"/>
    <p:sldId id="313" r:id="rId46"/>
    <p:sldId id="278" r:id="rId47"/>
    <p:sldId id="316" r:id="rId48"/>
    <p:sldId id="317" r:id="rId49"/>
    <p:sldId id="319" r:id="rId50"/>
    <p:sldId id="282" r:id="rId51"/>
    <p:sldId id="318" r:id="rId52"/>
    <p:sldId id="284" r:id="rId53"/>
    <p:sldId id="320" r:id="rId54"/>
    <p:sldId id="286" r:id="rId55"/>
    <p:sldId id="321" r:id="rId56"/>
    <p:sldId id="322" r:id="rId57"/>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 id="1" name="Ellman, Tanya M." initials="ETM" lastIdx="13" clrIdx="1">
    <p:extLst/>
  </p:cmAuthor>
  <p:cmAuthor id="2" name="Virginia Allread" initials="VA" lastIdx="56" clrIdx="2">
    <p:extLst/>
  </p:cmAuthor>
  <p:cmAuthor id="3" name="Tsiouris, Fatima" initials="FT" lastIdx="62" clrIdx="5">
    <p:extLst>
      <p:ext uri="{19B8F6BF-5375-455C-9EA6-DF929625EA0E}">
        <p15:presenceInfo xmlns:p15="http://schemas.microsoft.com/office/powerpoint/2012/main" userId="Tsiouris, Fatima" providerId="None"/>
      </p:ext>
    </p:extLst>
  </p:cmAuthor>
  <p:cmAuthor id="4" name="Arpadi, Stephen" initials="AS" lastIdx="14" clrIdx="4">
    <p:extLst>
      <p:ext uri="{19B8F6BF-5375-455C-9EA6-DF929625EA0E}">
        <p15:presenceInfo xmlns:p15="http://schemas.microsoft.com/office/powerpoint/2012/main" userId="S-1-5-21-1181503474-2084067273-1905203885-17320" providerId="AD"/>
      </p:ext>
    </p:extLst>
  </p:cmAuthor>
  <p:cmAuthor id="5" name="Hackett, Stephanie (CDC/CGH/DGHT)" initials="HS(" lastIdx="6" clrIdx="6">
    <p:extLst>
      <p:ext uri="{19B8F6BF-5375-455C-9EA6-DF929625EA0E}">
        <p15:presenceInfo xmlns:p15="http://schemas.microsoft.com/office/powerpoint/2012/main" userId="S-1-5-21-1207783550-2075000910-922709458-676097" providerId="AD"/>
      </p:ext>
    </p:extLst>
  </p:cmAuthor>
  <p:cmAuthor id="6" name="Gaffga, Nicholas (CDC/CGH/DGHT)" initials="GN(" lastIdx="8" clrIdx="7">
    <p:extLst>
      <p:ext uri="{19B8F6BF-5375-455C-9EA6-DF929625EA0E}">
        <p15:presenceInfo xmlns:p15="http://schemas.microsoft.com/office/powerpoint/2012/main" userId="S-1-5-21-1207783550-2075000910-922709458-192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66"/>
    <a:srgbClr val="0000CC"/>
    <a:srgbClr val="FF0066"/>
    <a:srgbClr val="FFCC66"/>
    <a:srgbClr val="FF6600"/>
    <a:srgbClr val="99FF33"/>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95274" autoAdjust="0"/>
  </p:normalViewPr>
  <p:slideViewPr>
    <p:cSldViewPr>
      <p:cViewPr varScale="1">
        <p:scale>
          <a:sx n="66" d="100"/>
          <a:sy n="66" d="100"/>
        </p:scale>
        <p:origin x="1644" y="60"/>
      </p:cViewPr>
      <p:guideLst>
        <p:guide orient="horz" pos="2160"/>
        <p:guide pos="2880"/>
      </p:guideLst>
    </p:cSldViewPr>
  </p:slideViewPr>
  <p:notesTextViewPr>
    <p:cViewPr>
      <p:scale>
        <a:sx n="1" d="1"/>
        <a:sy n="1" d="1"/>
      </p:scale>
      <p:origin x="0" y="0"/>
    </p:cViewPr>
  </p:notesTextViewPr>
  <p:sorterViewPr>
    <p:cViewPr>
      <p:scale>
        <a:sx n="100" d="100"/>
        <a:sy n="100" d="100"/>
      </p:scale>
      <p:origin x="0" y="-2707"/>
    </p:cViewPr>
  </p:sorterViewPr>
  <p:notesViewPr>
    <p:cSldViewPr>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pPr/>
              <a:t>5/15/2018</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pPr/>
              <a:t>‹Nº›</a:t>
            </a:fld>
            <a:endParaRPr lang="fr-FR"/>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1</a:t>
            </a:fld>
            <a:endParaRPr lang="fr-FR"/>
          </a:p>
        </p:txBody>
      </p:sp>
    </p:spTree>
    <p:extLst>
      <p:ext uri="{BB962C8B-B14F-4D97-AF65-F5344CB8AC3E}">
        <p14:creationId xmlns:p14="http://schemas.microsoft.com/office/powerpoint/2010/main" val="24742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16</a:t>
            </a:fld>
            <a:endParaRPr lang="fr-FR"/>
          </a:p>
        </p:txBody>
      </p:sp>
    </p:spTree>
    <p:extLst>
      <p:ext uri="{BB962C8B-B14F-4D97-AF65-F5344CB8AC3E}">
        <p14:creationId xmlns:p14="http://schemas.microsoft.com/office/powerpoint/2010/main" val="145236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17</a:t>
            </a:fld>
            <a:endParaRPr lang="fr-FR"/>
          </a:p>
        </p:txBody>
      </p:sp>
    </p:spTree>
    <p:extLst>
      <p:ext uri="{BB962C8B-B14F-4D97-AF65-F5344CB8AC3E}">
        <p14:creationId xmlns:p14="http://schemas.microsoft.com/office/powerpoint/2010/main" val="400813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18</a:t>
            </a:fld>
            <a:endParaRPr lang="fr-FR"/>
          </a:p>
        </p:txBody>
      </p:sp>
    </p:spTree>
    <p:extLst>
      <p:ext uri="{BB962C8B-B14F-4D97-AF65-F5344CB8AC3E}">
        <p14:creationId xmlns:p14="http://schemas.microsoft.com/office/powerpoint/2010/main" val="157028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19</a:t>
            </a:fld>
            <a:endParaRPr lang="fr-FR"/>
          </a:p>
        </p:txBody>
      </p:sp>
    </p:spTree>
    <p:extLst>
      <p:ext uri="{BB962C8B-B14F-4D97-AF65-F5344CB8AC3E}">
        <p14:creationId xmlns:p14="http://schemas.microsoft.com/office/powerpoint/2010/main" val="242515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20</a:t>
            </a:fld>
            <a:endParaRPr lang="fr-FR"/>
          </a:p>
        </p:txBody>
      </p:sp>
    </p:spTree>
    <p:extLst>
      <p:ext uri="{BB962C8B-B14F-4D97-AF65-F5344CB8AC3E}">
        <p14:creationId xmlns:p14="http://schemas.microsoft.com/office/powerpoint/2010/main" val="21863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21</a:t>
            </a:fld>
            <a:endParaRPr lang="fr-FR"/>
          </a:p>
        </p:txBody>
      </p:sp>
    </p:spTree>
    <p:extLst>
      <p:ext uri="{BB962C8B-B14F-4D97-AF65-F5344CB8AC3E}">
        <p14:creationId xmlns:p14="http://schemas.microsoft.com/office/powerpoint/2010/main" val="330533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22</a:t>
            </a:fld>
            <a:endParaRPr lang="fr-FR"/>
          </a:p>
        </p:txBody>
      </p:sp>
    </p:spTree>
    <p:extLst>
      <p:ext uri="{BB962C8B-B14F-4D97-AF65-F5344CB8AC3E}">
        <p14:creationId xmlns:p14="http://schemas.microsoft.com/office/powerpoint/2010/main" val="2205226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09600"/>
            <a:ext cx="4572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fld id="{1274586A-C18D-41D9-A610-58EA97BF6534}" type="slidenum">
              <a:rPr lang="en-US" smtClean="0"/>
              <a:pPr/>
              <a:t>23</a:t>
            </a:fld>
            <a:endParaRPr lang="fr-FR"/>
          </a:p>
        </p:txBody>
      </p:sp>
    </p:spTree>
    <p:extLst>
      <p:ext uri="{BB962C8B-B14F-4D97-AF65-F5344CB8AC3E}">
        <p14:creationId xmlns:p14="http://schemas.microsoft.com/office/powerpoint/2010/main" val="408697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24</a:t>
            </a:fld>
            <a:endParaRPr lang="fr-FR"/>
          </a:p>
        </p:txBody>
      </p:sp>
    </p:spTree>
    <p:extLst>
      <p:ext uri="{BB962C8B-B14F-4D97-AF65-F5344CB8AC3E}">
        <p14:creationId xmlns:p14="http://schemas.microsoft.com/office/powerpoint/2010/main" val="83155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25</a:t>
            </a:fld>
            <a:endParaRPr lang="fr-FR"/>
          </a:p>
        </p:txBody>
      </p:sp>
    </p:spTree>
    <p:extLst>
      <p:ext uri="{BB962C8B-B14F-4D97-AF65-F5344CB8AC3E}">
        <p14:creationId xmlns:p14="http://schemas.microsoft.com/office/powerpoint/2010/main" val="284546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r>
              <a:rPr lang="fr-FR"/>
              <a:t>Mis à jour le 25/02/2018</a:t>
            </a:r>
          </a:p>
          <a:p>
            <a:endParaRPr lang="fr-FR" b="0" dirty="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fr-FR" dirty="0">
              <a:solidFill>
                <a:prstClr val="black"/>
              </a:solidFill>
            </a:endParaRPr>
          </a:p>
        </p:txBody>
      </p:sp>
    </p:spTree>
    <p:extLst>
      <p:ext uri="{BB962C8B-B14F-4D97-AF65-F5344CB8AC3E}">
        <p14:creationId xmlns:p14="http://schemas.microsoft.com/office/powerpoint/2010/main" val="163810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26</a:t>
            </a:fld>
            <a:endParaRPr lang="fr-FR"/>
          </a:p>
        </p:txBody>
      </p:sp>
    </p:spTree>
    <p:extLst>
      <p:ext uri="{BB962C8B-B14F-4D97-AF65-F5344CB8AC3E}">
        <p14:creationId xmlns:p14="http://schemas.microsoft.com/office/powerpoint/2010/main" val="224306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27</a:t>
            </a:fld>
            <a:endParaRPr lang="fr-FR"/>
          </a:p>
        </p:txBody>
      </p:sp>
    </p:spTree>
    <p:extLst>
      <p:ext uri="{BB962C8B-B14F-4D97-AF65-F5344CB8AC3E}">
        <p14:creationId xmlns:p14="http://schemas.microsoft.com/office/powerpoint/2010/main" val="1673182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28</a:t>
            </a:fld>
            <a:endParaRPr lang="fr-FR"/>
          </a:p>
        </p:txBody>
      </p:sp>
    </p:spTree>
    <p:extLst>
      <p:ext uri="{BB962C8B-B14F-4D97-AF65-F5344CB8AC3E}">
        <p14:creationId xmlns:p14="http://schemas.microsoft.com/office/powerpoint/2010/main" val="3039116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29</a:t>
            </a:fld>
            <a:endParaRPr lang="fr-FR"/>
          </a:p>
        </p:txBody>
      </p:sp>
    </p:spTree>
    <p:extLst>
      <p:ext uri="{BB962C8B-B14F-4D97-AF65-F5344CB8AC3E}">
        <p14:creationId xmlns:p14="http://schemas.microsoft.com/office/powerpoint/2010/main" val="259900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30</a:t>
            </a:fld>
            <a:endParaRPr lang="fr-FR"/>
          </a:p>
        </p:txBody>
      </p:sp>
    </p:spTree>
    <p:extLst>
      <p:ext uri="{BB962C8B-B14F-4D97-AF65-F5344CB8AC3E}">
        <p14:creationId xmlns:p14="http://schemas.microsoft.com/office/powerpoint/2010/main" val="301773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31</a:t>
            </a:fld>
            <a:endParaRPr lang="fr-FR"/>
          </a:p>
        </p:txBody>
      </p:sp>
    </p:spTree>
    <p:extLst>
      <p:ext uri="{BB962C8B-B14F-4D97-AF65-F5344CB8AC3E}">
        <p14:creationId xmlns:p14="http://schemas.microsoft.com/office/powerpoint/2010/main" val="1626082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32</a:t>
            </a:fld>
            <a:endParaRPr lang="fr-FR"/>
          </a:p>
        </p:txBody>
      </p:sp>
    </p:spTree>
    <p:extLst>
      <p:ext uri="{BB962C8B-B14F-4D97-AF65-F5344CB8AC3E}">
        <p14:creationId xmlns:p14="http://schemas.microsoft.com/office/powerpoint/2010/main" val="126470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33</a:t>
            </a:fld>
            <a:endParaRPr lang="fr-FR"/>
          </a:p>
        </p:txBody>
      </p:sp>
    </p:spTree>
    <p:extLst>
      <p:ext uri="{BB962C8B-B14F-4D97-AF65-F5344CB8AC3E}">
        <p14:creationId xmlns:p14="http://schemas.microsoft.com/office/powerpoint/2010/main" val="285173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34</a:t>
            </a:fld>
            <a:endParaRPr lang="fr-FR"/>
          </a:p>
        </p:txBody>
      </p:sp>
    </p:spTree>
    <p:extLst>
      <p:ext uri="{BB962C8B-B14F-4D97-AF65-F5344CB8AC3E}">
        <p14:creationId xmlns:p14="http://schemas.microsoft.com/office/powerpoint/2010/main" val="369237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35</a:t>
            </a:fld>
            <a:endParaRPr lang="fr-FR"/>
          </a:p>
        </p:txBody>
      </p:sp>
    </p:spTree>
    <p:extLst>
      <p:ext uri="{BB962C8B-B14F-4D97-AF65-F5344CB8AC3E}">
        <p14:creationId xmlns:p14="http://schemas.microsoft.com/office/powerpoint/2010/main" val="224588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5</a:t>
            </a:fld>
            <a:endParaRPr lang="fr-FR"/>
          </a:p>
        </p:txBody>
      </p:sp>
    </p:spTree>
    <p:extLst>
      <p:ext uri="{BB962C8B-B14F-4D97-AF65-F5344CB8AC3E}">
        <p14:creationId xmlns:p14="http://schemas.microsoft.com/office/powerpoint/2010/main" val="122843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36</a:t>
            </a:fld>
            <a:endParaRPr lang="fr-FR"/>
          </a:p>
        </p:txBody>
      </p:sp>
    </p:spTree>
    <p:extLst>
      <p:ext uri="{BB962C8B-B14F-4D97-AF65-F5344CB8AC3E}">
        <p14:creationId xmlns:p14="http://schemas.microsoft.com/office/powerpoint/2010/main" val="1960978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37</a:t>
            </a:fld>
            <a:endParaRPr lang="fr-FR"/>
          </a:p>
        </p:txBody>
      </p:sp>
    </p:spTree>
    <p:extLst>
      <p:ext uri="{BB962C8B-B14F-4D97-AF65-F5344CB8AC3E}">
        <p14:creationId xmlns:p14="http://schemas.microsoft.com/office/powerpoint/2010/main" val="3934399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38</a:t>
            </a:fld>
            <a:endParaRPr lang="fr-FR"/>
          </a:p>
        </p:txBody>
      </p:sp>
    </p:spTree>
    <p:extLst>
      <p:ext uri="{BB962C8B-B14F-4D97-AF65-F5344CB8AC3E}">
        <p14:creationId xmlns:p14="http://schemas.microsoft.com/office/powerpoint/2010/main" val="2572053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39</a:t>
            </a:fld>
            <a:endParaRPr lang="fr-FR"/>
          </a:p>
        </p:txBody>
      </p:sp>
    </p:spTree>
    <p:extLst>
      <p:ext uri="{BB962C8B-B14F-4D97-AF65-F5344CB8AC3E}">
        <p14:creationId xmlns:p14="http://schemas.microsoft.com/office/powerpoint/2010/main" val="3531683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40</a:t>
            </a:fld>
            <a:endParaRPr lang="fr-FR"/>
          </a:p>
        </p:txBody>
      </p:sp>
    </p:spTree>
    <p:extLst>
      <p:ext uri="{BB962C8B-B14F-4D97-AF65-F5344CB8AC3E}">
        <p14:creationId xmlns:p14="http://schemas.microsoft.com/office/powerpoint/2010/main" val="317422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41</a:t>
            </a:fld>
            <a:endParaRPr lang="fr-FR"/>
          </a:p>
        </p:txBody>
      </p:sp>
    </p:spTree>
    <p:extLst>
      <p:ext uri="{BB962C8B-B14F-4D97-AF65-F5344CB8AC3E}">
        <p14:creationId xmlns:p14="http://schemas.microsoft.com/office/powerpoint/2010/main" val="4283545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42</a:t>
            </a:fld>
            <a:endParaRPr lang="fr-FR"/>
          </a:p>
        </p:txBody>
      </p:sp>
    </p:spTree>
    <p:extLst>
      <p:ext uri="{BB962C8B-B14F-4D97-AF65-F5344CB8AC3E}">
        <p14:creationId xmlns:p14="http://schemas.microsoft.com/office/powerpoint/2010/main" val="3007270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43</a:t>
            </a:fld>
            <a:endParaRPr lang="fr-FR"/>
          </a:p>
        </p:txBody>
      </p:sp>
    </p:spTree>
    <p:extLst>
      <p:ext uri="{BB962C8B-B14F-4D97-AF65-F5344CB8AC3E}">
        <p14:creationId xmlns:p14="http://schemas.microsoft.com/office/powerpoint/2010/main" val="1412745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44</a:t>
            </a:fld>
            <a:endParaRPr lang="fr-FR"/>
          </a:p>
        </p:txBody>
      </p:sp>
    </p:spTree>
    <p:extLst>
      <p:ext uri="{BB962C8B-B14F-4D97-AF65-F5344CB8AC3E}">
        <p14:creationId xmlns:p14="http://schemas.microsoft.com/office/powerpoint/2010/main" val="1262207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45</a:t>
            </a:fld>
            <a:endParaRPr lang="fr-FR"/>
          </a:p>
        </p:txBody>
      </p:sp>
    </p:spTree>
    <p:extLst>
      <p:ext uri="{BB962C8B-B14F-4D97-AF65-F5344CB8AC3E}">
        <p14:creationId xmlns:p14="http://schemas.microsoft.com/office/powerpoint/2010/main" val="294713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7</a:t>
            </a:fld>
            <a:endParaRPr lang="fr-FR" dirty="0">
              <a:solidFill>
                <a:prstClr val="black"/>
              </a:solidFill>
            </a:endParaRPr>
          </a:p>
        </p:txBody>
      </p:sp>
    </p:spTree>
    <p:extLst>
      <p:ext uri="{BB962C8B-B14F-4D97-AF65-F5344CB8AC3E}">
        <p14:creationId xmlns:p14="http://schemas.microsoft.com/office/powerpoint/2010/main" val="401285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46</a:t>
            </a:fld>
            <a:endParaRPr lang="fr-FR"/>
          </a:p>
        </p:txBody>
      </p:sp>
    </p:spTree>
    <p:extLst>
      <p:ext uri="{BB962C8B-B14F-4D97-AF65-F5344CB8AC3E}">
        <p14:creationId xmlns:p14="http://schemas.microsoft.com/office/powerpoint/2010/main" val="4199082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47</a:t>
            </a:fld>
            <a:endParaRPr lang="fr-FR"/>
          </a:p>
        </p:txBody>
      </p:sp>
    </p:spTree>
    <p:extLst>
      <p:ext uri="{BB962C8B-B14F-4D97-AF65-F5344CB8AC3E}">
        <p14:creationId xmlns:p14="http://schemas.microsoft.com/office/powerpoint/2010/main" val="3127612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48</a:t>
            </a:fld>
            <a:endParaRPr lang="fr-FR"/>
          </a:p>
        </p:txBody>
      </p:sp>
    </p:spTree>
    <p:extLst>
      <p:ext uri="{BB962C8B-B14F-4D97-AF65-F5344CB8AC3E}">
        <p14:creationId xmlns:p14="http://schemas.microsoft.com/office/powerpoint/2010/main" val="336135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49</a:t>
            </a:fld>
            <a:endParaRPr lang="fr-FR"/>
          </a:p>
        </p:txBody>
      </p:sp>
    </p:spTree>
    <p:extLst>
      <p:ext uri="{BB962C8B-B14F-4D97-AF65-F5344CB8AC3E}">
        <p14:creationId xmlns:p14="http://schemas.microsoft.com/office/powerpoint/2010/main" val="1597032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50</a:t>
            </a:fld>
            <a:endParaRPr lang="fr-FR"/>
          </a:p>
        </p:txBody>
      </p:sp>
    </p:spTree>
    <p:extLst>
      <p:ext uri="{BB962C8B-B14F-4D97-AF65-F5344CB8AC3E}">
        <p14:creationId xmlns:p14="http://schemas.microsoft.com/office/powerpoint/2010/main" val="2438111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51</a:t>
            </a:fld>
            <a:endParaRPr lang="fr-FR"/>
          </a:p>
        </p:txBody>
      </p:sp>
    </p:spTree>
    <p:extLst>
      <p:ext uri="{BB962C8B-B14F-4D97-AF65-F5344CB8AC3E}">
        <p14:creationId xmlns:p14="http://schemas.microsoft.com/office/powerpoint/2010/main" val="2395017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52</a:t>
            </a:fld>
            <a:endParaRPr lang="fr-FR"/>
          </a:p>
        </p:txBody>
      </p:sp>
    </p:spTree>
    <p:extLst>
      <p:ext uri="{BB962C8B-B14F-4D97-AF65-F5344CB8AC3E}">
        <p14:creationId xmlns:p14="http://schemas.microsoft.com/office/powerpoint/2010/main" val="91972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53</a:t>
            </a:fld>
            <a:endParaRPr lang="fr-FR"/>
          </a:p>
        </p:txBody>
      </p:sp>
    </p:spTree>
    <p:extLst>
      <p:ext uri="{BB962C8B-B14F-4D97-AF65-F5344CB8AC3E}">
        <p14:creationId xmlns:p14="http://schemas.microsoft.com/office/powerpoint/2010/main" val="300932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54</a:t>
            </a:fld>
            <a:endParaRPr lang="fr-FR"/>
          </a:p>
        </p:txBody>
      </p:sp>
    </p:spTree>
    <p:extLst>
      <p:ext uri="{BB962C8B-B14F-4D97-AF65-F5344CB8AC3E}">
        <p14:creationId xmlns:p14="http://schemas.microsoft.com/office/powerpoint/2010/main" val="424215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9</a:t>
            </a:fld>
            <a:endParaRPr lang="fr-FR" dirty="0">
              <a:solidFill>
                <a:prstClr val="black"/>
              </a:solidFill>
            </a:endParaRPr>
          </a:p>
        </p:txBody>
      </p:sp>
    </p:spTree>
    <p:extLst>
      <p:ext uri="{BB962C8B-B14F-4D97-AF65-F5344CB8AC3E}">
        <p14:creationId xmlns:p14="http://schemas.microsoft.com/office/powerpoint/2010/main" val="379852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pPr/>
              <a:t>11</a:t>
            </a:fld>
            <a:endParaRPr lang="fr-FR" dirty="0"/>
          </a:p>
        </p:txBody>
      </p:sp>
    </p:spTree>
    <p:extLst>
      <p:ext uri="{BB962C8B-B14F-4D97-AF65-F5344CB8AC3E}">
        <p14:creationId xmlns:p14="http://schemas.microsoft.com/office/powerpoint/2010/main" val="227714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pPr/>
              <a:t>13</a:t>
            </a:fld>
            <a:endParaRPr lang="fr-FR" dirty="0"/>
          </a:p>
        </p:txBody>
      </p:sp>
    </p:spTree>
    <p:extLst>
      <p:ext uri="{BB962C8B-B14F-4D97-AF65-F5344CB8AC3E}">
        <p14:creationId xmlns:p14="http://schemas.microsoft.com/office/powerpoint/2010/main" val="259334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14</a:t>
            </a:fld>
            <a:endParaRPr lang="fr-FR"/>
          </a:p>
        </p:txBody>
      </p:sp>
    </p:spTree>
    <p:extLst>
      <p:ext uri="{BB962C8B-B14F-4D97-AF65-F5344CB8AC3E}">
        <p14:creationId xmlns:p14="http://schemas.microsoft.com/office/powerpoint/2010/main" val="15055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15</a:t>
            </a:fld>
            <a:endParaRPr lang="fr-FR"/>
          </a:p>
        </p:txBody>
      </p:sp>
    </p:spTree>
    <p:extLst>
      <p:ext uri="{BB962C8B-B14F-4D97-AF65-F5344CB8AC3E}">
        <p14:creationId xmlns:p14="http://schemas.microsoft.com/office/powerpoint/2010/main" val="314357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5/15/2018</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5/15/2018</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5/15/2018</a:t>
            </a:fld>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5/15/2018</a:t>
            </a:fld>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5/15/2018</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5/15/2018</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54804E-6518-4375-B445-0C4B824B1B3A}"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170529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4804E-6518-4375-B445-0C4B824B1B3A}" type="datetimeFigureOut">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20668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85" r:id="rId9"/>
  </p:sldLayoutIdLst>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45.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0BDF4AFF-C141-4CB2-A6DD-1B248DAAF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 y="200428"/>
            <a:ext cx="9028571" cy="6457142"/>
          </a:xfrm>
          <a:prstGeom prst="rect">
            <a:avLst/>
          </a:prstGeom>
        </p:spPr>
      </p:pic>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fr-FR" sz="2800" b="0" i="1" dirty="0"/>
              <a:t>(Cette diapositive est laissée vierge intentionnellement pour des raisons de disposition en vue de l’impression)</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61636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56536"/>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fr-FR" sz="1900" b="1" cap="small" dirty="0">
                <a:solidFill>
                  <a:srgbClr val="002060"/>
                </a:solidFill>
                <a:latin typeface="Calibri" panose="020F0502020204030204" pitchFamily="34" charset="0"/>
              </a:rPr>
              <a:t>Comment utiliser la présentation Aide-mémoire conseils :</a:t>
            </a:r>
          </a:p>
          <a:p>
            <a:r>
              <a:rPr lang="fr-FR" sz="1900" b="1" cap="small" dirty="0">
                <a:solidFill>
                  <a:srgbClr val="002060"/>
                </a:solidFill>
                <a:latin typeface="Calibri" panose="020F0502020204030204" pitchFamily="34" charset="0"/>
              </a:rPr>
              <a:t> par visite </a:t>
            </a:r>
            <a:endParaRPr lang="fr-FR" sz="1900" dirty="0">
              <a:solidFill>
                <a:srgbClr val="002060"/>
              </a:solidFill>
              <a:latin typeface="Calibri" panose="020F0502020204030204" pitchFamily="34" charset="0"/>
            </a:endParaRPr>
          </a:p>
        </p:txBody>
      </p:sp>
      <p:sp>
        <p:nvSpPr>
          <p:cNvPr id="43" name="TextBox 42"/>
          <p:cNvSpPr txBox="1"/>
          <p:nvPr/>
        </p:nvSpPr>
        <p:spPr>
          <a:xfrm>
            <a:off x="1908649" y="5722949"/>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Le résultat du test de suivi de la charge virale est élevé :  </a:t>
            </a:r>
            <a:r>
              <a:rPr lang="fr-FR" sz="1900" b="1" dirty="0">
                <a:solidFill>
                  <a:schemeClr val="tx1">
                    <a:lumMod val="50000"/>
                    <a:lumOff val="50000"/>
                  </a:schemeClr>
                </a:solidFill>
                <a:latin typeface="Calibri" panose="020F0502020204030204" pitchFamily="34" charset="0"/>
              </a:rPr>
              <a:t>20</a:t>
            </a:r>
          </a:p>
        </p:txBody>
      </p:sp>
      <p:sp>
        <p:nvSpPr>
          <p:cNvPr id="44" name="Rectangle 43"/>
          <p:cNvSpPr/>
          <p:nvPr/>
        </p:nvSpPr>
        <p:spPr>
          <a:xfrm>
            <a:off x="1447440" y="1666967"/>
            <a:ext cx="269413" cy="261495"/>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solidFill>
                <a:srgbClr val="800000"/>
              </a:solidFill>
            </a:endParaRPr>
          </a:p>
        </p:txBody>
      </p:sp>
      <p:sp>
        <p:nvSpPr>
          <p:cNvPr id="45" name="TextBox 44"/>
          <p:cNvSpPr txBox="1"/>
          <p:nvPr/>
        </p:nvSpPr>
        <p:spPr>
          <a:xfrm>
            <a:off x="1888291" y="1617785"/>
            <a:ext cx="3002078"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Mise en route du TAR :  </a:t>
            </a:r>
            <a:r>
              <a:rPr lang="fr-FR" sz="1900" b="1" dirty="0">
                <a:solidFill>
                  <a:srgbClr val="0000CC"/>
                </a:solidFill>
                <a:latin typeface="Calibri" panose="020F0502020204030204" pitchFamily="34" charset="0"/>
              </a:rPr>
              <a:t>1  </a:t>
            </a:r>
          </a:p>
        </p:txBody>
      </p:sp>
      <p:sp>
        <p:nvSpPr>
          <p:cNvPr id="46" name="Rectangle 45"/>
          <p:cNvSpPr/>
          <p:nvPr/>
        </p:nvSpPr>
        <p:spPr>
          <a:xfrm>
            <a:off x="1446799" y="2756990"/>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p>
        </p:txBody>
      </p:sp>
      <p:sp>
        <p:nvSpPr>
          <p:cNvPr id="47" name="TextBox 46"/>
          <p:cNvSpPr txBox="1"/>
          <p:nvPr/>
        </p:nvSpPr>
        <p:spPr>
          <a:xfrm>
            <a:off x="1911225" y="2690425"/>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Le résultat du premier test de mesure de la charge virale est faible :  </a:t>
            </a:r>
            <a:r>
              <a:rPr lang="fr-FR" sz="1900" b="1" dirty="0">
                <a:solidFill>
                  <a:schemeClr val="accent3"/>
                </a:solidFill>
                <a:latin typeface="Calibri" panose="020F0502020204030204" pitchFamily="34" charset="0"/>
              </a:rPr>
              <a:t>3</a:t>
            </a:r>
          </a:p>
        </p:txBody>
      </p:sp>
      <p:sp>
        <p:nvSpPr>
          <p:cNvPr id="48" name="Rectangle 47"/>
          <p:cNvSpPr/>
          <p:nvPr/>
        </p:nvSpPr>
        <p:spPr>
          <a:xfrm>
            <a:off x="1444224" y="3376225"/>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p>
        </p:txBody>
      </p:sp>
      <p:sp>
        <p:nvSpPr>
          <p:cNvPr id="49" name="TextBox 48"/>
          <p:cNvSpPr txBox="1"/>
          <p:nvPr/>
        </p:nvSpPr>
        <p:spPr>
          <a:xfrm>
            <a:off x="1952000" y="3300025"/>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Le résultat du premier test de mesure de la charge virale est élevé :  </a:t>
            </a:r>
            <a:r>
              <a:rPr lang="fr-FR" sz="1900" b="1" dirty="0">
                <a:solidFill>
                  <a:schemeClr val="accent6"/>
                </a:solidFill>
                <a:latin typeface="Calibri" panose="020F0502020204030204" pitchFamily="34" charset="0"/>
              </a:rPr>
              <a:t>4</a:t>
            </a:r>
          </a:p>
        </p:txBody>
      </p:sp>
      <p:sp>
        <p:nvSpPr>
          <p:cNvPr id="50" name="Rectangle 49"/>
          <p:cNvSpPr/>
          <p:nvPr/>
        </p:nvSpPr>
        <p:spPr>
          <a:xfrm>
            <a:off x="1447800" y="3952419"/>
            <a:ext cx="269413" cy="26149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dirty="0"/>
          </a:p>
        </p:txBody>
      </p:sp>
      <p:sp>
        <p:nvSpPr>
          <p:cNvPr id="51" name="TextBox 50"/>
          <p:cNvSpPr txBox="1"/>
          <p:nvPr/>
        </p:nvSpPr>
        <p:spPr>
          <a:xfrm>
            <a:off x="1905000" y="3909625"/>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Conseils d'amélioration de l’observance : </a:t>
            </a:r>
            <a:r>
              <a:rPr lang="fr-FR" sz="1900" b="1" dirty="0">
                <a:solidFill>
                  <a:schemeClr val="accent5"/>
                </a:solidFill>
                <a:latin typeface="Calibri" panose="020F0502020204030204" pitchFamily="34" charset="0"/>
              </a:rPr>
              <a:t>5 à 17 </a:t>
            </a:r>
          </a:p>
        </p:txBody>
      </p:sp>
      <p:sp>
        <p:nvSpPr>
          <p:cNvPr id="52" name="Rectangle 51"/>
          <p:cNvSpPr/>
          <p:nvPr/>
        </p:nvSpPr>
        <p:spPr>
          <a:xfrm>
            <a:off x="1444224" y="5205025"/>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solidFill>
                <a:srgbClr val="7030A0"/>
              </a:solidFill>
            </a:endParaRPr>
          </a:p>
        </p:txBody>
      </p:sp>
      <p:sp>
        <p:nvSpPr>
          <p:cNvPr id="53" name="TextBox 52"/>
          <p:cNvSpPr txBox="1"/>
          <p:nvPr/>
        </p:nvSpPr>
        <p:spPr>
          <a:xfrm>
            <a:off x="1908649" y="5128825"/>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Le résultat du test de suivi de la charge virale est faible :  </a:t>
            </a:r>
            <a:r>
              <a:rPr lang="fr-FR" sz="1900" b="1" dirty="0">
                <a:solidFill>
                  <a:srgbClr val="CC0066"/>
                </a:solidFill>
                <a:latin typeface="Calibri" panose="020F0502020204030204" pitchFamily="34" charset="0"/>
              </a:rPr>
              <a:t>19</a:t>
            </a:r>
          </a:p>
        </p:txBody>
      </p:sp>
      <p:sp>
        <p:nvSpPr>
          <p:cNvPr id="54" name="Rectangle 53"/>
          <p:cNvSpPr/>
          <p:nvPr/>
        </p:nvSpPr>
        <p:spPr>
          <a:xfrm>
            <a:off x="1444224" y="5814625"/>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solidFill>
                <a:schemeClr val="tx1">
                  <a:lumMod val="65000"/>
                  <a:lumOff val="35000"/>
                </a:schemeClr>
              </a:solidFill>
            </a:endParaRPr>
          </a:p>
        </p:txBody>
      </p:sp>
      <p:sp>
        <p:nvSpPr>
          <p:cNvPr id="55" name="Rectangle 54"/>
          <p:cNvSpPr/>
          <p:nvPr/>
        </p:nvSpPr>
        <p:spPr>
          <a:xfrm>
            <a:off x="1447440" y="4595425"/>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solidFill>
                <a:srgbClr val="7030A0"/>
              </a:solidFill>
            </a:endParaRPr>
          </a:p>
        </p:txBody>
      </p:sp>
      <p:sp>
        <p:nvSpPr>
          <p:cNvPr id="56" name="TextBox 55"/>
          <p:cNvSpPr txBox="1"/>
          <p:nvPr/>
        </p:nvSpPr>
        <p:spPr>
          <a:xfrm>
            <a:off x="1921532" y="4519225"/>
            <a:ext cx="7268200"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Test de suivi de la charge virale :  </a:t>
            </a:r>
            <a:r>
              <a:rPr lang="fr-FR" sz="1900" b="1" dirty="0">
                <a:solidFill>
                  <a:schemeClr val="accent4"/>
                </a:solidFill>
                <a:latin typeface="Calibri" panose="020F0502020204030204" pitchFamily="34" charset="0"/>
              </a:rPr>
              <a:t>18</a:t>
            </a:r>
          </a:p>
        </p:txBody>
      </p:sp>
      <p:sp>
        <p:nvSpPr>
          <p:cNvPr id="17" name="Rectangle 16"/>
          <p:cNvSpPr/>
          <p:nvPr/>
        </p:nvSpPr>
        <p:spPr>
          <a:xfrm>
            <a:off x="1447800" y="2190731"/>
            <a:ext cx="269413" cy="261495"/>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900">
              <a:solidFill>
                <a:srgbClr val="800000"/>
              </a:solidFill>
            </a:endParaRPr>
          </a:p>
        </p:txBody>
      </p:sp>
      <p:sp>
        <p:nvSpPr>
          <p:cNvPr id="18" name="TextBox 17"/>
          <p:cNvSpPr txBox="1"/>
          <p:nvPr/>
        </p:nvSpPr>
        <p:spPr>
          <a:xfrm>
            <a:off x="1964851" y="2141549"/>
            <a:ext cx="4131149" cy="375247"/>
          </a:xfrm>
          <a:prstGeom prst="rect">
            <a:avLst/>
          </a:prstGeom>
          <a:noFill/>
        </p:spPr>
        <p:txBody>
          <a:bodyPr wrap="square" lIns="82058" tIns="41029" rIns="82058" bIns="41029" rtlCol="0">
            <a:spAutoFit/>
          </a:bodyPr>
          <a:lstStyle/>
          <a:p>
            <a:r>
              <a:rPr lang="fr-FR" sz="1900" dirty="0">
                <a:latin typeface="Calibri" panose="020F0502020204030204" pitchFamily="34" charset="0"/>
              </a:rPr>
              <a:t>Envoi du test de la charge virale :  </a:t>
            </a:r>
            <a:r>
              <a:rPr lang="fr-FR" sz="1900" b="1" dirty="0">
                <a:solidFill>
                  <a:schemeClr val="accent2">
                    <a:lumMod val="75000"/>
                  </a:schemeClr>
                </a:solidFill>
                <a:latin typeface="Calibri" panose="020F0502020204030204" pitchFamily="34" charset="0"/>
              </a:rPr>
              <a:t>2</a:t>
            </a:r>
            <a:r>
              <a:rPr lang="fr-FR" sz="1900" dirty="0"/>
              <a:t> </a:t>
            </a:r>
          </a:p>
        </p:txBody>
      </p:sp>
    </p:spTree>
    <p:extLst>
      <p:ext uri="{BB962C8B-B14F-4D97-AF65-F5344CB8AC3E}">
        <p14:creationId xmlns:p14="http://schemas.microsoft.com/office/powerpoint/2010/main" val="345565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fr-FR" sz="2800" b="0" i="1" dirty="0"/>
              <a:t>(Cette diapositive est laissée vierge intentionnellement pour des raisons de disposition en vue de l’impression)</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75774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fr-FR" b="1" dirty="0">
                <a:solidFill>
                  <a:srgbClr val="002060"/>
                </a:solidFill>
                <a:latin typeface="Calibri" panose="020F0502020204030204" pitchFamily="34" charset="0"/>
              </a:rPr>
              <a:t>THÈMES DES AIDE-MÉMOIRE CONSEILS</a:t>
            </a:r>
            <a:endParaRPr lang="fr-FR" dirty="0">
              <a:solidFill>
                <a:srgbClr val="002060"/>
              </a:solidFill>
              <a:latin typeface="Calibri" panose="020F0502020204030204" pitchFamily="34" charset="0"/>
            </a:endParaRPr>
          </a:p>
        </p:txBody>
      </p:sp>
      <p:sp>
        <p:nvSpPr>
          <p:cNvPr id="6" name="Content Placeholder 2"/>
          <p:cNvSpPr>
            <a:spLocks noGrp="1"/>
          </p:cNvSpPr>
          <p:nvPr/>
        </p:nvSpPr>
        <p:spPr>
          <a:xfrm>
            <a:off x="152400" y="1121108"/>
            <a:ext cx="8915399" cy="5508292"/>
          </a:xfrm>
          <a:prstGeom prst="rect">
            <a:avLst/>
          </a:prstGeom>
        </p:spPr>
        <p:txBody>
          <a:bodyPr vert="horz" lIns="82058" tIns="41029" rIns="82058" bIns="41029" rtlCol="0">
            <a:normAutofit fontScale="925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00000"/>
              </a:lnSpc>
            </a:pPr>
            <a:r>
              <a:rPr lang="fr-FR" sz="1400" dirty="0">
                <a:latin typeface="Calibri" panose="020F0502020204030204" pitchFamily="34" charset="0"/>
              </a:rPr>
              <a:t>Comment utiliser la présentation sur la surveillance de la charge virale et les conseils pour une meilleure observance</a:t>
            </a:r>
            <a:r>
              <a:rPr lang="en-US" sz="1400" dirty="0">
                <a:latin typeface="Calibri" panose="020F0502020204030204" pitchFamily="34" charset="0"/>
              </a:rPr>
              <a:t>		</a:t>
            </a:r>
          </a:p>
          <a:p>
            <a:pPr>
              <a:lnSpc>
                <a:spcPct val="100000"/>
              </a:lnSpc>
            </a:pPr>
            <a:r>
              <a:rPr lang="fr-FR" sz="1400" dirty="0">
                <a:latin typeface="Calibri" panose="020F0502020204030204" pitchFamily="34" charset="0"/>
              </a:rPr>
              <a:t>Bonnes compétences en matière de conseil et de communication</a:t>
            </a:r>
          </a:p>
          <a:p>
            <a:pPr marL="228600" indent="-228600">
              <a:lnSpc>
                <a:spcPct val="100000"/>
              </a:lnSpc>
              <a:buAutoNum type="arabicPeriod"/>
            </a:pPr>
            <a:r>
              <a:rPr lang="fr-FR" sz="1400" dirty="0">
                <a:latin typeface="Calibri" panose="020F0502020204030204" pitchFamily="34" charset="0"/>
              </a:rPr>
              <a:t>Vous commencez à prendre des ARV</a:t>
            </a:r>
          </a:p>
          <a:p>
            <a:pPr marL="228600" indent="-228600">
              <a:lnSpc>
                <a:spcPct val="100000"/>
              </a:lnSpc>
              <a:buAutoNum type="arabicPeriod"/>
            </a:pPr>
            <a:r>
              <a:rPr lang="fr-FR" sz="1400" dirty="0">
                <a:latin typeface="Calibri" panose="020F0502020204030204" pitchFamily="34" charset="0"/>
              </a:rPr>
              <a:t>Qu’est-ce qu’une charge virale ?</a:t>
            </a:r>
          </a:p>
          <a:p>
            <a:pPr marL="228600" indent="-228600">
              <a:lnSpc>
                <a:spcPct val="100000"/>
              </a:lnSpc>
              <a:buAutoNum type="arabicPeriod"/>
            </a:pPr>
            <a:r>
              <a:rPr lang="fr-FR" sz="1400" dirty="0">
                <a:latin typeface="Calibri" panose="020F0502020204030204" pitchFamily="34" charset="0"/>
              </a:rPr>
              <a:t>La charge virale est FAIBLE</a:t>
            </a:r>
          </a:p>
          <a:p>
            <a:pPr marL="228600" indent="-228600">
              <a:lnSpc>
                <a:spcPct val="100000"/>
              </a:lnSpc>
              <a:buAutoNum type="arabicPeriod"/>
            </a:pPr>
            <a:r>
              <a:rPr lang="fr-FR" sz="1400" dirty="0">
                <a:latin typeface="Calibri" panose="020F0502020204030204" pitchFamily="34" charset="0"/>
              </a:rPr>
              <a:t>La charge virale est ÉLEVÉE</a:t>
            </a:r>
          </a:p>
          <a:p>
            <a:pPr marL="228600" indent="-228600">
              <a:lnSpc>
                <a:spcPct val="100000"/>
              </a:lnSpc>
              <a:buAutoNum type="arabicPeriod"/>
            </a:pPr>
            <a:r>
              <a:rPr lang="fr-FR" sz="1400" dirty="0">
                <a:latin typeface="Calibri" panose="020F0502020204030204" pitchFamily="34" charset="0"/>
              </a:rPr>
              <a:t>Comment prenez-vous vos ARV ?</a:t>
            </a:r>
          </a:p>
          <a:p>
            <a:pPr marL="228600" indent="-228600">
              <a:lnSpc>
                <a:spcPct val="100000"/>
              </a:lnSpc>
              <a:buAutoNum type="arabicPeriod"/>
            </a:pPr>
            <a:r>
              <a:rPr lang="fr-FR" sz="1400" dirty="0">
                <a:latin typeface="Calibri" panose="020F0502020204030204" pitchFamily="34" charset="0"/>
              </a:rPr>
              <a:t>Quelles difficultés rencontrez-vous lorsque vous prenez vos ARV ? (1/3)</a:t>
            </a:r>
          </a:p>
          <a:p>
            <a:pPr marL="228600" indent="-228600">
              <a:lnSpc>
                <a:spcPct val="100000"/>
              </a:lnSpc>
              <a:buAutoNum type="arabicPeriod"/>
            </a:pPr>
            <a:r>
              <a:rPr lang="fr-FR" sz="1400" dirty="0">
                <a:latin typeface="Calibri" panose="020F0502020204030204" pitchFamily="34" charset="0"/>
              </a:rPr>
              <a:t>Quelles difficultés rencontrez-vous lorsque vous prenez vos ARV ? (2/3)</a:t>
            </a:r>
          </a:p>
          <a:p>
            <a:pPr marL="228600" indent="-228600">
              <a:lnSpc>
                <a:spcPct val="100000"/>
              </a:lnSpc>
              <a:buAutoNum type="arabicPeriod"/>
            </a:pPr>
            <a:r>
              <a:rPr lang="fr-FR" sz="1400" dirty="0">
                <a:latin typeface="Calibri" panose="020F0502020204030204" pitchFamily="34" charset="0"/>
              </a:rPr>
              <a:t>Quelles difficultés rencontrez-vous lorsque vous prenez vos ARV ? (3/3)</a:t>
            </a:r>
          </a:p>
          <a:p>
            <a:pPr marL="228600" indent="-228600">
              <a:lnSpc>
                <a:spcPct val="100000"/>
              </a:lnSpc>
              <a:buAutoNum type="arabicPeriod"/>
            </a:pPr>
            <a:r>
              <a:rPr lang="fr-FR" sz="1400" dirty="0">
                <a:latin typeface="Calibri" panose="020F0502020204030204" pitchFamily="34" charset="0"/>
              </a:rPr>
              <a:t>Conseils pour améliorer la prise des ARV (1/3)</a:t>
            </a:r>
          </a:p>
          <a:p>
            <a:pPr marL="228600" indent="-228600">
              <a:lnSpc>
                <a:spcPct val="100000"/>
              </a:lnSpc>
              <a:buAutoNum type="arabicPeriod"/>
            </a:pPr>
            <a:r>
              <a:rPr lang="fr-FR" sz="1400" dirty="0">
                <a:latin typeface="Calibri" panose="020F0502020204030204" pitchFamily="34" charset="0"/>
              </a:rPr>
              <a:t> Conseils pour améliorer la prise des ARV (2/3)</a:t>
            </a:r>
          </a:p>
          <a:p>
            <a:pPr marL="228600" indent="-228600">
              <a:lnSpc>
                <a:spcPct val="100000"/>
              </a:lnSpc>
              <a:buAutoNum type="arabicPeriod"/>
            </a:pPr>
            <a:r>
              <a:rPr lang="fr-FR" sz="1400" dirty="0">
                <a:latin typeface="Calibri" panose="020F0502020204030204" pitchFamily="34" charset="0"/>
              </a:rPr>
              <a:t> Conseils pour améliorer la prise des ARV (3/3)</a:t>
            </a:r>
          </a:p>
          <a:p>
            <a:pPr marL="228600" indent="-228600">
              <a:lnSpc>
                <a:spcPct val="100000"/>
              </a:lnSpc>
              <a:buFont typeface="Arial"/>
              <a:buAutoNum type="arabicPeriod"/>
            </a:pPr>
            <a:r>
              <a:rPr lang="fr-FR" sz="1400" dirty="0">
                <a:latin typeface="Calibri" panose="020F0502020204030204" pitchFamily="34" charset="0"/>
              </a:rPr>
              <a:t> Donner des ARV à votre bébé</a:t>
            </a:r>
          </a:p>
          <a:p>
            <a:pPr marL="228600" indent="-228600">
              <a:lnSpc>
                <a:spcPct val="100000"/>
              </a:lnSpc>
              <a:buAutoNum type="arabicPeriod"/>
            </a:pPr>
            <a:r>
              <a:rPr lang="fr-FR" sz="1400" dirty="0">
                <a:latin typeface="Calibri" panose="020F0502020204030204" pitchFamily="34" charset="0"/>
              </a:rPr>
              <a:t> Conseils pour donner des médicaments à votre bébé</a:t>
            </a:r>
          </a:p>
          <a:p>
            <a:pPr marL="228600" indent="-228600">
              <a:lnSpc>
                <a:spcPct val="100000"/>
              </a:lnSpc>
              <a:buAutoNum type="arabicPeriod"/>
            </a:pPr>
            <a:r>
              <a:rPr lang="fr-FR" sz="1400" dirty="0">
                <a:latin typeface="Calibri" panose="020F0502020204030204" pitchFamily="34" charset="0"/>
              </a:rPr>
              <a:t> Aide supplémentaire pour prendre les ARV</a:t>
            </a:r>
          </a:p>
          <a:p>
            <a:pPr marL="228600" indent="-228600">
              <a:lnSpc>
                <a:spcPct val="100000"/>
              </a:lnSpc>
              <a:buAutoNum type="arabicPeriod"/>
            </a:pPr>
            <a:r>
              <a:rPr lang="fr-FR" sz="1400" dirty="0">
                <a:latin typeface="Calibri" panose="020F0502020204030204" pitchFamily="34" charset="0"/>
              </a:rPr>
              <a:t> Penser à prendre ses ARV</a:t>
            </a:r>
          </a:p>
          <a:p>
            <a:pPr marL="228600" indent="-228600">
              <a:lnSpc>
                <a:spcPct val="100000"/>
              </a:lnSpc>
              <a:buAutoNum type="arabicPeriod"/>
            </a:pPr>
            <a:r>
              <a:rPr lang="fr-FR" sz="1400" dirty="0">
                <a:latin typeface="Calibri" panose="020F0502020204030204" pitchFamily="34" charset="0"/>
              </a:rPr>
              <a:t> Comprendre ses ARV</a:t>
            </a:r>
          </a:p>
          <a:p>
            <a:pPr marL="228600" indent="-228600">
              <a:lnSpc>
                <a:spcPct val="100000"/>
              </a:lnSpc>
              <a:buAutoNum type="arabicPeriod"/>
            </a:pPr>
            <a:r>
              <a:rPr lang="fr-FR" sz="1400" dirty="0">
                <a:latin typeface="Calibri" panose="020F0502020204030204" pitchFamily="34" charset="0"/>
              </a:rPr>
              <a:t> Conserver son intimité et obtenir de l'aide</a:t>
            </a:r>
          </a:p>
          <a:p>
            <a:pPr marL="228600" indent="-228600">
              <a:lnSpc>
                <a:spcPct val="100000"/>
              </a:lnSpc>
              <a:buAutoNum type="arabicPeriod"/>
            </a:pPr>
            <a:r>
              <a:rPr lang="fr-FR" sz="1400" dirty="0">
                <a:latin typeface="Calibri" panose="020F0502020204030204" pitchFamily="34" charset="0"/>
              </a:rPr>
              <a:t> Suivre ses prises d’ARV</a:t>
            </a:r>
          </a:p>
          <a:p>
            <a:pPr marL="228600" indent="-228600">
              <a:lnSpc>
                <a:spcPct val="100000"/>
              </a:lnSpc>
              <a:buAutoNum type="arabicPeriod"/>
            </a:pPr>
            <a:r>
              <a:rPr lang="fr-FR" sz="1400" dirty="0">
                <a:latin typeface="Calibri" panose="020F0502020204030204" pitchFamily="34" charset="0"/>
              </a:rPr>
              <a:t> Vous avez réussi à réduire votre charge virale</a:t>
            </a:r>
          </a:p>
          <a:p>
            <a:pPr marL="228600" indent="-228600">
              <a:lnSpc>
                <a:spcPct val="100000"/>
              </a:lnSpc>
              <a:buAutoNum type="arabicPeriod"/>
            </a:pPr>
            <a:r>
              <a:rPr lang="fr-FR" sz="1400" dirty="0">
                <a:latin typeface="Calibri" panose="020F0502020204030204" pitchFamily="34" charset="0"/>
              </a:rPr>
              <a:t> Les ARV ne fonctionnent pas bien</a:t>
            </a:r>
            <a:r>
              <a:rPr dirty="0"/>
              <a:t/>
            </a:r>
            <a:br>
              <a:rPr dirty="0"/>
            </a:br>
            <a:r>
              <a:rPr lang="en-US" dirty="0"/>
              <a:t>								</a:t>
            </a:r>
            <a:endParaRPr lang="fr-FR" b="1" dirty="0"/>
          </a:p>
        </p:txBody>
      </p:sp>
      <p:sp>
        <p:nvSpPr>
          <p:cNvPr id="4" name="Rectangle 3"/>
          <p:cNvSpPr/>
          <p:nvPr/>
        </p:nvSpPr>
        <p:spPr>
          <a:xfrm>
            <a:off x="5334000" y="1643353"/>
            <a:ext cx="1981200" cy="132254"/>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5" name="Rectangle 4"/>
          <p:cNvSpPr/>
          <p:nvPr/>
        </p:nvSpPr>
        <p:spPr>
          <a:xfrm>
            <a:off x="5334000" y="1853733"/>
            <a:ext cx="1981200" cy="132254"/>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7" name="Rectangle 6"/>
          <p:cNvSpPr/>
          <p:nvPr/>
        </p:nvSpPr>
        <p:spPr>
          <a:xfrm>
            <a:off x="5334000" y="2104807"/>
            <a:ext cx="1981200"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5334000" y="2306146"/>
            <a:ext cx="1981200"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5334000" y="2556602"/>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5334000" y="3296544"/>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5334000" y="356223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5334000" y="38100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5334000" y="401133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4" name="Rectangle 13"/>
          <p:cNvSpPr/>
          <p:nvPr/>
        </p:nvSpPr>
        <p:spPr>
          <a:xfrm>
            <a:off x="5334000" y="423798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5" name="Rectangle 14"/>
          <p:cNvSpPr/>
          <p:nvPr/>
        </p:nvSpPr>
        <p:spPr>
          <a:xfrm>
            <a:off x="5334000" y="447021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6" name="Rectangle 15"/>
          <p:cNvSpPr/>
          <p:nvPr/>
        </p:nvSpPr>
        <p:spPr>
          <a:xfrm>
            <a:off x="5334000" y="4720811"/>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7" name="Rectangle 16"/>
          <p:cNvSpPr/>
          <p:nvPr/>
        </p:nvSpPr>
        <p:spPr>
          <a:xfrm>
            <a:off x="5334000" y="4925851"/>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Rectangle 17"/>
          <p:cNvSpPr/>
          <p:nvPr/>
        </p:nvSpPr>
        <p:spPr>
          <a:xfrm>
            <a:off x="5334000" y="5181824"/>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9" name="Rectangle 18"/>
          <p:cNvSpPr/>
          <p:nvPr/>
        </p:nvSpPr>
        <p:spPr>
          <a:xfrm>
            <a:off x="5334000" y="5387041"/>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0" name="Rectangle 19"/>
          <p:cNvSpPr/>
          <p:nvPr/>
        </p:nvSpPr>
        <p:spPr>
          <a:xfrm>
            <a:off x="5334000" y="5620169"/>
            <a:ext cx="1981200"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1" name="Rectangle 20"/>
          <p:cNvSpPr/>
          <p:nvPr/>
        </p:nvSpPr>
        <p:spPr>
          <a:xfrm>
            <a:off x="5334000" y="5894750"/>
            <a:ext cx="1981200"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2" name="Rectangle 21"/>
          <p:cNvSpPr/>
          <p:nvPr/>
        </p:nvSpPr>
        <p:spPr>
          <a:xfrm>
            <a:off x="5334000" y="6147486"/>
            <a:ext cx="1981200"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3" name="Rectangle 22">
            <a:extLst>
              <a:ext uri="{FF2B5EF4-FFF2-40B4-BE49-F238E27FC236}">
                <a16:creationId xmlns:a16="http://schemas.microsoft.com/office/drawing/2014/main" id="{202ACB95-953C-4482-8004-6269701DB916}"/>
              </a:ext>
            </a:extLst>
          </p:cNvPr>
          <p:cNvSpPr/>
          <p:nvPr/>
        </p:nvSpPr>
        <p:spPr>
          <a:xfrm>
            <a:off x="5334000" y="2814875"/>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4" name="Rectangle 23">
            <a:extLst>
              <a:ext uri="{FF2B5EF4-FFF2-40B4-BE49-F238E27FC236}">
                <a16:creationId xmlns:a16="http://schemas.microsoft.com/office/drawing/2014/main" id="{0089C488-8F21-45FB-8CF1-257D6FCE20CE}"/>
              </a:ext>
            </a:extLst>
          </p:cNvPr>
          <p:cNvSpPr/>
          <p:nvPr/>
        </p:nvSpPr>
        <p:spPr>
          <a:xfrm>
            <a:off x="5334000" y="307263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00CC"/>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 Vous commencez à prendre des ARV</a:t>
            </a:r>
          </a:p>
        </p:txBody>
      </p:sp>
      <p:sp>
        <p:nvSpPr>
          <p:cNvPr id="2" name="TextBox 1"/>
          <p:cNvSpPr txBox="1"/>
          <p:nvPr/>
        </p:nvSpPr>
        <p:spPr>
          <a:xfrm>
            <a:off x="6019800" y="2026146"/>
            <a:ext cx="2743200" cy="2708434"/>
          </a:xfrm>
          <a:prstGeom prst="rect">
            <a:avLst/>
          </a:prstGeom>
          <a:noFill/>
        </p:spPr>
        <p:txBody>
          <a:bodyPr wrap="square" rtlCol="0">
            <a:spAutoFit/>
          </a:bodyPr>
          <a:lstStyle/>
          <a:p>
            <a:pPr marL="285750" indent="-285750">
              <a:buFont typeface="Wingdings" panose="05000000000000000000" pitchFamily="2" charset="2"/>
              <a:buChar char="Ø"/>
            </a:pPr>
            <a:r>
              <a:rPr lang="fr-FR" sz="1700" dirty="0">
                <a:latin typeface="Calibri" panose="020F0502020204030204" pitchFamily="34" charset="0"/>
              </a:rPr>
              <a:t>Le VIH est un virus qui vit dans votre sang.</a:t>
            </a:r>
          </a:p>
          <a:p>
            <a:pPr marL="285750" indent="-285750">
              <a:buFont typeface="Wingdings" panose="05000000000000000000" pitchFamily="2" charset="2"/>
              <a:buChar char="Ø"/>
            </a:pPr>
            <a:endParaRPr lang="fr-FR" sz="1700" dirty="0">
              <a:latin typeface="Calibri" panose="020F0502020204030204" pitchFamily="34" charset="0"/>
            </a:endParaRPr>
          </a:p>
          <a:p>
            <a:pPr marL="285750" indent="-285750">
              <a:buFont typeface="Wingdings" panose="05000000000000000000" pitchFamily="2" charset="2"/>
              <a:buChar char="Ø"/>
            </a:pPr>
            <a:r>
              <a:rPr lang="fr-FR" sz="1700" dirty="0">
                <a:latin typeface="Calibri" panose="020F0502020204030204" pitchFamily="34" charset="0"/>
              </a:rPr>
              <a:t>Les ARV empêchent le virus de se multiplier.</a:t>
            </a:r>
          </a:p>
          <a:p>
            <a:endParaRPr lang="fr-FR" sz="1700" dirty="0">
              <a:latin typeface="Calibri" panose="020F0502020204030204" pitchFamily="34" charset="0"/>
            </a:endParaRPr>
          </a:p>
          <a:p>
            <a:pPr marL="285750" indent="-285750">
              <a:buFont typeface="Wingdings" panose="05000000000000000000" pitchFamily="2" charset="2"/>
              <a:buChar char="Ø"/>
            </a:pPr>
            <a:r>
              <a:rPr lang="fr-FR" sz="1700" dirty="0">
                <a:latin typeface="Calibri" panose="020F0502020204030204" pitchFamily="34" charset="0"/>
              </a:rPr>
              <a:t>Un test de la charge virale permet de mesurer la quantité de virus du VIH présente dans votre sang. </a:t>
            </a:r>
          </a:p>
          <a:p>
            <a:endParaRPr lang="fr-FR" sz="1700" dirty="0">
              <a:latin typeface="Calibri" panose="020F0502020204030204" pitchFamily="34" charset="0"/>
            </a:endParaRPr>
          </a:p>
        </p:txBody>
      </p:sp>
      <p:pic>
        <p:nvPicPr>
          <p:cNvPr id="4" name="Picture 3">
            <a:extLst>
              <a:ext uri="{FF2B5EF4-FFF2-40B4-BE49-F238E27FC236}">
                <a16:creationId xmlns:a16="http://schemas.microsoft.com/office/drawing/2014/main" id="{44BAE2A9-F03A-4C69-B2AE-D4B7D28A4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1" y="1752600"/>
            <a:ext cx="5760720" cy="4072573"/>
          </a:xfrm>
          <a:prstGeom prst="rect">
            <a:avLst/>
          </a:prstGeom>
        </p:spPr>
      </p:pic>
    </p:spTree>
    <p:extLst>
      <p:ext uri="{BB962C8B-B14F-4D97-AF65-F5344CB8AC3E}">
        <p14:creationId xmlns:p14="http://schemas.microsoft.com/office/powerpoint/2010/main" val="243300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2819400"/>
            <a:ext cx="2819400" cy="3505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73622"/>
            <a:ext cx="3048000" cy="1669579"/>
          </a:xfrm>
        </p:spPr>
        <p:txBody>
          <a:bodyPr>
            <a:normAutofit fontScale="92500" lnSpcReduction="10000"/>
          </a:bodyPr>
          <a:lstStyle/>
          <a:p>
            <a:r>
              <a:rPr lang="fr-FR" sz="14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Le VIH est un virus qui vit dans votre sang.</a:t>
            </a:r>
          </a:p>
          <a:p>
            <a:pPr marL="285750" indent="-285750">
              <a:buFont typeface="Wingdings" panose="05000000000000000000" pitchFamily="2" charset="2"/>
              <a:buChar char="Ø"/>
            </a:pPr>
            <a:r>
              <a:rPr lang="fr-FR" sz="1400" dirty="0">
                <a:latin typeface="Calibri" panose="020F0502020204030204" pitchFamily="34" charset="0"/>
              </a:rPr>
              <a:t>Les ARV empêchent le virus de se multiplier.</a:t>
            </a:r>
          </a:p>
          <a:p>
            <a:pPr marL="285750" indent="-285750">
              <a:buFont typeface="Wingdings" panose="05000000000000000000" pitchFamily="2" charset="2"/>
              <a:buChar char="Ø"/>
            </a:pPr>
            <a:r>
              <a:rPr lang="fr-FR" sz="1400" dirty="0">
                <a:latin typeface="Calibri" panose="020F0502020204030204" pitchFamily="34" charset="0"/>
              </a:rPr>
              <a:t>Un test de la charge virale permet de mesurer la quantité de virus du VIH présente dans votre sang. </a:t>
            </a:r>
          </a:p>
        </p:txBody>
      </p:sp>
      <p:sp>
        <p:nvSpPr>
          <p:cNvPr id="5" name="Title 1"/>
          <p:cNvSpPr>
            <a:spLocks noGrp="1"/>
          </p:cNvSpPr>
          <p:nvPr>
            <p:ph type="title"/>
          </p:nvPr>
        </p:nvSpPr>
        <p:spPr>
          <a:xfrm>
            <a:off x="0" y="-3675"/>
            <a:ext cx="9144000" cy="848697"/>
          </a:xfrm>
          <a:solidFill>
            <a:srgbClr val="0000CC"/>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 Vous commencez à prendre des ARV</a:t>
            </a:r>
          </a:p>
        </p:txBody>
      </p:sp>
      <p:sp>
        <p:nvSpPr>
          <p:cNvPr id="7" name="Content Placeholder 1"/>
          <p:cNvSpPr>
            <a:spLocks noGrp="1"/>
          </p:cNvSpPr>
          <p:nvPr>
            <p:ph sz="half" idx="1"/>
          </p:nvPr>
        </p:nvSpPr>
        <p:spPr>
          <a:xfrm>
            <a:off x="990600" y="2971800"/>
            <a:ext cx="2209800" cy="3428999"/>
          </a:xfrm>
        </p:spPr>
        <p:txBody>
          <a:bodyPr>
            <a:normAutofit fontScale="77500" lnSpcReduction="20000"/>
          </a:bodyPr>
          <a:lstStyle/>
          <a:p>
            <a:r>
              <a:rPr lang="fr-FR" b="1" dirty="0">
                <a:latin typeface="Calibri" panose="020F0502020204030204" pitchFamily="34" charset="0"/>
              </a:rPr>
              <a:t>Récapitulatif :</a:t>
            </a:r>
          </a:p>
          <a:p>
            <a:pPr marL="285750" indent="-285750">
              <a:buFont typeface="Arial" panose="020B0604020202020204" pitchFamily="34" charset="0"/>
              <a:buChar char="•"/>
            </a:pPr>
            <a:r>
              <a:rPr lang="fr-FR" dirty="0">
                <a:latin typeface="Calibri" panose="020F0502020204030204" pitchFamily="34" charset="0"/>
              </a:rPr>
              <a:t>Avec vos propres mots, expliquez-moi ce que font les ARV.</a:t>
            </a:r>
          </a:p>
          <a:p>
            <a:pPr marL="285750" indent="-285750">
              <a:buFont typeface="Arial" panose="020B0604020202020204" pitchFamily="34" charset="0"/>
              <a:buChar char="•"/>
            </a:pPr>
            <a:r>
              <a:rPr lang="fr-FR" dirty="0">
                <a:latin typeface="Calibri" panose="020F0502020204030204" pitchFamily="34" charset="0"/>
              </a:rPr>
              <a:t>Pourquoi est-ce important que vous preniez des ARV ?</a:t>
            </a:r>
          </a:p>
          <a:p>
            <a:pPr marL="285750" indent="-285750">
              <a:buFont typeface="Arial" panose="020B0604020202020204" pitchFamily="34" charset="0"/>
              <a:buChar char="•"/>
            </a:pPr>
            <a:r>
              <a:rPr lang="fr-FR" dirty="0">
                <a:latin typeface="Calibri" panose="020F0502020204030204" pitchFamily="34" charset="0"/>
              </a:rPr>
              <a:t>Pourquoi est-ce important pour </a:t>
            </a:r>
            <a:r>
              <a:rPr lang="fr-FR" i="1" dirty="0">
                <a:latin typeface="Calibri" panose="020F0502020204030204" pitchFamily="34" charset="0"/>
              </a:rPr>
              <a:t>votre bébé </a:t>
            </a:r>
            <a:r>
              <a:rPr lang="fr-FR" dirty="0">
                <a:latin typeface="Calibri" panose="020F0502020204030204" pitchFamily="34" charset="0"/>
              </a:rPr>
              <a:t>que </a:t>
            </a:r>
            <a:r>
              <a:rPr lang="fr-FR" i="1" dirty="0">
                <a:latin typeface="Calibri" panose="020F0502020204030204" pitchFamily="34" charset="0"/>
              </a:rPr>
              <a:t>vous</a:t>
            </a:r>
            <a:r>
              <a:rPr lang="fr-FR" dirty="0">
                <a:latin typeface="Calibri" panose="020F0502020204030204" pitchFamily="34" charset="0"/>
              </a:rPr>
              <a:t> preniez des ARV ?</a:t>
            </a:r>
          </a:p>
          <a:p>
            <a:pPr marL="285750" indent="-285750">
              <a:buFont typeface="Arial" panose="020B0604020202020204" pitchFamily="34" charset="0"/>
              <a:buChar char="•"/>
            </a:pPr>
            <a:r>
              <a:rPr lang="fr-FR" dirty="0">
                <a:latin typeface="Calibri" panose="020F0502020204030204" pitchFamily="34" charset="0"/>
              </a:rPr>
              <a:t>Selon vous, en quoi la prise de vos ARV tous les jours pourrait-elle être difficile ?</a:t>
            </a:r>
          </a:p>
          <a:p>
            <a:pPr marL="285750" indent="-285750">
              <a:buFont typeface="Arial" panose="020B0604020202020204" pitchFamily="34" charset="0"/>
              <a:buChar char="•"/>
            </a:pPr>
            <a:r>
              <a:rPr lang="fr-FR" dirty="0">
                <a:latin typeface="Calibri" panose="020F0502020204030204" pitchFamily="34" charset="0"/>
              </a:rPr>
              <a:t>Quels médicaments prenez-vous et quand ?</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480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200" y="1057364"/>
            <a:ext cx="5410200" cy="5114836"/>
          </a:xfrm>
        </p:spPr>
        <p:txBody>
          <a:bodyPr>
            <a:normAutofit fontScale="62500" lnSpcReduction="20000"/>
          </a:bodyPr>
          <a:lstStyle/>
          <a:p>
            <a:r>
              <a:rPr lang="fr-FR" sz="2300" b="1" dirty="0">
                <a:latin typeface="Calibri" panose="020F0502020204030204" pitchFamily="34" charset="0"/>
              </a:rPr>
              <a:t>POINTS DE DISCUSSION :</a:t>
            </a:r>
          </a:p>
          <a:p>
            <a:pPr marL="285750" indent="-285750">
              <a:buFont typeface="Arial" panose="020B0604020202020204" pitchFamily="34" charset="0"/>
              <a:buChar char="•"/>
            </a:pPr>
            <a:r>
              <a:rPr lang="fr-FR" dirty="0">
                <a:latin typeface="Calibri" panose="020F0502020204030204" pitchFamily="34" charset="0"/>
              </a:rPr>
              <a:t>Qu’est-ce que le VIH ? Que savez-vous à propos des ARV ?</a:t>
            </a:r>
          </a:p>
          <a:p>
            <a:pPr marL="285750" indent="-285750">
              <a:lnSpc>
                <a:spcPct val="120000"/>
              </a:lnSpc>
              <a:spcBef>
                <a:spcPts val="0"/>
              </a:spcBef>
              <a:buFont typeface="Arial" panose="020B0604020202020204" pitchFamily="34" charset="0"/>
              <a:buChar char="•"/>
            </a:pPr>
            <a:r>
              <a:rPr lang="fr-FR" dirty="0">
                <a:latin typeface="Calibri" panose="020F0502020204030204" pitchFamily="34" charset="0"/>
              </a:rPr>
              <a:t>Si vous ne prenez pas d’ARV, le VIH produit </a:t>
            </a:r>
            <a:r>
              <a:rPr lang="fr-FR" b="1" dirty="0">
                <a:latin typeface="Calibri" panose="020F0502020204030204" pitchFamily="34" charset="0"/>
              </a:rPr>
              <a:t>le virus en </a:t>
            </a:r>
          </a:p>
          <a:p>
            <a:pPr marL="269875">
              <a:lnSpc>
                <a:spcPct val="120000"/>
              </a:lnSpc>
              <a:spcBef>
                <a:spcPts val="0"/>
              </a:spcBef>
            </a:pPr>
            <a:r>
              <a:rPr lang="fr-FR" b="1" dirty="0">
                <a:latin typeface="Calibri" panose="020F0502020204030204" pitchFamily="34" charset="0"/>
              </a:rPr>
              <a:t>grande quantité</a:t>
            </a:r>
            <a:r>
              <a:rPr lang="fr-FR" dirty="0">
                <a:latin typeface="Calibri" panose="020F0502020204030204" pitchFamily="34" charset="0"/>
              </a:rPr>
              <a:t>, ce qui peut vous rendre </a:t>
            </a:r>
            <a:r>
              <a:rPr lang="fr-FR" b="1" dirty="0">
                <a:latin typeface="Calibri" panose="020F0502020204030204" pitchFamily="34" charset="0"/>
              </a:rPr>
              <a:t>malade</a:t>
            </a:r>
            <a:r>
              <a:rPr lang="fr-FR" dirty="0">
                <a:latin typeface="Calibri" panose="020F0502020204030204" pitchFamily="34" charset="0"/>
              </a:rPr>
              <a:t> et plus susceptible de le transmettre </a:t>
            </a:r>
            <a:r>
              <a:rPr lang="fr-FR" b="1" dirty="0">
                <a:latin typeface="Calibri" panose="020F0502020204030204" pitchFamily="34" charset="0"/>
              </a:rPr>
              <a:t>à votre bébé </a:t>
            </a:r>
            <a:r>
              <a:rPr lang="fr-FR" dirty="0">
                <a:latin typeface="Calibri" panose="020F0502020204030204" pitchFamily="34" charset="0"/>
              </a:rPr>
              <a:t>pendant la grossesse, l'accouchement ou l’allaitement ou à votre partenaire lors de vos rapports sexuels. </a:t>
            </a:r>
          </a:p>
          <a:p>
            <a:pPr marL="285750" indent="-285750">
              <a:buFont typeface="Arial" panose="020B0604020202020204" pitchFamily="34" charset="0"/>
              <a:buChar char="•"/>
            </a:pPr>
            <a:r>
              <a:rPr lang="fr-FR" b="1" dirty="0">
                <a:latin typeface="Calibri" panose="020F0502020204030204" pitchFamily="34" charset="0"/>
              </a:rPr>
              <a:t>Les ARV empêchent le VIH</a:t>
            </a:r>
            <a:r>
              <a:rPr lang="fr-FR" dirty="0">
                <a:latin typeface="Calibri" panose="020F0502020204030204" pitchFamily="34" charset="0"/>
              </a:rPr>
              <a:t> de produire davantage de virus. Si la quantité de virus présente dans votre sang est plus faible, vous avez moins de risque de tomber malade ou de transmettre le VIH à votre bébé ou à votre partenaire. </a:t>
            </a:r>
          </a:p>
          <a:p>
            <a:pPr marL="285750" indent="-285750">
              <a:buFont typeface="Arial" panose="020B0604020202020204" pitchFamily="34" charset="0"/>
              <a:buChar char="•"/>
            </a:pPr>
            <a:r>
              <a:rPr lang="fr-FR" dirty="0">
                <a:latin typeface="Calibri" panose="020F0502020204030204" pitchFamily="34" charset="0"/>
              </a:rPr>
              <a:t>Comme votre prestataire de soins vous l'a recommandé, il est important de prendre vos ARV tous les jours afin qu'ils agissent comme il se doit. </a:t>
            </a:r>
          </a:p>
          <a:p>
            <a:pPr marL="285750" indent="-285750">
              <a:buFont typeface="Arial" panose="020B0604020202020204" pitchFamily="34" charset="0"/>
              <a:buChar char="•"/>
            </a:pPr>
            <a:r>
              <a:rPr lang="fr-FR" dirty="0">
                <a:latin typeface="Calibri" panose="020F0502020204030204" pitchFamily="34" charset="0"/>
              </a:rPr>
              <a:t>Il vaut mieux prendre une dose en retard que de ne pas la prendre du tout.</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Les</a:t>
            </a:r>
            <a:r>
              <a:rPr lang="fr-FR" dirty="0"/>
              <a:t> </a:t>
            </a:r>
            <a:r>
              <a:rPr lang="fr-FR" b="1" dirty="0">
                <a:latin typeface="Calibri" panose="020F0502020204030204" pitchFamily="34" charset="0"/>
              </a:rPr>
              <a:t>ARV</a:t>
            </a:r>
            <a:r>
              <a:rPr lang="fr-FR" dirty="0">
                <a:latin typeface="Calibri" panose="020F0502020204030204" pitchFamily="34" charset="0"/>
              </a:rPr>
              <a:t> </a:t>
            </a:r>
            <a:r>
              <a:rPr lang="fr-FR" b="1" dirty="0">
                <a:latin typeface="Calibri" panose="020F0502020204030204" pitchFamily="34" charset="0"/>
              </a:rPr>
              <a:t>ne permettent pas de guérir</a:t>
            </a:r>
            <a:r>
              <a:rPr lang="fr-FR" dirty="0">
                <a:latin typeface="Calibri" panose="020F0502020204030204" pitchFamily="34" charset="0"/>
              </a:rPr>
              <a:t> du VIH, c’est pourquoi vous devez continuer à les prendre tous les jours.</a:t>
            </a:r>
          </a:p>
          <a:p>
            <a:pPr marL="285750" indent="-285750">
              <a:buFont typeface="Arial" panose="020B0604020202020204" pitchFamily="34" charset="0"/>
              <a:buChar char="•"/>
            </a:pPr>
            <a:r>
              <a:rPr lang="fr-FR" dirty="0">
                <a:latin typeface="Calibri" panose="020F0502020204030204" pitchFamily="34" charset="0"/>
              </a:rPr>
              <a:t>Nous effectuerons un test dit de la « charge virale » 3 à 6 mois après le début de votre traitement antirétroviral. Ce test nous montrera si vos ARV agissent correctement. </a:t>
            </a:r>
            <a:endParaRPr lang="fr-FR" strike="sngStrike" dirty="0">
              <a:latin typeface="Calibri" panose="020F0502020204030204" pitchFamily="34" charset="0"/>
            </a:endParaRPr>
          </a:p>
          <a:p>
            <a:pPr marL="285750" indent="-285750">
              <a:buFont typeface="Arial" panose="020B0604020202020204" pitchFamily="34" charset="0"/>
              <a:buChar char="•"/>
            </a:pPr>
            <a:r>
              <a:rPr lang="fr-FR" b="1" dirty="0">
                <a:latin typeface="Calibri" panose="020F0502020204030204" pitchFamily="34" charset="0"/>
              </a:rPr>
              <a:t>Le maintien du virus à un faible niveau dans votre organisme présente de nombreux bénéfices :</a:t>
            </a:r>
          </a:p>
          <a:p>
            <a:pPr marL="696041" lvl="1" indent="-285750">
              <a:buFont typeface="Arial" panose="020B0604020202020204" pitchFamily="34" charset="0"/>
              <a:buChar char="•"/>
            </a:pPr>
            <a:r>
              <a:rPr lang="fr-FR" dirty="0">
                <a:latin typeface="Calibri" panose="020F0502020204030204" pitchFamily="34" charset="0"/>
              </a:rPr>
              <a:t>Il peut contribuer à allonger votre espérance de vie et à rester en bonne santé. Si vous vous sentez bien, vous serez à même d'atteindre vos objectifs et de prendre soin de vos enfants. </a:t>
            </a:r>
          </a:p>
          <a:p>
            <a:pPr marL="696041" lvl="1" indent="-285750">
              <a:buFont typeface="Arial" panose="020B0604020202020204" pitchFamily="34" charset="0"/>
              <a:buChar char="•"/>
            </a:pPr>
            <a:r>
              <a:rPr lang="fr-FR" dirty="0">
                <a:latin typeface="Calibri" panose="020F0502020204030204" pitchFamily="34" charset="0"/>
              </a:rPr>
              <a:t>Il évitera à votre bébé de contracter le VIH au cours de la grossesse et de l’allaitement.</a:t>
            </a:r>
          </a:p>
          <a:p>
            <a:pPr marL="696041" lvl="1" indent="-285750">
              <a:buFont typeface="Arial" panose="020B0604020202020204" pitchFamily="34" charset="0"/>
              <a:buChar char="•"/>
            </a:pPr>
            <a:r>
              <a:rPr lang="fr-FR" dirty="0">
                <a:latin typeface="Calibri" panose="020F0502020204030204" pitchFamily="34" charset="0"/>
              </a:rPr>
              <a:t>Une faible charge virale peut permettre à vos cellules qui combattent les maladies, les CD4, d’augmenter et de vous empêcher de tomber malade,</a:t>
            </a:r>
          </a:p>
          <a:p>
            <a:pPr marL="714375" lvl="1"/>
            <a:r>
              <a:rPr lang="fr-FR" dirty="0">
                <a:latin typeface="Calibri" panose="020F0502020204030204" pitchFamily="34" charset="0"/>
              </a:rPr>
              <a:t>prévenant ainsi la survenue de maladies graves sur le long terme. </a:t>
            </a:r>
          </a:p>
          <a:p>
            <a:pPr marL="696041" lvl="1" indent="-285750">
              <a:buFont typeface="Arial" panose="020B0604020202020204" pitchFamily="34" charset="0"/>
              <a:buChar char="•"/>
            </a:pPr>
            <a:r>
              <a:rPr lang="fr-FR" dirty="0">
                <a:latin typeface="Calibri" panose="020F0502020204030204" pitchFamily="34" charset="0"/>
              </a:rPr>
              <a:t>Votre cerveau reste en bonne santé. Une faible charge virale évite à votre cerveau d'être endommagé.</a:t>
            </a:r>
          </a:p>
          <a:p>
            <a:pPr marL="696041" lvl="1" indent="-285750">
              <a:buFont typeface="Arial" panose="020B0604020202020204" pitchFamily="34" charset="0"/>
              <a:buChar char="•"/>
            </a:pPr>
            <a:r>
              <a:rPr lang="fr-FR" dirty="0">
                <a:latin typeface="Calibri" panose="020F0502020204030204" pitchFamily="34" charset="0"/>
              </a:rPr>
              <a:t>Il n’y a pas de visites supplémentaires à la clinique. </a:t>
            </a:r>
          </a:p>
          <a:p>
            <a:pPr marL="696041" lvl="1" indent="-285750">
              <a:buFont typeface="Arial" panose="020B0604020202020204" pitchFamily="34" charset="0"/>
              <a:buChar char="•"/>
            </a:pPr>
            <a:r>
              <a:rPr lang="fr-FR" dirty="0">
                <a:latin typeface="Calibri" panose="020F0502020204030204" pitchFamily="34" charset="0"/>
              </a:rPr>
              <a:t>Utiliser systématiquement des préservatifs est la meilleure façon d’éviter de transmettre le VIH à vos partenaires sexuels. Une faible charge virale améliore aussi la situation.</a:t>
            </a:r>
          </a:p>
          <a:p>
            <a:endParaRPr lang="fr-FR" dirty="0">
              <a:latin typeface="Calibri" panose="020F0502020204030204" pitchFamily="34" charset="0"/>
            </a:endParaRPr>
          </a:p>
          <a:p>
            <a:endParaRPr lang="fr-FR" dirty="0">
              <a:latin typeface="Calibri" panose="020F0502020204030204" pitchFamily="34" charset="0"/>
            </a:endParaRPr>
          </a:p>
        </p:txBody>
      </p:sp>
      <p:sp>
        <p:nvSpPr>
          <p:cNvPr id="9" name="TextBox 8"/>
          <p:cNvSpPr txBox="1"/>
          <p:nvPr/>
        </p:nvSpPr>
        <p:spPr>
          <a:xfrm>
            <a:off x="7162799" y="296382"/>
            <a:ext cx="1828800" cy="132588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9" y="296382"/>
            <a:ext cx="1875479" cy="1325880"/>
          </a:xfrm>
          <a:prstGeom prst="rect">
            <a:avLst/>
          </a:prstGeom>
          <a:ln w="9525">
            <a:solidFill>
              <a:schemeClr val="tx1"/>
            </a:solidFill>
          </a:ln>
        </p:spPr>
      </p:pic>
    </p:spTree>
    <p:extLst>
      <p:ext uri="{BB962C8B-B14F-4D97-AF65-F5344CB8AC3E}">
        <p14:creationId xmlns:p14="http://schemas.microsoft.com/office/powerpoint/2010/main" val="246098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0497"/>
            <a:ext cx="9144000" cy="848697"/>
          </a:xfrm>
          <a:solidFill>
            <a:schemeClr val="accent2">
              <a:lumMod val="75000"/>
            </a:schemeClr>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 Qu’est-ce qu’une charge virale ?</a:t>
            </a:r>
          </a:p>
        </p:txBody>
      </p:sp>
      <p:sp>
        <p:nvSpPr>
          <p:cNvPr id="2" name="TextBox 1"/>
          <p:cNvSpPr txBox="1"/>
          <p:nvPr/>
        </p:nvSpPr>
        <p:spPr>
          <a:xfrm>
            <a:off x="6019800" y="1668482"/>
            <a:ext cx="2906714" cy="3970318"/>
          </a:xfrm>
          <a:prstGeom prst="rect">
            <a:avLst/>
          </a:prstGeom>
          <a:noFill/>
        </p:spPr>
        <p:txBody>
          <a:bodyPr wrap="square" rtlCol="0">
            <a:spAutoFit/>
          </a:bodyPr>
          <a:lstStyle/>
          <a:p>
            <a:pPr marL="285750" indent="-285750">
              <a:buFont typeface="Wingdings" panose="05000000000000000000" pitchFamily="2" charset="2"/>
              <a:buChar char="Ø"/>
            </a:pPr>
            <a:r>
              <a:rPr lang="fr-FR" dirty="0">
                <a:latin typeface="Calibri" panose="020F0502020204030204" pitchFamily="34" charset="0"/>
              </a:rPr>
              <a:t>Les ARV vous permettent d’être en meilleure santé et d'éviter de transmettre le virus à votre bébé.</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La charge virale mesure la quantité de VIH dans le sang et l'efficacité des ARV. L'objectif est d'avoir une faible charge virale.</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Il est très important de connaître les résultats de votre charge virale.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974" y="1246287"/>
            <a:ext cx="5765426" cy="523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9B63233-860D-4D0B-A425-D5ACA201988D}"/>
              </a:ext>
            </a:extLst>
          </p:cNvPr>
          <p:cNvSpPr txBox="1"/>
          <p:nvPr/>
        </p:nvSpPr>
        <p:spPr>
          <a:xfrm>
            <a:off x="533400" y="1099748"/>
            <a:ext cx="2362200" cy="553998"/>
          </a:xfrm>
          <a:prstGeom prst="rect">
            <a:avLst/>
          </a:prstGeom>
          <a:noFill/>
        </p:spPr>
        <p:txBody>
          <a:bodyPr wrap="square" rtlCol="0">
            <a:spAutoFit/>
          </a:bodyPr>
          <a:lstStyle/>
          <a:p>
            <a:pPr algn="ctr"/>
            <a:r>
              <a:rPr lang="fr-FR" sz="3000" dirty="0">
                <a:latin typeface="Calibri" panose="020F0502020204030204" pitchFamily="34" charset="0"/>
              </a:rPr>
              <a:t>Avant le TAR</a:t>
            </a:r>
          </a:p>
        </p:txBody>
      </p:sp>
      <p:sp>
        <p:nvSpPr>
          <p:cNvPr id="7" name="TextBox 6">
            <a:extLst>
              <a:ext uri="{FF2B5EF4-FFF2-40B4-BE49-F238E27FC236}">
                <a16:creationId xmlns:a16="http://schemas.microsoft.com/office/drawing/2014/main" id="{D3A5E4D8-304D-4E18-89E7-B4A20790E7C1}"/>
              </a:ext>
            </a:extLst>
          </p:cNvPr>
          <p:cNvSpPr txBox="1"/>
          <p:nvPr/>
        </p:nvSpPr>
        <p:spPr>
          <a:xfrm>
            <a:off x="3264877" y="1077094"/>
            <a:ext cx="2362200" cy="553998"/>
          </a:xfrm>
          <a:prstGeom prst="rect">
            <a:avLst/>
          </a:prstGeom>
          <a:noFill/>
        </p:spPr>
        <p:txBody>
          <a:bodyPr wrap="square" rtlCol="0">
            <a:spAutoFit/>
          </a:bodyPr>
          <a:lstStyle/>
          <a:p>
            <a:pPr algn="ctr"/>
            <a:r>
              <a:rPr lang="fr-FR" sz="3000" dirty="0">
                <a:latin typeface="Calibri" panose="020F0502020204030204" pitchFamily="34" charset="0"/>
              </a:rPr>
              <a:t>Après le TAR</a:t>
            </a:r>
          </a:p>
        </p:txBody>
      </p:sp>
    </p:spTree>
    <p:extLst>
      <p:ext uri="{BB962C8B-B14F-4D97-AF65-F5344CB8AC3E}">
        <p14:creationId xmlns:p14="http://schemas.microsoft.com/office/powerpoint/2010/main" val="256884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733800"/>
            <a:ext cx="2971800" cy="2971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3048000" cy="2590799"/>
          </a:xfrm>
        </p:spPr>
        <p:txBody>
          <a:bodyPr>
            <a:normAutofit fontScale="92500" lnSpcReduction="10000"/>
          </a:bodyPr>
          <a:lstStyle/>
          <a:p>
            <a:r>
              <a:rPr lang="fr-FR" sz="17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Les ARV vous permettent d’être en meilleure santé et d'éviter de transmettre le virus à votre bébé.</a:t>
            </a:r>
          </a:p>
          <a:p>
            <a:pPr marL="285750" indent="-285750">
              <a:buFont typeface="Wingdings" panose="05000000000000000000" pitchFamily="2" charset="2"/>
              <a:buChar char="Ø"/>
            </a:pPr>
            <a:r>
              <a:rPr lang="fr-FR" sz="1600" dirty="0">
                <a:latin typeface="Calibri" panose="020F0502020204030204" pitchFamily="34" charset="0"/>
              </a:rPr>
              <a:t>La charge virale mesure la quantité de VIH dans le sang et l'efficacité des ARV. L'objectif est d'avoir une faible charge virale.</a:t>
            </a:r>
          </a:p>
          <a:p>
            <a:pPr marL="285750" indent="-285750">
              <a:buFont typeface="Wingdings" panose="05000000000000000000" pitchFamily="2" charset="2"/>
              <a:buChar char="Ø"/>
            </a:pPr>
            <a:r>
              <a:rPr lang="fr-FR" sz="1600" dirty="0">
                <a:latin typeface="Calibri" panose="020F0502020204030204" pitchFamily="34" charset="0"/>
              </a:rPr>
              <a:t>Il est très important de connaître les résultats de votre charge virale.</a:t>
            </a:r>
          </a:p>
        </p:txBody>
      </p:sp>
      <p:sp>
        <p:nvSpPr>
          <p:cNvPr id="7" name="Content Placeholder 1"/>
          <p:cNvSpPr>
            <a:spLocks noGrp="1"/>
          </p:cNvSpPr>
          <p:nvPr>
            <p:ph sz="half" idx="1"/>
          </p:nvPr>
        </p:nvSpPr>
        <p:spPr>
          <a:xfrm>
            <a:off x="902970" y="3810000"/>
            <a:ext cx="2297430" cy="2895600"/>
          </a:xfrm>
        </p:spPr>
        <p:txBody>
          <a:bodyPr>
            <a:normAutofit fontScale="62500" lnSpcReduction="20000"/>
          </a:bodyPr>
          <a:lstStyle/>
          <a:p>
            <a:r>
              <a:rPr lang="fr-FR" sz="2100" b="1" dirty="0">
                <a:latin typeface="Calibri" panose="020F0502020204030204" pitchFamily="34" charset="0"/>
              </a:rPr>
              <a:t>Récapitulatif :</a:t>
            </a:r>
          </a:p>
          <a:p>
            <a:pPr marL="285750" indent="-285750">
              <a:buFont typeface="Arial" panose="020B0604020202020204" pitchFamily="34" charset="0"/>
              <a:buChar char="•"/>
            </a:pPr>
            <a:r>
              <a:rPr lang="fr-FR" sz="2000" dirty="0">
                <a:latin typeface="Calibri" panose="020F0502020204030204" pitchFamily="34" charset="0"/>
              </a:rPr>
              <a:t>Avec vos propres mots, expliquez-moi ce qu’est une charge virale.</a:t>
            </a:r>
          </a:p>
          <a:p>
            <a:pPr marL="285750" indent="-285750">
              <a:buFont typeface="Arial" panose="020B0604020202020204" pitchFamily="34" charset="0"/>
              <a:buChar char="•"/>
            </a:pPr>
            <a:r>
              <a:rPr lang="fr-FR" sz="2000" dirty="0">
                <a:latin typeface="Calibri" panose="020F0502020204030204" pitchFamily="34" charset="0"/>
              </a:rPr>
              <a:t>Faut-il avoir une charge virale élevée ou faible ? </a:t>
            </a:r>
          </a:p>
          <a:p>
            <a:pPr marL="285750" indent="-285750">
              <a:buFont typeface="Arial" panose="020B0604020202020204" pitchFamily="34" charset="0"/>
              <a:buChar char="•"/>
            </a:pPr>
            <a:r>
              <a:rPr lang="fr-FR" sz="2000" dirty="0">
                <a:latin typeface="Calibri" panose="020F0502020204030204" pitchFamily="34" charset="0"/>
              </a:rPr>
              <a:t>Quels sont les avantages d'une faible charge virale ? </a:t>
            </a:r>
          </a:p>
          <a:p>
            <a:pPr marL="285750" indent="-285750">
              <a:buFont typeface="Arial" panose="020B0604020202020204" pitchFamily="34" charset="0"/>
              <a:buChar char="•"/>
            </a:pPr>
            <a:r>
              <a:rPr lang="fr-FR" sz="2000" dirty="0">
                <a:latin typeface="Calibri" panose="020F0502020204030204" pitchFamily="34" charset="0"/>
              </a:rPr>
              <a:t>Quels sont les bénéfices pour votre bébé ?</a:t>
            </a:r>
          </a:p>
          <a:p>
            <a:pPr marL="285750" indent="-285750">
              <a:buFont typeface="Arial" panose="020B0604020202020204" pitchFamily="34" charset="0"/>
              <a:buChar char="•"/>
            </a:pPr>
            <a:r>
              <a:rPr lang="fr-FR" sz="2000" dirty="0">
                <a:latin typeface="Calibri" panose="020F0502020204030204" pitchFamily="34" charset="0"/>
              </a:rPr>
              <a:t>Quand devez-vous revenir chercher les résultats de votre charge virale ? Nous pouvons vous contacter plus tôt que prévu si nécessaire.</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4114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715000"/>
          </a:xfrm>
        </p:spPr>
        <p:txBody>
          <a:bodyPr>
            <a:normAutofit fontScale="92500" lnSpcReduction="10000"/>
          </a:bodyPr>
          <a:lstStyle/>
          <a:p>
            <a:r>
              <a:rPr lang="fr-FR" sz="1300" b="1" dirty="0">
                <a:latin typeface="Calibri" panose="020F0502020204030204" pitchFamily="34" charset="0"/>
              </a:rPr>
              <a:t>POINTS DE DISCUSSION :</a:t>
            </a:r>
          </a:p>
          <a:p>
            <a:pPr marL="285750" indent="-285750">
              <a:buFont typeface="Arial" panose="020B0604020202020204" pitchFamily="34" charset="0"/>
              <a:buChar char="•"/>
            </a:pPr>
            <a:r>
              <a:rPr lang="fr-FR" sz="1300" dirty="0">
                <a:latin typeface="Calibri" panose="020F0502020204030204" pitchFamily="34" charset="0"/>
              </a:rPr>
              <a:t>Si vous ne prenez pas d’ARV, le VIH présent dans</a:t>
            </a:r>
          </a:p>
          <a:p>
            <a:pPr marL="269875"/>
            <a:r>
              <a:rPr lang="fr-FR" sz="1300" dirty="0">
                <a:latin typeface="Calibri" panose="020F0502020204030204" pitchFamily="34" charset="0"/>
              </a:rPr>
              <a:t> votre corps produira </a:t>
            </a:r>
            <a:r>
              <a:rPr lang="fr-FR" sz="1300" b="1" dirty="0">
                <a:latin typeface="Calibri" panose="020F0502020204030204" pitchFamily="34" charset="0"/>
              </a:rPr>
              <a:t>le virus en grande quantité</a:t>
            </a:r>
            <a:r>
              <a:rPr lang="fr-FR" sz="1300" dirty="0">
                <a:latin typeface="Calibri" panose="020F0502020204030204" pitchFamily="34" charset="0"/>
              </a:rPr>
              <a:t>, ce qui peut vous rendre malade et plus susceptible de </a:t>
            </a:r>
            <a:r>
              <a:rPr lang="fr-FR" sz="1300" b="1" dirty="0">
                <a:latin typeface="Calibri" panose="020F0502020204030204" pitchFamily="34" charset="0"/>
              </a:rPr>
              <a:t>le transmettre à votre bébé </a:t>
            </a:r>
            <a:r>
              <a:rPr lang="fr-FR" sz="1300" dirty="0">
                <a:latin typeface="Calibri" panose="020F0502020204030204" pitchFamily="34" charset="0"/>
              </a:rPr>
              <a:t>pendant la grossesse, l'accouchement ou l’allaitement ou </a:t>
            </a:r>
            <a:r>
              <a:rPr lang="fr-FR" sz="1300" b="1" dirty="0">
                <a:latin typeface="Calibri" panose="020F0502020204030204" pitchFamily="34" charset="0"/>
              </a:rPr>
              <a:t>à votre partenaire lors de vos rapports sexuels</a:t>
            </a:r>
            <a:r>
              <a:rPr lang="fr-FR" sz="1300" dirty="0">
                <a:latin typeface="Calibri" panose="020F0502020204030204" pitchFamily="34" charset="0"/>
              </a:rPr>
              <a:t>. </a:t>
            </a:r>
          </a:p>
          <a:p>
            <a:pPr marL="285750" indent="-285750">
              <a:buFont typeface="Arial" panose="020B0604020202020204" pitchFamily="34" charset="0"/>
              <a:buChar char="•"/>
            </a:pPr>
            <a:r>
              <a:rPr lang="fr-FR" sz="1300" dirty="0">
                <a:latin typeface="Calibri" panose="020F0502020204030204" pitchFamily="34" charset="0"/>
              </a:rPr>
              <a:t>Le test de la </a:t>
            </a:r>
            <a:r>
              <a:rPr lang="fr-FR" sz="1300" b="1" dirty="0">
                <a:latin typeface="Calibri" panose="020F0502020204030204" pitchFamily="34" charset="0"/>
              </a:rPr>
              <a:t>charge virale</a:t>
            </a:r>
            <a:r>
              <a:rPr lang="fr-FR" sz="1300" dirty="0">
                <a:latin typeface="Calibri" panose="020F0502020204030204" pitchFamily="34" charset="0"/>
              </a:rPr>
              <a:t> mesure </a:t>
            </a:r>
            <a:r>
              <a:rPr lang="fr-FR" sz="1300" b="1" dirty="0">
                <a:latin typeface="Calibri" panose="020F0502020204030204" pitchFamily="34" charset="0"/>
              </a:rPr>
              <a:t>la quantité approximative de virus</a:t>
            </a:r>
            <a:r>
              <a:rPr lang="fr-FR" sz="1300" dirty="0">
                <a:latin typeface="Calibri" panose="020F0502020204030204" pitchFamily="34" charset="0"/>
              </a:rPr>
              <a:t> contenue dans une goutte de sang.</a:t>
            </a:r>
          </a:p>
          <a:p>
            <a:pPr marL="285750" indent="-285750">
              <a:buFont typeface="Arial" panose="020B0604020202020204" pitchFamily="34" charset="0"/>
              <a:buChar char="•"/>
            </a:pPr>
            <a:r>
              <a:rPr lang="fr-FR" sz="1300" b="1" dirty="0">
                <a:latin typeface="Calibri" panose="020F0502020204030204" pitchFamily="34" charset="0"/>
              </a:rPr>
              <a:t>Les ARV empêchent le VIH</a:t>
            </a:r>
            <a:r>
              <a:rPr lang="fr-FR" sz="1300" dirty="0">
                <a:latin typeface="Calibri" panose="020F0502020204030204" pitchFamily="34" charset="0"/>
              </a:rPr>
              <a:t> de produire davantage de virus et font baisser la charge virale.</a:t>
            </a:r>
          </a:p>
          <a:p>
            <a:pPr marL="285750" indent="-285750">
              <a:buFont typeface="Arial" panose="020B0604020202020204" pitchFamily="34" charset="0"/>
              <a:buChar char="•"/>
            </a:pPr>
            <a:r>
              <a:rPr lang="fr-FR" sz="1300" dirty="0">
                <a:latin typeface="Calibri" panose="020F0502020204030204" pitchFamily="34" charset="0"/>
              </a:rPr>
              <a:t>Si votre charge virale est élevée, vous pouvez ne pas sembler malade, mais le virus détruit votre organisme (en diminuant le nombre de cellules CD4). Avec la multiplication du virus au fil du temps, vous finirez par tomber malade.</a:t>
            </a:r>
          </a:p>
          <a:p>
            <a:pPr marL="285750" indent="-285750">
              <a:buFont typeface="Arial" panose="020B0604020202020204" pitchFamily="34" charset="0"/>
              <a:buChar char="•"/>
            </a:pPr>
            <a:r>
              <a:rPr lang="fr-FR" sz="1300" dirty="0">
                <a:latin typeface="Calibri" panose="020F0502020204030204" pitchFamily="34" charset="0"/>
              </a:rPr>
              <a:t>Si les ARV fonctionnent bien et si vous les prenez tous les jours, la charge virale sera normalement faible (inférieure à 1 000).</a:t>
            </a:r>
          </a:p>
          <a:p>
            <a:pPr marL="285750" indent="-285750">
              <a:buFont typeface="Arial" panose="020B0604020202020204" pitchFamily="34" charset="0"/>
              <a:buChar char="•"/>
            </a:pPr>
            <a:r>
              <a:rPr lang="fr-FR" sz="1300" dirty="0">
                <a:latin typeface="Calibri" panose="020F0502020204030204" pitchFamily="34" charset="0"/>
              </a:rPr>
              <a:t>L'objectif est d'avoir une faible charge virale, mais un nombre de CD4 élevé.</a:t>
            </a:r>
          </a:p>
          <a:p>
            <a:pPr marL="285750" indent="-285750">
              <a:buFont typeface="Arial" panose="020B0604020202020204" pitchFamily="34" charset="0"/>
              <a:buChar char="•"/>
            </a:pPr>
            <a:r>
              <a:rPr lang="fr-FR" sz="1300" dirty="0">
                <a:latin typeface="Calibri" panose="020F0502020204030204" pitchFamily="34" charset="0"/>
              </a:rPr>
              <a:t>La numération des CD4 permet aussi de vérifier l'efficacité des ARV, même si la charge virale est une méthode plus précise. Il est donc possible que la numération des CD4 ne soit plus utilisée à l'avenir. </a:t>
            </a:r>
          </a:p>
          <a:p>
            <a:pPr marL="285750" indent="-285750">
              <a:buFont typeface="Arial" panose="020B0604020202020204" pitchFamily="34" charset="0"/>
              <a:buChar char="•"/>
            </a:pPr>
            <a:r>
              <a:rPr lang="fr-FR" sz="1300" b="1" dirty="0">
                <a:latin typeface="Calibri" panose="020F0502020204030204" pitchFamily="34" charset="0"/>
              </a:rPr>
              <a:t>Le maintien du virus à un faible niveau dans votre organisme présente de nombreux bénéfices. </a:t>
            </a:r>
            <a:r>
              <a:rPr lang="fr-FR" sz="1300" dirty="0">
                <a:latin typeface="Calibri" panose="020F0502020204030204" pitchFamily="34" charset="0"/>
              </a:rPr>
              <a:t>Une faible charge virale est importante pour vous : vous restez en bonne santé, vous évitez de tomber gravement malade, vous avez suffisamment d'énergie pour faire ce que vous aimez et vous vous sentez bien. Une faible charge virale vous aide également à éviter de transmettre le VIH à votre bébé pendant la grossesse, l’accouchement et l'allaitement. Une faible charge virale vous permet de prendre soin de vos enfants et contribue à ce que vos partenaires sexuels restent en bonne santé.</a:t>
            </a:r>
          </a:p>
          <a:p>
            <a:pPr marL="285750" indent="-285750">
              <a:buFont typeface="Arial" panose="020B0604020202020204" pitchFamily="34" charset="0"/>
              <a:buChar char="•"/>
            </a:pPr>
            <a:r>
              <a:rPr lang="fr-FR" sz="1300" dirty="0">
                <a:latin typeface="Calibri" panose="020F0502020204030204" pitchFamily="34" charset="0"/>
              </a:rPr>
              <a:t>Revenez dans ____ semaines pour votre prochaine visite lors de laquelle nous vous indiquerons également les résultats de votre charge virale.</a:t>
            </a:r>
            <a:endParaRPr lang="fr-FR" sz="1300" b="1" strike="sngStrike" dirty="0">
              <a:latin typeface="Calibri" panose="020F0502020204030204" pitchFamily="34" charset="0"/>
            </a:endParaRPr>
          </a:p>
          <a:p>
            <a:pPr marL="285750" indent="-285750">
              <a:buFont typeface="Arial" panose="020B0604020202020204" pitchFamily="34" charset="0"/>
              <a:buChar char="•"/>
            </a:pPr>
            <a:endParaRPr lang="fr-FR" sz="1300"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2">
              <a:lumMod val="75000"/>
            </a:schemeClr>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 Qu’est-ce qu’une charge virale ?</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86601" y="270111"/>
            <a:ext cx="1667828" cy="13440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457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3. La charge virale est FAIBLE</a:t>
            </a:r>
          </a:p>
        </p:txBody>
      </p:sp>
      <p:sp>
        <p:nvSpPr>
          <p:cNvPr id="2" name="TextBox 1"/>
          <p:cNvSpPr txBox="1"/>
          <p:nvPr/>
        </p:nvSpPr>
        <p:spPr>
          <a:xfrm>
            <a:off x="6829778" y="1524000"/>
            <a:ext cx="2161824" cy="4708981"/>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Une charge virale faible signifie que vous prenez vos ARV correctement et qu’ils agissent.</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Cela ne veut pas dire que vous pouvez arrêter les ARV.</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Continuez de prendre vos ARV tous les jours.</a:t>
            </a:r>
          </a:p>
          <a:p>
            <a:pPr marL="285750" indent="-285750">
              <a:buFont typeface="Wingdings" panose="05000000000000000000" pitchFamily="2" charset="2"/>
              <a:buChar char="Ø"/>
            </a:pPr>
            <a:endParaRPr lang="fr-FR" sz="2000" dirty="0">
              <a:latin typeface="Calibri" panose="020F0502020204030204" pitchFamily="34" charset="0"/>
            </a:endParaRPr>
          </a:p>
        </p:txBody>
      </p:sp>
      <p:pic>
        <p:nvPicPr>
          <p:cNvPr id="4" name="Picture 3">
            <a:extLst>
              <a:ext uri="{FF2B5EF4-FFF2-40B4-BE49-F238E27FC236}">
                <a16:creationId xmlns:a16="http://schemas.microsoft.com/office/drawing/2014/main" id="{FD02AD1B-C0A4-4C44-B297-710BF3C10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b="5207"/>
          <a:stretch/>
        </p:blipFill>
        <p:spPr>
          <a:xfrm>
            <a:off x="0" y="1831794"/>
            <a:ext cx="6583680" cy="3785616"/>
          </a:xfrm>
          <a:prstGeom prst="rect">
            <a:avLst/>
          </a:prstGeom>
        </p:spPr>
      </p:pic>
      <p:sp>
        <p:nvSpPr>
          <p:cNvPr id="5" name="TextBox 4">
            <a:extLst>
              <a:ext uri="{FF2B5EF4-FFF2-40B4-BE49-F238E27FC236}">
                <a16:creationId xmlns:a16="http://schemas.microsoft.com/office/drawing/2014/main" id="{1C4F3A48-21C4-418F-9EE8-058D01D2BA5F}"/>
              </a:ext>
            </a:extLst>
          </p:cNvPr>
          <p:cNvSpPr txBox="1"/>
          <p:nvPr/>
        </p:nvSpPr>
        <p:spPr>
          <a:xfrm>
            <a:off x="4724400" y="1214735"/>
            <a:ext cx="914400" cy="461665"/>
          </a:xfrm>
          <a:prstGeom prst="rect">
            <a:avLst/>
          </a:prstGeom>
          <a:noFill/>
        </p:spPr>
        <p:txBody>
          <a:bodyPr wrap="square" rtlCol="0">
            <a:spAutoFit/>
          </a:bodyPr>
          <a:lstStyle/>
          <a:p>
            <a:pPr algn="ctr"/>
            <a:r>
              <a:rPr lang="fr-FR" sz="2400" dirty="0">
                <a:latin typeface="Calibri" panose="020F0502020204030204" pitchFamily="34" charset="0"/>
              </a:rPr>
              <a:t>VIH</a:t>
            </a:r>
          </a:p>
        </p:txBody>
      </p:sp>
      <p:sp>
        <p:nvSpPr>
          <p:cNvPr id="11" name="TextBox 10">
            <a:extLst>
              <a:ext uri="{FF2B5EF4-FFF2-40B4-BE49-F238E27FC236}">
                <a16:creationId xmlns:a16="http://schemas.microsoft.com/office/drawing/2014/main" id="{B8ECD425-B98E-44D2-BD26-816D3A496A80}"/>
              </a:ext>
            </a:extLst>
          </p:cNvPr>
          <p:cNvSpPr txBox="1"/>
          <p:nvPr/>
        </p:nvSpPr>
        <p:spPr>
          <a:xfrm>
            <a:off x="5638800" y="4262735"/>
            <a:ext cx="914400" cy="461665"/>
          </a:xfrm>
          <a:prstGeom prst="rect">
            <a:avLst/>
          </a:prstGeom>
          <a:noFill/>
        </p:spPr>
        <p:txBody>
          <a:bodyPr wrap="square" rtlCol="0">
            <a:spAutoFit/>
          </a:bodyPr>
          <a:lstStyle/>
          <a:p>
            <a:pPr algn="ctr"/>
            <a:r>
              <a:rPr lang="fr-FR" sz="2400" dirty="0">
                <a:latin typeface="Calibri" panose="020F0502020204030204" pitchFamily="34" charset="0"/>
              </a:rPr>
              <a:t>ARV</a:t>
            </a:r>
          </a:p>
        </p:txBody>
      </p:sp>
      <p:cxnSp>
        <p:nvCxnSpPr>
          <p:cNvPr id="12" name="Straight Arrow Connector 11">
            <a:extLst>
              <a:ext uri="{FF2B5EF4-FFF2-40B4-BE49-F238E27FC236}">
                <a16:creationId xmlns:a16="http://schemas.microsoft.com/office/drawing/2014/main" id="{CE970C95-AC40-45FA-A4FB-74484B7A8505}"/>
              </a:ext>
            </a:extLst>
          </p:cNvPr>
          <p:cNvCxnSpPr>
            <a:cxnSpLocks/>
          </p:cNvCxnSpPr>
          <p:nvPr/>
        </p:nvCxnSpPr>
        <p:spPr>
          <a:xfrm>
            <a:off x="5181600" y="1604665"/>
            <a:ext cx="0" cy="300335"/>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2CC1B9E-36BB-45F7-B119-4F387488C029}"/>
              </a:ext>
            </a:extLst>
          </p:cNvPr>
          <p:cNvCxnSpPr>
            <a:cxnSpLocks/>
          </p:cNvCxnSpPr>
          <p:nvPr/>
        </p:nvCxnSpPr>
        <p:spPr>
          <a:xfrm flipV="1">
            <a:off x="6019800" y="3657601"/>
            <a:ext cx="0" cy="60513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37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276600"/>
            <a:ext cx="2971800" cy="3276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2133599"/>
          </a:xfrm>
        </p:spPr>
        <p:txBody>
          <a:bodyPr>
            <a:normAutofit fontScale="92500" lnSpcReduction="1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Une charge virale faible signifie que vous prenez vos ARV correctement et qu’ils agissent.</a:t>
            </a:r>
          </a:p>
          <a:p>
            <a:pPr marL="285750" indent="-285750">
              <a:buFont typeface="Wingdings" panose="05000000000000000000" pitchFamily="2" charset="2"/>
              <a:buChar char="Ø"/>
            </a:pPr>
            <a:r>
              <a:rPr lang="fr-FR" sz="1600" dirty="0">
                <a:latin typeface="Calibri" panose="020F0502020204030204" pitchFamily="34" charset="0"/>
              </a:rPr>
              <a:t>Cela ne veut pas dire que vous pouvez arrêter les ARV.</a:t>
            </a:r>
          </a:p>
          <a:p>
            <a:pPr marL="285750" indent="-285750">
              <a:buFont typeface="Wingdings" panose="05000000000000000000" pitchFamily="2" charset="2"/>
              <a:buChar char="Ø"/>
            </a:pPr>
            <a:r>
              <a:rPr lang="fr-FR" sz="1600" dirty="0">
                <a:latin typeface="Calibri" panose="020F0502020204030204" pitchFamily="34" charset="0"/>
              </a:rPr>
              <a:t>Continuez de prendre vos ARV tous les jours.</a:t>
            </a:r>
          </a:p>
        </p:txBody>
      </p:sp>
      <p:sp>
        <p:nvSpPr>
          <p:cNvPr id="7" name="Content Placeholder 1"/>
          <p:cNvSpPr>
            <a:spLocks noGrp="1"/>
          </p:cNvSpPr>
          <p:nvPr>
            <p:ph sz="half" idx="1"/>
          </p:nvPr>
        </p:nvSpPr>
        <p:spPr>
          <a:xfrm>
            <a:off x="838200" y="3312212"/>
            <a:ext cx="2426970" cy="3088588"/>
          </a:xfrm>
        </p:spPr>
        <p:txBody>
          <a:bodyPr>
            <a:noAutofit/>
          </a:bodyPr>
          <a:lstStyle/>
          <a:p>
            <a:r>
              <a:rPr lang="fr-FR" sz="1400" b="1" dirty="0">
                <a:latin typeface="Calibri" panose="020F0502020204030204" pitchFamily="34" charset="0"/>
              </a:rPr>
              <a:t>Récapitulatif :</a:t>
            </a:r>
          </a:p>
          <a:p>
            <a:pPr marL="285750" indent="-285750">
              <a:buFont typeface="Arial" panose="020B0604020202020204" pitchFamily="34" charset="0"/>
              <a:buChar char="•"/>
            </a:pPr>
            <a:r>
              <a:rPr lang="fr-FR" sz="1300" dirty="0">
                <a:latin typeface="Calibri" panose="020F0502020204030204" pitchFamily="34" charset="0"/>
              </a:rPr>
              <a:t>Que signifie une charge virale faible ?</a:t>
            </a:r>
          </a:p>
          <a:p>
            <a:pPr marL="285750" indent="-285750">
              <a:buFont typeface="Arial" panose="020B0604020202020204" pitchFamily="34" charset="0"/>
              <a:buChar char="•"/>
            </a:pPr>
            <a:r>
              <a:rPr lang="fr-FR" sz="1300" dirty="0">
                <a:latin typeface="Calibri" panose="020F0502020204030204" pitchFamily="34" charset="0"/>
              </a:rPr>
              <a:t>Pourquoi est-il important de continuer à prendre vos ARV tous les jours ?</a:t>
            </a:r>
          </a:p>
          <a:p>
            <a:pPr marL="285750" indent="-285750">
              <a:buFont typeface="Arial" panose="020B0604020202020204" pitchFamily="34" charset="0"/>
              <a:buChar char="•"/>
            </a:pPr>
            <a:r>
              <a:rPr lang="fr-FR" sz="1300" b="1" u="sng" dirty="0">
                <a:latin typeface="Calibri" panose="020F0502020204030204" pitchFamily="34" charset="0"/>
              </a:rPr>
              <a:t>Femmes enceintes/venant d'accoucher</a:t>
            </a:r>
            <a:r>
              <a:rPr lang="fr-FR" sz="1300" dirty="0">
                <a:latin typeface="Calibri" panose="020F0502020204030204" pitchFamily="34" charset="0"/>
              </a:rPr>
              <a:t> : pourquoi devez-vous donner des ARV à votre bébé ?</a:t>
            </a:r>
          </a:p>
          <a:p>
            <a:pPr marL="285750" indent="-285750">
              <a:buFont typeface="Arial" panose="020B0604020202020204" pitchFamily="34" charset="0"/>
              <a:buChar char="•"/>
            </a:pPr>
            <a:r>
              <a:rPr lang="fr-FR" sz="1300" dirty="0">
                <a:latin typeface="Calibri" panose="020F0502020204030204" pitchFamily="34" charset="0"/>
              </a:rPr>
              <a:t>Quand votre prochaine mesure de charge virale aura-t-elle lieu ?</a:t>
            </a:r>
          </a:p>
          <a:p>
            <a:pPr marL="285750" indent="-285750">
              <a:buFont typeface="Arial" panose="020B0604020202020204" pitchFamily="34" charset="0"/>
              <a:buChar char="•"/>
            </a:pPr>
            <a:r>
              <a:rPr lang="fr-FR" sz="1300" dirty="0">
                <a:latin typeface="Calibri" panose="020F0502020204030204" pitchFamily="34" charset="0"/>
              </a:rPr>
              <a:t>Quels médicaments prenez-vous et quand ?</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33884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199" y="914400"/>
            <a:ext cx="5464637" cy="5638800"/>
          </a:xfrm>
        </p:spPr>
        <p:txBody>
          <a:bodyPr>
            <a:noAutofit/>
          </a:bodyPr>
          <a:lstStyle/>
          <a:p>
            <a:r>
              <a:rPr lang="fr-FR" sz="1100" b="1" dirty="0">
                <a:latin typeface="Calibri" panose="020F0502020204030204" pitchFamily="34" charset="0"/>
              </a:rPr>
              <a:t>POINTS DE DISCUSSION :</a:t>
            </a:r>
          </a:p>
          <a:p>
            <a:pPr indent="269875">
              <a:spcBef>
                <a:spcPts val="0"/>
              </a:spcBef>
              <a:buFont typeface="Arial" panose="020B0604020202020204" pitchFamily="34" charset="0"/>
              <a:buChar char="•"/>
            </a:pPr>
            <a:r>
              <a:rPr lang="fr-FR" sz="1000" dirty="0">
                <a:latin typeface="Calibri" panose="020F0502020204030204" pitchFamily="34" charset="0"/>
              </a:rPr>
              <a:t>Une </a:t>
            </a:r>
            <a:r>
              <a:rPr lang="fr-FR" sz="1000" b="1" dirty="0">
                <a:latin typeface="Calibri" panose="020F0502020204030204" pitchFamily="34" charset="0"/>
              </a:rPr>
              <a:t>faible charge virale</a:t>
            </a:r>
            <a:r>
              <a:rPr lang="fr-FR" sz="1000" dirty="0">
                <a:latin typeface="Calibri" panose="020F0502020204030204" pitchFamily="34" charset="0"/>
              </a:rPr>
              <a:t> (inférieure à 1 000) </a:t>
            </a:r>
            <a:r>
              <a:rPr lang="fr-FR" sz="1000" dirty="0"/>
              <a:t> </a:t>
            </a:r>
            <a:r>
              <a:rPr lang="fr-FR" sz="1000" i="1" dirty="0">
                <a:latin typeface="Calibri" panose="020F0502020204030204" pitchFamily="34" charset="0"/>
              </a:rPr>
              <a:t>[insérer les </a:t>
            </a:r>
          </a:p>
          <a:p>
            <a:pPr marL="269875">
              <a:spcBef>
                <a:spcPts val="0"/>
              </a:spcBef>
            </a:pPr>
            <a:r>
              <a:rPr lang="fr-FR" sz="1000" i="1" dirty="0">
                <a:latin typeface="Calibri" panose="020F0502020204030204" pitchFamily="34" charset="0"/>
              </a:rPr>
              <a:t>résultats de la patiente ici]</a:t>
            </a:r>
            <a:r>
              <a:rPr lang="fr-FR" sz="1000" dirty="0">
                <a:latin typeface="Calibri" panose="020F0502020204030204" pitchFamily="34" charset="0"/>
              </a:rPr>
              <a:t> indique que vous </a:t>
            </a:r>
            <a:r>
              <a:rPr lang="fr-FR" sz="1000" b="1" dirty="0">
                <a:latin typeface="Calibri" panose="020F0502020204030204" pitchFamily="34" charset="0"/>
              </a:rPr>
              <a:t>prenez vos </a:t>
            </a:r>
          </a:p>
          <a:p>
            <a:pPr marL="269875">
              <a:spcBef>
                <a:spcPts val="0"/>
              </a:spcBef>
            </a:pPr>
            <a:r>
              <a:rPr lang="fr-FR" sz="1000" b="1" dirty="0">
                <a:latin typeface="Calibri" panose="020F0502020204030204" pitchFamily="34" charset="0"/>
              </a:rPr>
              <a:t>ARV correctement</a:t>
            </a:r>
            <a:r>
              <a:rPr lang="fr-FR" sz="1000" dirty="0">
                <a:latin typeface="Calibri" panose="020F0502020204030204" pitchFamily="34" charset="0"/>
              </a:rPr>
              <a:t> et que ces médicaments agissent.</a:t>
            </a:r>
          </a:p>
          <a:p>
            <a:pPr marL="285750" indent="-285750">
              <a:buFont typeface="Arial" panose="020B0604020202020204" pitchFamily="34" charset="0"/>
              <a:buChar char="•"/>
            </a:pPr>
            <a:r>
              <a:rPr lang="fr-FR" sz="1000" dirty="0">
                <a:latin typeface="Calibri" panose="020F0502020204030204" pitchFamily="34" charset="0"/>
              </a:rPr>
              <a:t>Cela ne veut pas dire que vous pouvez arrêter les ARV ou d’utiliser des préservatifs. </a:t>
            </a:r>
          </a:p>
          <a:p>
            <a:pPr marL="285750" indent="-285750">
              <a:buFont typeface="Arial" panose="020B0604020202020204" pitchFamily="34" charset="0"/>
              <a:buChar char="•"/>
            </a:pPr>
            <a:r>
              <a:rPr lang="fr-FR" sz="1000" dirty="0">
                <a:latin typeface="Calibri" panose="020F0502020204030204" pitchFamily="34" charset="0"/>
              </a:rPr>
              <a:t>Il est important de </a:t>
            </a:r>
            <a:r>
              <a:rPr lang="fr-FR" sz="1000" b="1" dirty="0">
                <a:latin typeface="Calibri" panose="020F0502020204030204" pitchFamily="34" charset="0"/>
              </a:rPr>
              <a:t>continuer</a:t>
            </a:r>
            <a:r>
              <a:rPr lang="fr-FR" sz="1000" dirty="0">
                <a:latin typeface="Calibri" panose="020F0502020204030204" pitchFamily="34" charset="0"/>
              </a:rPr>
              <a:t> à prendre vos </a:t>
            </a:r>
            <a:r>
              <a:rPr lang="fr-FR" sz="1000" b="1" dirty="0">
                <a:latin typeface="Calibri" panose="020F0502020204030204" pitchFamily="34" charset="0"/>
              </a:rPr>
              <a:t>ARV</a:t>
            </a:r>
            <a:r>
              <a:rPr lang="fr-FR" sz="1000" dirty="0">
                <a:latin typeface="Calibri" panose="020F0502020204030204" pitchFamily="34" charset="0"/>
              </a:rPr>
              <a:t> tous les jours, conformément à votre prescription, pour empêcher le VIH de se reproduire, pour éviter de transmettre le virus à votre bébé ou à vos partenaires sexuels et pour rester en bonne santé. Si vous ne prenez pas vos ARV, votre virus peut devenir plus difficile à traiter et certains médicaments ne fonctionneront pas. </a:t>
            </a:r>
          </a:p>
          <a:p>
            <a:pPr marL="285750" indent="-285750">
              <a:buFont typeface="Arial" panose="020B0604020202020204" pitchFamily="34" charset="0"/>
              <a:buChar char="•"/>
            </a:pPr>
            <a:r>
              <a:rPr lang="fr-FR" sz="1000" dirty="0">
                <a:latin typeface="Calibri" panose="020F0502020204030204" pitchFamily="34" charset="0"/>
              </a:rPr>
              <a:t>Il vaut mieux prendre une dose en retard que de ne pas la prendre du tout.</a:t>
            </a:r>
          </a:p>
          <a:p>
            <a:pPr marL="285750" indent="-285750">
              <a:buFont typeface="Arial" panose="020B0604020202020204" pitchFamily="34" charset="0"/>
              <a:buChar char="•"/>
            </a:pPr>
            <a:r>
              <a:rPr lang="fr-FR" sz="1000" b="1" u="sng" dirty="0">
                <a:latin typeface="Calibri" panose="020F0502020204030204" pitchFamily="34" charset="0"/>
              </a:rPr>
              <a:t>Femmes enceintes/venant d'accoucher</a:t>
            </a:r>
            <a:r>
              <a:rPr lang="fr-FR" sz="1000" dirty="0">
                <a:latin typeface="Calibri" panose="020F0502020204030204" pitchFamily="34" charset="0"/>
              </a:rPr>
              <a:t> : vous continuerez à prendre vos ARV après l’accouchement et donnerez aussi à votre bébé des ARV tous les jours pendant au moins six semaines. Les ARV infantiles offrent une protection supplémentaire au bébé contre le VIH. </a:t>
            </a:r>
          </a:p>
          <a:p>
            <a:pPr marL="285750" indent="-285750">
              <a:buFont typeface="Arial" panose="020B0604020202020204" pitchFamily="34" charset="0"/>
              <a:buChar char="•"/>
            </a:pPr>
            <a:r>
              <a:rPr lang="fr-FR" sz="1000" dirty="0">
                <a:latin typeface="Calibri" panose="020F0502020204030204" pitchFamily="34" charset="0"/>
              </a:rPr>
              <a:t>Qu’est-ce qui vous a aidée à penser à prendre vos ARV ?</a:t>
            </a:r>
          </a:p>
          <a:p>
            <a:pPr marL="285750" indent="-285750">
              <a:buFont typeface="Arial" panose="020B0604020202020204" pitchFamily="34" charset="0"/>
              <a:buChar char="•"/>
            </a:pPr>
            <a:r>
              <a:rPr lang="fr-FR" sz="1000" dirty="0">
                <a:latin typeface="Calibri" panose="020F0502020204030204" pitchFamily="34" charset="0"/>
              </a:rPr>
              <a:t>Est-ce que, parfois, certaines choses vous ont rendu la tâche difficile [s'agissant de la prise des ARV </a:t>
            </a:r>
            <a:r>
              <a:rPr lang="fr-FR" sz="1000" i="1" dirty="0">
                <a:latin typeface="Calibri" panose="020F0502020204030204" pitchFamily="34" charset="0"/>
              </a:rPr>
              <a:t>ou d’un autre médicament</a:t>
            </a:r>
            <a:r>
              <a:rPr lang="fr-FR" sz="1000" dirty="0">
                <a:latin typeface="Calibri" panose="020F0502020204030204" pitchFamily="34" charset="0"/>
              </a:rPr>
              <a:t>] ?</a:t>
            </a:r>
          </a:p>
          <a:p>
            <a:r>
              <a:rPr lang="fr-FR" sz="1000" dirty="0">
                <a:latin typeface="Calibri" panose="020F0502020204030204" pitchFamily="34" charset="0"/>
              </a:rPr>
              <a:t>Quelques rappels :</a:t>
            </a:r>
          </a:p>
          <a:p>
            <a:pPr marL="285750" indent="-285750">
              <a:buFont typeface="Arial" panose="020B0604020202020204" pitchFamily="34" charset="0"/>
              <a:buChar char="•"/>
            </a:pPr>
            <a:r>
              <a:rPr lang="fr-FR" sz="1000" dirty="0">
                <a:latin typeface="Calibri" panose="020F0502020204030204" pitchFamily="34" charset="0"/>
              </a:rPr>
              <a:t>Il est important de </a:t>
            </a:r>
            <a:r>
              <a:rPr lang="fr-FR" sz="1000" b="1" dirty="0">
                <a:latin typeface="Calibri" panose="020F0502020204030204" pitchFamily="34" charset="0"/>
              </a:rPr>
              <a:t>vous rendre à tous vos rendez-vous.</a:t>
            </a:r>
          </a:p>
          <a:p>
            <a:pPr marL="285750" indent="-285750">
              <a:buFont typeface="Arial" panose="020B0604020202020204" pitchFamily="34" charset="0"/>
              <a:buChar char="•"/>
            </a:pPr>
            <a:r>
              <a:rPr lang="fr-FR" sz="1000" dirty="0">
                <a:latin typeface="Calibri" panose="020F0502020204030204" pitchFamily="34" charset="0"/>
              </a:rPr>
              <a:t>Si vous </a:t>
            </a:r>
            <a:r>
              <a:rPr lang="fr-FR" sz="1000" b="1" dirty="0">
                <a:latin typeface="Calibri" panose="020F0502020204030204" pitchFamily="34" charset="0"/>
              </a:rPr>
              <a:t>n'avez plus beaucoup d’ARV, allez au centre de soins</a:t>
            </a:r>
            <a:r>
              <a:rPr lang="fr-FR" sz="1000" dirty="0">
                <a:latin typeface="Calibri" panose="020F0502020204030204" pitchFamily="34" charset="0"/>
              </a:rPr>
              <a:t> même si vous n'avez pas de rendez-vous.</a:t>
            </a:r>
          </a:p>
          <a:p>
            <a:pPr marL="285750" indent="-285750">
              <a:buFont typeface="Arial" panose="020B0604020202020204" pitchFamily="34" charset="0"/>
              <a:buChar char="•"/>
            </a:pPr>
            <a:r>
              <a:rPr lang="fr-FR" sz="1000" dirty="0">
                <a:latin typeface="Calibri" panose="020F0502020204030204" pitchFamily="34" charset="0"/>
              </a:rPr>
              <a:t>Nous </a:t>
            </a:r>
            <a:r>
              <a:rPr lang="fr-FR" sz="1000" b="1" dirty="0">
                <a:latin typeface="Calibri" panose="020F0502020204030204" pitchFamily="34" charset="0"/>
              </a:rPr>
              <a:t>contrôlerons à nouveau votre charge virale</a:t>
            </a:r>
            <a:r>
              <a:rPr lang="fr-FR" sz="1000" dirty="0">
                <a:latin typeface="Calibri" panose="020F0502020204030204" pitchFamily="34" charset="0"/>
              </a:rPr>
              <a:t> dans six mois si vous avez été mise sous TAR récemment et qu'il s'agit de votre premier résultat de charge virale, ou un an si vous avez déjà eu plusieurs mesures de charge virale, si aucun nouveau problème clinique n’est détecté et si vous prenez bien vos ARV.</a:t>
            </a:r>
          </a:p>
          <a:p>
            <a:pPr marL="285750" indent="-285750">
              <a:buFont typeface="Arial" panose="020B0604020202020204" pitchFamily="34" charset="0"/>
              <a:buChar char="•"/>
            </a:pPr>
            <a:r>
              <a:rPr lang="fr-FR" sz="1000" dirty="0">
                <a:latin typeface="Calibri" panose="020F0502020204030204" pitchFamily="34" charset="0"/>
              </a:rPr>
              <a:t>À l’avenir, si vous avez des problèmes à prendre vos ARV, parlez-en au prestataire qui vous suit afin qu’il puisse vous aider à les résoudre.</a:t>
            </a:r>
          </a:p>
          <a:p>
            <a:pPr marL="285750" indent="-285750">
              <a:buFont typeface="Arial" panose="020B0604020202020204" pitchFamily="34" charset="0"/>
              <a:buChar char="•"/>
            </a:pPr>
            <a:r>
              <a:rPr lang="fr-FR" sz="1000" dirty="0">
                <a:latin typeface="Calibri" panose="020F0502020204030204" pitchFamily="34" charset="0"/>
              </a:rPr>
              <a:t>Votre prochain rendez-vous (prénatal/postnatal) est fixé le _______.</a:t>
            </a:r>
            <a:r>
              <a:rPr lang="en-US" sz="1000" dirty="0">
                <a:latin typeface="Calibri" panose="020F0502020204030204" pitchFamily="34" charset="0"/>
              </a:rPr>
              <a:t>
</a:t>
            </a:r>
            <a:r>
              <a:rPr lang="fr-FR" sz="1000" dirty="0">
                <a:latin typeface="Calibri" panose="020F0502020204030204" pitchFamily="34" charset="0"/>
              </a:rPr>
              <a:t> Même s'il vous reste des médicaments, il est important que vous veniez à tous vos rendez-vous. Si vous vous éloignez du centre de soins pendant une période prolongée (par exemple, si vous prévoyez d'accoucher dans votre ville natale), informez-en votre prestataire afin qu’il puisse vous prescrire suffisamment de médicaments pour la durée de votre absence.</a:t>
            </a:r>
          </a:p>
          <a:p>
            <a:pPr marL="285750" indent="-285750">
              <a:buFont typeface="Arial" panose="020B0604020202020204" pitchFamily="34" charset="0"/>
              <a:buChar char="•"/>
            </a:pPr>
            <a:r>
              <a:rPr lang="fr-FR" sz="1000" b="1" u="sng" dirty="0">
                <a:latin typeface="Calibri" panose="020F0502020204030204" pitchFamily="34" charset="0"/>
              </a:rPr>
              <a:t>Femmes en période post-partum </a:t>
            </a:r>
            <a:r>
              <a:rPr lang="fr-FR" sz="1000" dirty="0">
                <a:latin typeface="Calibri" panose="020F0502020204030204" pitchFamily="34" charset="0"/>
              </a:rPr>
              <a:t>: revenez au centre de soins si votre bébé est fiévreux ou s'il n'a pas l’air d'aller bien, pour quelque raison que ce soit.</a:t>
            </a: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3"/>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3. La charge virale est FAIBLE</a:t>
            </a:r>
          </a:p>
        </p:txBody>
      </p:sp>
      <p:pic>
        <p:nvPicPr>
          <p:cNvPr id="13" name="Picture 12">
            <a:extLst>
              <a:ext uri="{FF2B5EF4-FFF2-40B4-BE49-F238E27FC236}">
                <a16:creationId xmlns:a16="http://schemas.microsoft.com/office/drawing/2014/main" id="{FD02AD1B-C0A4-4C44-B297-710BF3C10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59" b="5207"/>
          <a:stretch/>
        </p:blipFill>
        <p:spPr>
          <a:xfrm>
            <a:off x="7114291" y="288253"/>
            <a:ext cx="1900647" cy="1325880"/>
          </a:xfrm>
          <a:prstGeom prst="rect">
            <a:avLst/>
          </a:prstGeom>
          <a:ln>
            <a:solidFill>
              <a:schemeClr val="tx1"/>
            </a:solidFill>
          </a:ln>
        </p:spPr>
      </p:pic>
    </p:spTree>
    <p:extLst>
      <p:ext uri="{BB962C8B-B14F-4D97-AF65-F5344CB8AC3E}">
        <p14:creationId xmlns:p14="http://schemas.microsoft.com/office/powerpoint/2010/main" val="169771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fr-FR" sz="900" dirty="0">
                <a:latin typeface="Calibri" panose="020F0502020204030204" pitchFamily="34" charset="0"/>
              </a:rPr>
              <a:t>Cet outil de travail a été créé par l’ICAP de l’université de Columbia grâce aux subventions du Plan d’urgence du Président des États-Unis pour la lutte contre le VIH/sida, par l’intermédiaire des Centres américains pour le contrôle et la prévention des maladies (CDC), en vertu de l’accord de coopération n° U2GGH000994. Son contenu est sous la responsabilité de ses auteurs et ne reflète pas nécessairement le point de vue du gouvernement des États-Unis.</a:t>
            </a:r>
          </a:p>
          <a:p>
            <a:pPr marL="0" indent="0" algn="just">
              <a:lnSpc>
                <a:spcPct val="120000"/>
              </a:lnSpc>
              <a:buNone/>
            </a:pPr>
            <a:endParaRPr lang="fr-FR" sz="900" dirty="0">
              <a:latin typeface="Calibri" panose="020F0502020204030204" pitchFamily="34" charset="0"/>
            </a:endParaRPr>
          </a:p>
          <a:p>
            <a:pPr marL="0" indent="0" algn="just">
              <a:lnSpc>
                <a:spcPct val="120000"/>
              </a:lnSpc>
              <a:buNone/>
            </a:pPr>
            <a:r>
              <a:rPr lang="fr-FR" sz="900" dirty="0">
                <a:latin typeface="Calibri" panose="020F0502020204030204" pitchFamily="34" charset="0"/>
              </a:rPr>
              <a:t>Cette présentation est destinée à être utilisée par les agents de santé afin de fournir des informations aux femmes enceintes et allaitantes vivant avec le VIH et à leurs familles. Pour toutes questions sur son contenu ou son utilisation, veuillez contacter l’ICAP :</a:t>
            </a:r>
          </a:p>
          <a:p>
            <a:pPr marL="0" indent="0" algn="just">
              <a:lnSpc>
                <a:spcPct val="120000"/>
              </a:lnSpc>
              <a:buNone/>
            </a:pPr>
            <a:r>
              <a:rPr lang="fr-FR" sz="900" dirty="0">
                <a:latin typeface="Calibri" panose="020F0502020204030204" pitchFamily="34" charset="0"/>
              </a:rPr>
              <a:t> icap-communications@columbia.edu.</a:t>
            </a: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4. La charge virale est ÉLEVÉE</a:t>
            </a:r>
          </a:p>
        </p:txBody>
      </p:sp>
      <p:sp>
        <p:nvSpPr>
          <p:cNvPr id="4" name="TextBox 3"/>
          <p:cNvSpPr txBox="1"/>
          <p:nvPr/>
        </p:nvSpPr>
        <p:spPr>
          <a:xfrm>
            <a:off x="6348306" y="1371600"/>
            <a:ext cx="2490895" cy="4524315"/>
          </a:xfrm>
          <a:prstGeom prst="rect">
            <a:avLst/>
          </a:prstGeom>
          <a:noFill/>
        </p:spPr>
        <p:txBody>
          <a:bodyPr wrap="square" rtlCol="0">
            <a:spAutoFit/>
          </a:bodyPr>
          <a:lstStyle/>
          <a:p>
            <a:pPr marL="285750" indent="-285750">
              <a:buFont typeface="Wingdings" panose="05000000000000000000" pitchFamily="2" charset="2"/>
              <a:buChar char="Ø"/>
            </a:pPr>
            <a:r>
              <a:rPr lang="fr-FR" dirty="0">
                <a:latin typeface="Calibri" panose="020F0502020204030204" pitchFamily="34" charset="0"/>
              </a:rPr>
              <a:t>Cela signifie que le VIH se reproduit et qu'il peut vous rendre malade.</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Cela signifie aussi que vous pourriez transmettre le VIH à votre bébé pendant la grossesse, l’accouchement et l’allaitement.</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Vous ne prenez peut-être pas toutes vos doses d’ARV.</a:t>
            </a:r>
          </a:p>
        </p:txBody>
      </p:sp>
      <p:pic>
        <p:nvPicPr>
          <p:cNvPr id="5" name="Picture 2">
            <a:extLst>
              <a:ext uri="{FF2B5EF4-FFF2-40B4-BE49-F238E27FC236}">
                <a16:creationId xmlns:a16="http://schemas.microsoft.com/office/drawing/2014/main" id="{4EED2A9F-1285-45C1-9A84-342198BA11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6975" y="4203442"/>
            <a:ext cx="2120852" cy="24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358242E8-A6A3-4D5C-9A66-CF0EF3DF7C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4191361"/>
            <a:ext cx="2388924" cy="243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2" y="873359"/>
            <a:ext cx="4572000" cy="3330083"/>
          </a:xfrm>
          <a:prstGeom prst="rect">
            <a:avLst/>
          </a:prstGeom>
        </p:spPr>
      </p:pic>
    </p:spTree>
    <p:extLst>
      <p:ext uri="{BB962C8B-B14F-4D97-AF65-F5344CB8AC3E}">
        <p14:creationId xmlns:p14="http://schemas.microsoft.com/office/powerpoint/2010/main" val="157919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990600"/>
            <a:ext cx="2285994" cy="3200400"/>
          </a:xfrm>
        </p:spPr>
        <p:txBody>
          <a:bodyPr>
            <a:normAutofit fontScale="925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Cela signifie que le VIH se reproduit et qu'il peut vous rendre malade.</a:t>
            </a:r>
          </a:p>
          <a:p>
            <a:pPr marL="285750" indent="-285750">
              <a:buFont typeface="Wingdings" panose="05000000000000000000" pitchFamily="2" charset="2"/>
              <a:buChar char="Ø"/>
            </a:pPr>
            <a:r>
              <a:rPr lang="fr-FR" sz="1600" dirty="0">
                <a:latin typeface="Calibri" panose="020F0502020204030204" pitchFamily="34" charset="0"/>
              </a:rPr>
              <a:t>Cela signifie aussi que vous pourriez transmettre le VIH à votre bébé pendant la grossesse, l’accouchement et l’allaitement.</a:t>
            </a:r>
          </a:p>
          <a:p>
            <a:pPr marL="285750" indent="-285750">
              <a:buFont typeface="Wingdings" panose="05000000000000000000" pitchFamily="2" charset="2"/>
              <a:buChar char="Ø"/>
            </a:pPr>
            <a:r>
              <a:rPr lang="fr-FR" sz="1600" dirty="0">
                <a:latin typeface="Calibri" panose="020F0502020204030204" pitchFamily="34" charset="0"/>
              </a:rPr>
              <a:t>Vous ne prenez peut-être pas toutes vos doses d’ARV.</a:t>
            </a:r>
          </a:p>
        </p:txBody>
      </p:sp>
      <p:sp>
        <p:nvSpPr>
          <p:cNvPr id="7" name="Content Placeholder 1"/>
          <p:cNvSpPr>
            <a:spLocks noGrp="1"/>
          </p:cNvSpPr>
          <p:nvPr>
            <p:ph sz="half" idx="1"/>
          </p:nvPr>
        </p:nvSpPr>
        <p:spPr>
          <a:xfrm>
            <a:off x="914400" y="4648200"/>
            <a:ext cx="4572000" cy="1905000"/>
          </a:xfrm>
        </p:spPr>
        <p:txBody>
          <a:bodyPr>
            <a:normAutofit fontScale="77500" lnSpcReduction="20000"/>
          </a:bodyPr>
          <a:lstStyle/>
          <a:p>
            <a:r>
              <a:rPr lang="fr-FR" sz="1600" b="1" dirty="0">
                <a:latin typeface="Calibri" panose="020F0502020204030204" pitchFamily="34" charset="0"/>
              </a:rPr>
              <a:t>Récapitulatif :</a:t>
            </a:r>
          </a:p>
          <a:p>
            <a:pPr marL="285750" indent="-285750">
              <a:buFont typeface="Arial" panose="020B0604020202020204" pitchFamily="34" charset="0"/>
              <a:buChar char="•"/>
            </a:pPr>
            <a:r>
              <a:rPr lang="fr-FR" sz="1500" dirty="0">
                <a:latin typeface="Calibri" panose="020F0502020204030204" pitchFamily="34" charset="0"/>
              </a:rPr>
              <a:t>Quelles sont les raisons possibles d'une charge virale élevée ?</a:t>
            </a:r>
          </a:p>
          <a:p>
            <a:pPr marL="285750" indent="-285750">
              <a:buFont typeface="Arial" panose="020B0604020202020204" pitchFamily="34" charset="0"/>
              <a:buChar char="•"/>
            </a:pPr>
            <a:r>
              <a:rPr lang="fr-FR" sz="1500" dirty="0">
                <a:latin typeface="Calibri" panose="020F0502020204030204" pitchFamily="34" charset="0"/>
              </a:rPr>
              <a:t>Que peut-il se passer lorsque votre charge virale est élevée ?</a:t>
            </a:r>
          </a:p>
          <a:p>
            <a:pPr marL="285750" indent="-285750">
              <a:buFont typeface="Arial" panose="020B0604020202020204" pitchFamily="34" charset="0"/>
              <a:buChar char="•"/>
            </a:pPr>
            <a:r>
              <a:rPr lang="fr-FR" sz="1500" dirty="0">
                <a:latin typeface="Calibri" panose="020F0502020204030204" pitchFamily="34" charset="0"/>
              </a:rPr>
              <a:t>Que peut-il se passer pour votre bébé lorsque votre charge virale est élevée ?</a:t>
            </a:r>
          </a:p>
          <a:p>
            <a:pPr marL="285750" indent="-285750">
              <a:buFont typeface="Arial" panose="020B0604020202020204" pitchFamily="34" charset="0"/>
              <a:buChar char="•"/>
            </a:pPr>
            <a:r>
              <a:rPr lang="fr-FR" sz="1500" dirty="0">
                <a:latin typeface="Calibri" panose="020F0502020204030204" pitchFamily="34" charset="0"/>
              </a:rPr>
              <a:t>Quel serait l’avantage d’une charge virale faible ?</a:t>
            </a:r>
          </a:p>
          <a:p>
            <a:pPr marL="285750" indent="-285750">
              <a:buFont typeface="Arial" panose="020B0604020202020204" pitchFamily="34" charset="0"/>
              <a:buChar char="•"/>
            </a:pPr>
            <a:r>
              <a:rPr lang="fr-FR" sz="1500" dirty="0">
                <a:latin typeface="Calibri" panose="020F0502020204030204" pitchFamily="34" charset="0"/>
              </a:rPr>
              <a:t>Dans quelle mesure est-ce important pour votre santé à long terme ?</a:t>
            </a:r>
          </a:p>
          <a:p>
            <a:pPr marL="285750" indent="-285750">
              <a:buFont typeface="Arial" panose="020B0604020202020204" pitchFamily="34" charset="0"/>
              <a:buChar char="•"/>
            </a:pPr>
            <a:r>
              <a:rPr lang="fr-FR" sz="1500" dirty="0">
                <a:latin typeface="Calibri" panose="020F0502020204030204" pitchFamily="34" charset="0"/>
              </a:rPr>
              <a:t>Selon vous, que se passe-t-il si vous ne prenez pas vos ARV régulièrement ?</a:t>
            </a:r>
          </a:p>
        </p:txBody>
      </p:sp>
      <p:sp>
        <p:nvSpPr>
          <p:cNvPr id="21" name="Content Placeholder 1"/>
          <p:cNvSpPr>
            <a:spLocks noGrp="1"/>
          </p:cNvSpPr>
          <p:nvPr>
            <p:ph sz="half" idx="1"/>
          </p:nvPr>
        </p:nvSpPr>
        <p:spPr>
          <a:xfrm>
            <a:off x="2895607" y="958145"/>
            <a:ext cx="6019794" cy="3385255"/>
          </a:xfrm>
        </p:spPr>
        <p:txBody>
          <a:bodyPr>
            <a:noAutofit/>
          </a:bodyPr>
          <a:lstStyle/>
          <a:p>
            <a:r>
              <a:rPr lang="fr-FR" sz="1150" b="1" dirty="0">
                <a:latin typeface="Calibri" panose="020F0502020204030204" pitchFamily="34" charset="0"/>
              </a:rPr>
              <a:t>POINTS DE DISCUSSION :</a:t>
            </a:r>
          </a:p>
          <a:p>
            <a:pPr marL="285750" indent="-285750">
              <a:spcBef>
                <a:spcPts val="0"/>
              </a:spcBef>
              <a:buFont typeface="Arial" panose="020B0604020202020204" pitchFamily="34" charset="0"/>
              <a:buChar char="•"/>
            </a:pPr>
            <a:r>
              <a:rPr lang="fr-FR" sz="1100" dirty="0">
                <a:latin typeface="Calibri" panose="020F0502020204030204" pitchFamily="34" charset="0"/>
              </a:rPr>
              <a:t>Le résultat du test de mesure de la </a:t>
            </a:r>
            <a:r>
              <a:rPr lang="fr-FR" sz="1100" b="1" dirty="0">
                <a:latin typeface="Calibri" panose="020F0502020204030204" pitchFamily="34" charset="0"/>
              </a:rPr>
              <a:t>charge virale</a:t>
            </a:r>
            <a:r>
              <a:rPr lang="fr-FR" sz="1100" dirty="0">
                <a:latin typeface="Calibri" panose="020F0502020204030204" pitchFamily="34" charset="0"/>
              </a:rPr>
              <a:t> est </a:t>
            </a:r>
            <a:r>
              <a:rPr lang="fr-FR" sz="1100" b="1" i="1" dirty="0">
                <a:latin typeface="Calibri" panose="020F0502020204030204" pitchFamily="34" charset="0"/>
              </a:rPr>
              <a:t>élevé</a:t>
            </a:r>
          </a:p>
          <a:p>
            <a:pPr indent="269875">
              <a:spcBef>
                <a:spcPts val="0"/>
              </a:spcBef>
            </a:pPr>
            <a:r>
              <a:rPr lang="fr-FR" sz="1100" b="1" i="1" dirty="0">
                <a:latin typeface="Calibri" panose="020F0502020204030204" pitchFamily="34" charset="0"/>
              </a:rPr>
              <a:t> </a:t>
            </a:r>
            <a:r>
              <a:rPr lang="fr-FR" sz="1100" i="1" dirty="0">
                <a:latin typeface="Calibri" panose="020F0502020204030204" pitchFamily="34" charset="0"/>
              </a:rPr>
              <a:t>[insérer les résultats de la patiente]</a:t>
            </a:r>
            <a:r>
              <a:rPr lang="fr-FR" sz="1100" dirty="0">
                <a:latin typeface="Calibri" panose="020F0502020204030204" pitchFamily="34" charset="0"/>
              </a:rPr>
              <a:t>. L'objectif est que votre </a:t>
            </a:r>
          </a:p>
          <a:p>
            <a:pPr indent="269875">
              <a:spcBef>
                <a:spcPts val="0"/>
              </a:spcBef>
            </a:pPr>
            <a:r>
              <a:rPr lang="fr-FR" sz="1100" dirty="0">
                <a:latin typeface="Calibri" panose="020F0502020204030204" pitchFamily="34" charset="0"/>
              </a:rPr>
              <a:t>charge virale soit inférieure à 1 000.</a:t>
            </a:r>
          </a:p>
          <a:p>
            <a:pPr marL="285750" indent="-285750">
              <a:buFont typeface="Arial" panose="020B0604020202020204" pitchFamily="34" charset="0"/>
              <a:buChar char="•"/>
            </a:pPr>
            <a:r>
              <a:rPr lang="fr-FR" sz="1100" dirty="0">
                <a:latin typeface="Calibri" panose="020F0502020204030204" pitchFamily="34" charset="0"/>
              </a:rPr>
              <a:t>Cela signifie que le </a:t>
            </a:r>
            <a:r>
              <a:rPr lang="fr-FR" sz="1100" b="1" dirty="0">
                <a:latin typeface="Calibri" panose="020F0502020204030204" pitchFamily="34" charset="0"/>
              </a:rPr>
              <a:t>VIH</a:t>
            </a:r>
            <a:r>
              <a:rPr lang="fr-FR" sz="1100" dirty="0">
                <a:latin typeface="Calibri" panose="020F0502020204030204" pitchFamily="34" charset="0"/>
              </a:rPr>
              <a:t> se reproduit dans votre organisme.</a:t>
            </a:r>
          </a:p>
          <a:p>
            <a:pPr marL="285750" indent="-285750">
              <a:buFont typeface="Arial" panose="020B0604020202020204" pitchFamily="34" charset="0"/>
              <a:buChar char="•"/>
            </a:pPr>
            <a:r>
              <a:rPr lang="fr-FR" sz="1100" dirty="0">
                <a:latin typeface="Calibri" panose="020F0502020204030204" pitchFamily="34" charset="0"/>
              </a:rPr>
              <a:t>Vous n'avez peut-être </a:t>
            </a:r>
            <a:r>
              <a:rPr lang="fr-FR" sz="1100" b="1" dirty="0">
                <a:latin typeface="Calibri" panose="020F0502020204030204" pitchFamily="34" charset="0"/>
              </a:rPr>
              <a:t>pas pris vos ARV</a:t>
            </a:r>
            <a:r>
              <a:rPr lang="fr-FR" sz="1100" dirty="0">
                <a:latin typeface="Calibri" panose="020F0502020204030204" pitchFamily="34" charset="0"/>
              </a:rPr>
              <a:t> conformément à la prescription.</a:t>
            </a:r>
          </a:p>
          <a:p>
            <a:pPr marL="285750" indent="-285750">
              <a:buFont typeface="Arial" panose="020B0604020202020204" pitchFamily="34" charset="0"/>
              <a:buChar char="•"/>
            </a:pPr>
            <a:r>
              <a:rPr lang="fr-FR" sz="1100" dirty="0">
                <a:latin typeface="Calibri" panose="020F0502020204030204" pitchFamily="34" charset="0"/>
              </a:rPr>
              <a:t>Votre système immunitaire (vos défenses) va s'affaiblir à mesure que le nombre de cellules CD4 diminuera. Cela peut nuire au cerveau, au cœur, au foie et aux reins et </a:t>
            </a:r>
            <a:r>
              <a:rPr lang="fr-FR" sz="1100" b="1" dirty="0">
                <a:latin typeface="Calibri" panose="020F0502020204030204" pitchFamily="34" charset="0"/>
              </a:rPr>
              <a:t>vous rendre malade.</a:t>
            </a:r>
          </a:p>
          <a:p>
            <a:pPr marL="285750" indent="-285750">
              <a:buFont typeface="Arial" panose="020B0604020202020204" pitchFamily="34" charset="0"/>
              <a:buChar char="•"/>
            </a:pPr>
            <a:r>
              <a:rPr lang="fr-FR" sz="1100" dirty="0">
                <a:latin typeface="Calibri" panose="020F0502020204030204" pitchFamily="34" charset="0"/>
              </a:rPr>
              <a:t>Avec une telle quantité de virus dans votre sang, vous avez aussi plus de risque de transmettre le VIH à votre bébé pendant la grossesse, l’accouchement ou l’allaitement. </a:t>
            </a:r>
          </a:p>
          <a:p>
            <a:pPr marL="285750" indent="-285750">
              <a:buFont typeface="Arial" panose="020B0604020202020204" pitchFamily="34" charset="0"/>
              <a:buChar char="•"/>
            </a:pPr>
            <a:r>
              <a:rPr lang="fr-FR" sz="1100" dirty="0">
                <a:latin typeface="Calibri" panose="020F0502020204030204" pitchFamily="34" charset="0"/>
              </a:rPr>
              <a:t>Si les ARV ne sont pas pris conformément à la prescription, tous les jours, le </a:t>
            </a:r>
            <a:r>
              <a:rPr lang="fr-FR" sz="1100" b="1" dirty="0">
                <a:latin typeface="Calibri" panose="020F0502020204030204" pitchFamily="34" charset="0"/>
              </a:rPr>
              <a:t>virus peut évoluer</a:t>
            </a:r>
            <a:r>
              <a:rPr lang="fr-FR" sz="1100" dirty="0">
                <a:latin typeface="Calibri" panose="020F0502020204030204" pitchFamily="34" charset="0"/>
              </a:rPr>
              <a:t> et devenir </a:t>
            </a:r>
            <a:r>
              <a:rPr lang="fr-FR" sz="1100" b="1" dirty="0">
                <a:latin typeface="Calibri" panose="020F0502020204030204" pitchFamily="34" charset="0"/>
              </a:rPr>
              <a:t>« résistant aux ARV »</a:t>
            </a:r>
            <a:r>
              <a:rPr lang="fr-FR" sz="1100" dirty="0">
                <a:latin typeface="Calibri" panose="020F0502020204030204" pitchFamily="34" charset="0"/>
              </a:rPr>
              <a:t>, ce qui signifie que même s'ils sont bien pris, ils n’auront plus aucun effet.</a:t>
            </a:r>
          </a:p>
          <a:p>
            <a:pPr marL="285750" indent="-285750">
              <a:buFont typeface="Arial" panose="020B0604020202020204" pitchFamily="34" charset="0"/>
              <a:buChar char="•"/>
            </a:pPr>
            <a:r>
              <a:rPr lang="fr-FR" sz="1100" dirty="0">
                <a:latin typeface="Calibri" panose="020F0502020204030204" pitchFamily="34" charset="0"/>
              </a:rPr>
              <a:t>Prendre des ARV pour faire baisser votre charge virale peut contribuer à éviter que votre bébé contracte le VIH pendant la grossesse, l'accouchement et l’allaitement.</a:t>
            </a:r>
          </a:p>
          <a:p>
            <a:pPr marL="285750" indent="-285750">
              <a:buFont typeface="Arial" panose="020B0604020202020204" pitchFamily="34" charset="0"/>
              <a:buChar char="•"/>
            </a:pPr>
            <a:r>
              <a:rPr lang="fr-FR" sz="1100" dirty="0">
                <a:latin typeface="Calibri" panose="020F0502020204030204" pitchFamily="34" charset="0"/>
              </a:rPr>
              <a:t>Si votre charge virale est élevée, vous risquez aussi de transmettre plus facilement le VIH à votre partenaire. Il est donc très important d'utiliser des préservatifs à chaque rapport sexuel.</a:t>
            </a:r>
          </a:p>
          <a:p>
            <a:pPr marL="285750" indent="-285750">
              <a:buFont typeface="Arial" panose="020B0604020202020204" pitchFamily="34" charset="0"/>
              <a:buChar char="•"/>
            </a:pPr>
            <a:r>
              <a:rPr lang="fr-FR" sz="1100" b="1" u="sng" dirty="0">
                <a:latin typeface="Calibri" panose="020F0502020204030204" pitchFamily="34" charset="0"/>
              </a:rPr>
              <a:t>Femmes enceintes/venant d'accoucher</a:t>
            </a:r>
            <a:r>
              <a:rPr lang="fr-FR" sz="1100" dirty="0">
                <a:latin typeface="Calibri" panose="020F0502020204030204" pitchFamily="34" charset="0"/>
              </a:rPr>
              <a:t> : vous donnerez des ARV chaque jour à votre bébé pendant au moins 12 semaines. Les ARV infantiles offrent une protection supplémentaire au bébé contre le VIH. </a:t>
            </a:r>
          </a:p>
        </p:txBody>
      </p:sp>
      <p:cxnSp>
        <p:nvCxnSpPr>
          <p:cNvPr id="15" name="Straight Connector 14"/>
          <p:cNvCxnSpPr/>
          <p:nvPr/>
        </p:nvCxnSpPr>
        <p:spPr>
          <a:xfrm>
            <a:off x="28194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4. La charge virale est ÉLEVÉE</a:t>
            </a: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70000" lnSpcReduction="20000"/>
          </a:bodyPr>
          <a:lstStyle/>
          <a:p>
            <a:r>
              <a:rPr lang="fr-FR" b="1" dirty="0">
                <a:latin typeface="Calibri" panose="020F0502020204030204" pitchFamily="34" charset="0"/>
              </a:rPr>
              <a:t>Instructions pour le prestataire :</a:t>
            </a:r>
          </a:p>
          <a:p>
            <a:r>
              <a:rPr lang="fr-FR" dirty="0">
                <a:latin typeface="Calibri" panose="020F0502020204030204" pitchFamily="34" charset="0"/>
              </a:rPr>
              <a:t>Penser à utiliser un langage objectif et respectueux – ne pas culpabiliser ou critiquer :</a:t>
            </a:r>
          </a:p>
          <a:p>
            <a:r>
              <a:rPr lang="fr-FR" i="1" dirty="0">
                <a:latin typeface="Calibri" panose="020F0502020204030204" pitchFamily="34" charset="0"/>
              </a:rPr>
              <a:t>« Je suis ravi(e) que vous soyez venue chercher les résultats du test de votre charge virale. Maintenant nous pouvons vous aider à faire baisser votre charge virale. »</a:t>
            </a:r>
          </a:p>
        </p:txBody>
      </p:sp>
      <p:pic>
        <p:nvPicPr>
          <p:cNvPr id="20"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370" y="274472"/>
            <a:ext cx="1855230" cy="1332033"/>
          </a:xfrm>
          <a:prstGeom prst="rect">
            <a:avLst/>
          </a:prstGeom>
          <a:ln>
            <a:solidFill>
              <a:schemeClr val="tx1"/>
            </a:solidFill>
          </a:ln>
        </p:spPr>
      </p:pic>
    </p:spTree>
    <p:extLst>
      <p:ext uri="{BB962C8B-B14F-4D97-AF65-F5344CB8AC3E}">
        <p14:creationId xmlns:p14="http://schemas.microsoft.com/office/powerpoint/2010/main" val="62633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5. Comment prenez-vous vos ARV ? »</a:t>
            </a:r>
          </a:p>
        </p:txBody>
      </p:sp>
      <p:sp>
        <p:nvSpPr>
          <p:cNvPr id="4" name="TextBox 3"/>
          <p:cNvSpPr txBox="1"/>
          <p:nvPr/>
        </p:nvSpPr>
        <p:spPr>
          <a:xfrm>
            <a:off x="6172200" y="1313795"/>
            <a:ext cx="2695224" cy="4524315"/>
          </a:xfrm>
          <a:prstGeom prst="rect">
            <a:avLst/>
          </a:prstGeom>
          <a:noFill/>
        </p:spPr>
        <p:txBody>
          <a:bodyPr wrap="square" rtlCol="0">
            <a:spAutoFit/>
          </a:bodyPr>
          <a:lstStyle/>
          <a:p>
            <a:pPr marL="285750" indent="-285750">
              <a:buFont typeface="Wingdings" panose="05000000000000000000" pitchFamily="2" charset="2"/>
              <a:buChar char="Ø"/>
            </a:pPr>
            <a:r>
              <a:rPr lang="fr-FR" dirty="0">
                <a:latin typeface="Calibri" panose="020F0502020204030204" pitchFamily="34" charset="0"/>
              </a:rPr>
              <a:t>C’est parfois difficile de prendre </a:t>
            </a:r>
            <a:r>
              <a:rPr lang="fr-FR" dirty="0" smtClean="0">
                <a:latin typeface="Calibri" panose="020F0502020204030204" pitchFamily="34" charset="0"/>
              </a:rPr>
              <a:t>ses </a:t>
            </a:r>
            <a:r>
              <a:rPr lang="fr-FR" dirty="0">
                <a:latin typeface="Calibri" panose="020F0502020204030204" pitchFamily="34" charset="0"/>
              </a:rPr>
              <a:t>ARV tous les jours.</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Ensemble, nous allons voir à quelle fréquence vous prenez vos ARV et comment nous pouvons améliorer les choses.</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Combien de doses d’ARV pensez-vous avoir oubliées au cours de la semaine dernière ?</a:t>
            </a:r>
          </a:p>
        </p:txBody>
      </p:sp>
      <p:pic>
        <p:nvPicPr>
          <p:cNvPr id="3" name="Picture 2">
            <a:extLst>
              <a:ext uri="{FF2B5EF4-FFF2-40B4-BE49-F238E27FC236}">
                <a16:creationId xmlns:a16="http://schemas.microsoft.com/office/drawing/2014/main" id="{CBAFCBBF-E212-4550-8F9A-AC1D20C17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290" y="957540"/>
            <a:ext cx="4602310" cy="5900460"/>
          </a:xfrm>
          <a:prstGeom prst="rect">
            <a:avLst/>
          </a:prstGeom>
        </p:spPr>
      </p:pic>
    </p:spTree>
    <p:extLst>
      <p:ext uri="{BB962C8B-B14F-4D97-AF65-F5344CB8AC3E}">
        <p14:creationId xmlns:p14="http://schemas.microsoft.com/office/powerpoint/2010/main" val="332457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981236"/>
          </a:xfrm>
        </p:spPr>
        <p:txBody>
          <a:bodyPr>
            <a:normAutofit fontScale="925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C’est parfois difficile de prendre les ARV tous les jours.</a:t>
            </a:r>
          </a:p>
          <a:p>
            <a:pPr marL="285750" indent="-285750">
              <a:buFont typeface="Wingdings" panose="05000000000000000000" pitchFamily="2" charset="2"/>
              <a:buChar char="Ø"/>
            </a:pPr>
            <a:r>
              <a:rPr lang="fr-FR" sz="1600" dirty="0">
                <a:latin typeface="Calibri" panose="020F0502020204030204" pitchFamily="34" charset="0"/>
              </a:rPr>
              <a:t>Ensemble, nous allons voir à quelle fréquence vous prenez vos ARV et comment nous pouvons améliorer les choses.</a:t>
            </a:r>
          </a:p>
          <a:p>
            <a:pPr marL="285750" indent="-285750">
              <a:buFont typeface="Wingdings" panose="05000000000000000000" pitchFamily="2" charset="2"/>
              <a:buChar char="Ø"/>
            </a:pPr>
            <a:r>
              <a:rPr lang="fr-FR" sz="1600" dirty="0">
                <a:latin typeface="Calibri" panose="020F0502020204030204" pitchFamily="34" charset="0"/>
              </a:rPr>
              <a:t>Combien de doses d’ARV pensez-vous avoir oubliées au cours de la semaine dernière ?</a:t>
            </a:r>
          </a:p>
          <a:p>
            <a:pPr marL="285750" indent="-285750">
              <a:buFont typeface="Wingdings" panose="05000000000000000000" pitchFamily="2" charset="2"/>
              <a:buChar char="Ø"/>
            </a:pPr>
            <a:endParaRPr lang="fr-FR" sz="1600" dirty="0">
              <a:latin typeface="Calibri" panose="020F0502020204030204" pitchFamily="34" charset="0"/>
            </a:endParaRPr>
          </a:p>
        </p:txBody>
      </p:sp>
      <p:sp>
        <p:nvSpPr>
          <p:cNvPr id="21" name="Content Placeholder 1"/>
          <p:cNvSpPr>
            <a:spLocks noGrp="1"/>
          </p:cNvSpPr>
          <p:nvPr>
            <p:ph sz="half" idx="1"/>
          </p:nvPr>
        </p:nvSpPr>
        <p:spPr>
          <a:xfrm>
            <a:off x="3581401" y="1071384"/>
            <a:ext cx="5333999" cy="2586216"/>
          </a:xfrm>
        </p:spPr>
        <p:txBody>
          <a:bodyPr>
            <a:normAutofit fontScale="62500" lnSpcReduction="20000"/>
          </a:bodyPr>
          <a:lstStyle/>
          <a:p>
            <a:r>
              <a:rPr lang="fr-FR" sz="1900" b="1" dirty="0">
                <a:latin typeface="Calibri" panose="020F0502020204030204" pitchFamily="34" charset="0"/>
              </a:rPr>
              <a:t>POINTS DE DISCUSSION :</a:t>
            </a:r>
          </a:p>
          <a:p>
            <a:pPr marL="285750" indent="-285750">
              <a:buFont typeface="Arial" panose="020B0604020202020204" pitchFamily="34" charset="0"/>
              <a:buChar char="•"/>
            </a:pPr>
            <a:r>
              <a:rPr lang="fr-FR" dirty="0">
                <a:latin typeface="Calibri" panose="020F0502020204030204" pitchFamily="34" charset="0"/>
              </a:rPr>
              <a:t>Certaines personnes éprouvent des difficultés à </a:t>
            </a:r>
          </a:p>
          <a:p>
            <a:pPr indent="269875"/>
            <a:r>
              <a:rPr lang="fr-FR" dirty="0">
                <a:latin typeface="Calibri" panose="020F0502020204030204" pitchFamily="34" charset="0"/>
              </a:rPr>
              <a:t>prendre leurs ARV tous les jours.</a:t>
            </a:r>
          </a:p>
          <a:p>
            <a:pPr marL="285750" indent="-285750">
              <a:buFont typeface="Arial" panose="020B0604020202020204" pitchFamily="34" charset="0"/>
              <a:buChar char="•"/>
            </a:pPr>
            <a:r>
              <a:rPr lang="fr-FR" b="1" u="sng" dirty="0">
                <a:latin typeface="Calibri" panose="020F0502020204030204" pitchFamily="34" charset="0"/>
              </a:rPr>
              <a:t>Début de la période post-partum </a:t>
            </a:r>
            <a:r>
              <a:rPr lang="fr-FR" dirty="0">
                <a:latin typeface="Calibri" panose="020F0502020204030204" pitchFamily="34" charset="0"/>
              </a:rPr>
              <a:t>: quand donnez-vous ses ARV à votre bébé ? La plupart des mères donnent les ARV à leur bébé juste après avoir pris leur propre dose.</a:t>
            </a:r>
          </a:p>
          <a:p>
            <a:pPr marL="285750" indent="-285750">
              <a:buFont typeface="Arial" panose="020B0604020202020204" pitchFamily="34" charset="0"/>
              <a:buChar char="•"/>
            </a:pPr>
            <a:r>
              <a:rPr lang="fr-FR" dirty="0">
                <a:latin typeface="Calibri" panose="020F0502020204030204" pitchFamily="34" charset="0"/>
              </a:rPr>
              <a:t>Il peut arriver à tout le monde d'avoir du mal à prendre ses comprimés un jour ou l’autre.</a:t>
            </a:r>
          </a:p>
          <a:p>
            <a:pPr marL="285750" indent="-285750">
              <a:buFont typeface="Arial" panose="020B0604020202020204" pitchFamily="34" charset="0"/>
              <a:buChar char="•"/>
            </a:pPr>
            <a:r>
              <a:rPr lang="fr-FR" sz="1900" b="1" u="sng" dirty="0">
                <a:latin typeface="Calibri" panose="020F0502020204030204" pitchFamily="34" charset="0"/>
              </a:rPr>
              <a:t>Début de la période post-partum </a:t>
            </a:r>
            <a:r>
              <a:rPr lang="fr-FR" sz="1900" dirty="0">
                <a:latin typeface="Calibri" panose="020F0502020204030204" pitchFamily="34" charset="0"/>
              </a:rPr>
              <a:t>: combien de doses d’ARV pensez-vous avoir oubliées pour votre bébé au cours de la semaine dernière ? </a:t>
            </a:r>
          </a:p>
          <a:p>
            <a:pPr marL="285750" indent="-285750">
              <a:buFont typeface="Arial" panose="020B0604020202020204" pitchFamily="34" charset="0"/>
              <a:buChar char="•"/>
            </a:pPr>
            <a:r>
              <a:rPr lang="fr-FR" dirty="0">
                <a:latin typeface="Calibri" panose="020F0502020204030204" pitchFamily="34" charset="0"/>
              </a:rPr>
              <a:t>Combien de doses (jours) d’ARV </a:t>
            </a:r>
            <a:r>
              <a:rPr lang="fr-FR" sz="1900" dirty="0">
                <a:latin typeface="Calibri" panose="020F0502020204030204" pitchFamily="34" charset="0"/>
              </a:rPr>
              <a:t>pensez-vous avoir oubliées pour vous-même au cours de la SEMAINE dernière ? Combien de doses avez-vous oubliées pour votre bébé ?</a:t>
            </a:r>
          </a:p>
          <a:p>
            <a:pPr marL="695849" lvl="1" indent="-285750">
              <a:buFont typeface="Arial" panose="020B0604020202020204" pitchFamily="34" charset="0"/>
              <a:buChar char="•"/>
            </a:pPr>
            <a:r>
              <a:rPr lang="fr-FR" dirty="0">
                <a:latin typeface="Calibri" panose="020F0502020204030204" pitchFamily="34" charset="0"/>
              </a:rPr>
              <a:t>Était-ce une semaine habituelle ?</a:t>
            </a:r>
          </a:p>
          <a:p>
            <a:pPr marL="695849" lvl="1" indent="-285750">
              <a:buFont typeface="Arial" panose="020B0604020202020204" pitchFamily="34" charset="0"/>
              <a:buChar char="•"/>
            </a:pPr>
            <a:r>
              <a:rPr lang="fr-FR" dirty="0">
                <a:latin typeface="Calibri" panose="020F0502020204030204" pitchFamily="34" charset="0"/>
              </a:rPr>
              <a:t>Et le mois dernier ?</a:t>
            </a:r>
          </a:p>
        </p:txBody>
      </p:sp>
      <p:cxnSp>
        <p:nvCxnSpPr>
          <p:cNvPr id="15" name="Straight Connector 14"/>
          <p:cNvCxnSpPr/>
          <p:nvPr/>
        </p:nvCxnSpPr>
        <p:spPr>
          <a:xfrm>
            <a:off x="34290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858000" y="3276600"/>
            <a:ext cx="2057400" cy="33203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934200" y="4038600"/>
            <a:ext cx="1981200" cy="2438400"/>
          </a:xfrm>
        </p:spPr>
        <p:txBody>
          <a:bodyPr>
            <a:normAutofit fontScale="55000" lnSpcReduction="20000"/>
          </a:bodyPr>
          <a:lstStyle/>
          <a:p>
            <a:r>
              <a:rPr lang="fr-FR" sz="2100" b="1" dirty="0">
                <a:latin typeface="Calibri" panose="020F0502020204030204" pitchFamily="34" charset="0"/>
              </a:rPr>
              <a:t>Instructions pour le prestataire :</a:t>
            </a:r>
          </a:p>
          <a:p>
            <a:pPr marL="342900" indent="-342900">
              <a:buAutoNum type="arabicPeriod"/>
            </a:pPr>
            <a:r>
              <a:rPr lang="fr-FR" dirty="0">
                <a:latin typeface="Calibri" panose="020F0502020204030204" pitchFamily="34" charset="0"/>
              </a:rPr>
              <a:t>Demander à la patiente de repenser à la semaine précédente et au nombre de doses qu’elle a oubliées. </a:t>
            </a:r>
          </a:p>
          <a:p>
            <a:pPr marL="342900" indent="-342900">
              <a:buAutoNum type="arabicPeriod"/>
            </a:pPr>
            <a:r>
              <a:rPr lang="fr-FR" dirty="0">
                <a:latin typeface="Calibri" panose="020F0502020204030204" pitchFamily="34" charset="0"/>
              </a:rPr>
              <a:t>Demander si c’est habituel.</a:t>
            </a:r>
          </a:p>
          <a:p>
            <a:pPr marL="342900" indent="-342900">
              <a:buAutoNum type="arabicPeriod"/>
            </a:pPr>
            <a:r>
              <a:rPr lang="fr-FR" dirty="0">
                <a:latin typeface="Calibri" panose="020F0502020204030204" pitchFamily="34" charset="0"/>
              </a:rPr>
              <a:t>Déterminer le nombre de doses oubliées lors du mois précédent. </a:t>
            </a:r>
          </a:p>
          <a:p>
            <a:pPr marL="342900" indent="-342900">
              <a:buAutoNum type="arabicPeriod"/>
            </a:pPr>
            <a:r>
              <a:rPr lang="fr-FR" dirty="0">
                <a:latin typeface="Calibri" panose="020F0502020204030204" pitchFamily="34" charset="0"/>
              </a:rPr>
              <a:t>À l’aide du tableau à gauche, déterminer si l’observance de la patiente est bonne, assez bonne ou médiocre.</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33909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5. Comment prenez-vous vos ARV ? »</a:t>
            </a:r>
          </a:p>
        </p:txBody>
      </p:sp>
      <p:sp>
        <p:nvSpPr>
          <p:cNvPr id="24" name="Rectangle 23"/>
          <p:cNvSpPr/>
          <p:nvPr/>
        </p:nvSpPr>
        <p:spPr>
          <a:xfrm>
            <a:off x="228600" y="3924300"/>
            <a:ext cx="6553200" cy="26726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3947391"/>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575329336"/>
              </p:ext>
            </p:extLst>
          </p:nvPr>
        </p:nvGraphicFramePr>
        <p:xfrm>
          <a:off x="2971800" y="4150662"/>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fr-FR" sz="1000" dirty="0">
                          <a:latin typeface="Calibri" panose="020F0502020204030204" pitchFamily="34" charset="0"/>
                        </a:rPr>
                        <a:t>Nombre de doses oubliées par mois</a:t>
                      </a:r>
                    </a:p>
                  </a:txBody>
                  <a:tcPr marL="83127" marR="83127" marT="40341" marB="40341"/>
                </a:tc>
                <a:tc>
                  <a:txBody>
                    <a:bodyPr/>
                    <a:lstStyle/>
                    <a:p>
                      <a:pPr algn="ctr"/>
                      <a:r>
                        <a:rPr lang="fr-FR" sz="1000" dirty="0">
                          <a:latin typeface="Calibri" panose="020F0502020204030204" pitchFamily="34" charset="0"/>
                        </a:rPr>
                        <a:t>Type d'observance</a:t>
                      </a:r>
                    </a:p>
                  </a:txBody>
                  <a:tcPr marL="83127" marR="83127" marT="40341" marB="40341"/>
                </a:tc>
                <a:extLst>
                  <a:ext uri="{0D108BD9-81ED-4DB2-BD59-A6C34878D82A}">
                    <a16:rowId xmlns:a16="http://schemas.microsoft.com/office/drawing/2014/main" val="10000"/>
                  </a:ext>
                </a:extLst>
              </a:tr>
              <a:tr h="205616">
                <a:tc>
                  <a:txBody>
                    <a:bodyPr/>
                    <a:lstStyle/>
                    <a:p>
                      <a:pPr algn="ctr"/>
                      <a:r>
                        <a:rPr lang="fr-FR" sz="1000" dirty="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fr-FR" sz="1000" dirty="0">
                          <a:latin typeface="Calibri" panose="020F0502020204030204" pitchFamily="34" charset="0"/>
                        </a:rPr>
                        <a:t>&lt; 2 doses</a:t>
                      </a:r>
                    </a:p>
                  </a:txBody>
                  <a:tcPr marL="83127" marR="83127" marT="40341" marB="40341"/>
                </a:tc>
                <a:tc>
                  <a:txBody>
                    <a:bodyPr/>
                    <a:lstStyle/>
                    <a:p>
                      <a:pPr algn="ctr"/>
                      <a:r>
                        <a:rPr lang="fr-FR" sz="1000" dirty="0">
                          <a:latin typeface="Calibri" panose="020F0502020204030204" pitchFamily="34" charset="0"/>
                        </a:rPr>
                        <a:t>Bonne</a:t>
                      </a:r>
                    </a:p>
                  </a:txBody>
                  <a:tcPr marL="83127" marR="83127" marT="40341" marB="40341"/>
                </a:tc>
                <a:extLst>
                  <a:ext uri="{0D108BD9-81ED-4DB2-BD59-A6C34878D82A}">
                    <a16:rowId xmlns:a16="http://schemas.microsoft.com/office/drawing/2014/main" val="10002"/>
                  </a:ext>
                </a:extLst>
              </a:tr>
              <a:tr h="205616">
                <a:tc>
                  <a:txBody>
                    <a:bodyPr/>
                    <a:lstStyle/>
                    <a:p>
                      <a:pPr algn="ctr"/>
                      <a:r>
                        <a:rPr lang="fr-FR" sz="1000" dirty="0">
                          <a:latin typeface="Calibri" panose="020F0502020204030204" pitchFamily="34" charset="0"/>
                        </a:rPr>
                        <a:t>2 à 4 doses</a:t>
                      </a:r>
                    </a:p>
                  </a:txBody>
                  <a:tcPr marL="83127" marR="83127" marT="40341" marB="40341"/>
                </a:tc>
                <a:tc>
                  <a:txBody>
                    <a:bodyPr/>
                    <a:lstStyle/>
                    <a:p>
                      <a:pPr algn="ctr"/>
                      <a:r>
                        <a:rPr lang="fr-FR" sz="1000" dirty="0">
                          <a:latin typeface="Calibri" panose="020F0502020204030204" pitchFamily="34" charset="0"/>
                        </a:rPr>
                        <a:t>Assez bonne</a:t>
                      </a:r>
                    </a:p>
                  </a:txBody>
                  <a:tcPr marL="83127" marR="83127" marT="40341" marB="40341"/>
                </a:tc>
                <a:extLst>
                  <a:ext uri="{0D108BD9-81ED-4DB2-BD59-A6C34878D82A}">
                    <a16:rowId xmlns:a16="http://schemas.microsoft.com/office/drawing/2014/main" val="10003"/>
                  </a:ext>
                </a:extLst>
              </a:tr>
              <a:tr h="205616">
                <a:tc>
                  <a:txBody>
                    <a:bodyPr/>
                    <a:lstStyle/>
                    <a:p>
                      <a:pPr algn="ctr"/>
                      <a:r>
                        <a:rPr lang="fr-FR" sz="1000" dirty="0">
                          <a:latin typeface="Calibri" panose="020F0502020204030204" pitchFamily="34" charset="0"/>
                        </a:rPr>
                        <a:t>&gt; 4 doses</a:t>
                      </a:r>
                    </a:p>
                  </a:txBody>
                  <a:tcPr marL="83127" marR="83127" marT="40341" marB="40341"/>
                </a:tc>
                <a:tc>
                  <a:txBody>
                    <a:bodyPr/>
                    <a:lstStyle/>
                    <a:p>
                      <a:pPr algn="ctr"/>
                      <a:r>
                        <a:rPr lang="fr-FR" sz="1000" dirty="0">
                          <a:latin typeface="Calibri" panose="020F0502020204030204" pitchFamily="34" charset="0"/>
                        </a:rPr>
                        <a:t>Médiocre</a:t>
                      </a:r>
                    </a:p>
                  </a:txBody>
                  <a:tcPr marL="83127" marR="83127" marT="40341" marB="40341"/>
                </a:tc>
                <a:extLst>
                  <a:ext uri="{0D108BD9-81ED-4DB2-BD59-A6C34878D82A}">
                    <a16:rowId xmlns:a16="http://schemas.microsoft.com/office/drawing/2014/main" val="10004"/>
                  </a:ext>
                </a:extLst>
              </a:tr>
              <a:tr h="205616">
                <a:tc>
                  <a:txBody>
                    <a:bodyPr/>
                    <a:lstStyle/>
                    <a:p>
                      <a:pPr algn="ctr"/>
                      <a:r>
                        <a:rPr lang="fr-FR" sz="1000" dirty="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fr-FR" sz="1000" dirty="0">
                          <a:latin typeface="Calibri" panose="020F0502020204030204" pitchFamily="34" charset="0"/>
                        </a:rPr>
                        <a:t>&lt; 4 doses</a:t>
                      </a:r>
                    </a:p>
                  </a:txBody>
                  <a:tcPr marL="83127" marR="83127" marT="40341" marB="40341"/>
                </a:tc>
                <a:tc>
                  <a:txBody>
                    <a:bodyPr/>
                    <a:lstStyle/>
                    <a:p>
                      <a:pPr algn="ctr"/>
                      <a:r>
                        <a:rPr lang="fr-FR" sz="1000" dirty="0">
                          <a:latin typeface="Calibri" panose="020F0502020204030204" pitchFamily="34" charset="0"/>
                        </a:rPr>
                        <a:t>Bonne </a:t>
                      </a:r>
                    </a:p>
                  </a:txBody>
                  <a:tcPr marL="83127" marR="83127" marT="40341" marB="40341"/>
                </a:tc>
                <a:extLst>
                  <a:ext uri="{0D108BD9-81ED-4DB2-BD59-A6C34878D82A}">
                    <a16:rowId xmlns:a16="http://schemas.microsoft.com/office/drawing/2014/main" val="10006"/>
                  </a:ext>
                </a:extLst>
              </a:tr>
              <a:tr h="205616">
                <a:tc>
                  <a:txBody>
                    <a:bodyPr/>
                    <a:lstStyle/>
                    <a:p>
                      <a:pPr algn="ctr"/>
                      <a:r>
                        <a:rPr lang="fr-FR" sz="1000" dirty="0">
                          <a:latin typeface="Calibri" panose="020F0502020204030204" pitchFamily="34" charset="0"/>
                        </a:rPr>
                        <a:t>4 à 8 doses</a:t>
                      </a:r>
                    </a:p>
                  </a:txBody>
                  <a:tcPr marL="83127" marR="83127" marT="40341" marB="40341"/>
                </a:tc>
                <a:tc>
                  <a:txBody>
                    <a:bodyPr/>
                    <a:lstStyle/>
                    <a:p>
                      <a:pPr algn="ctr"/>
                      <a:r>
                        <a:rPr lang="fr-FR" sz="1000" dirty="0">
                          <a:latin typeface="Calibri" panose="020F0502020204030204" pitchFamily="34" charset="0"/>
                        </a:rPr>
                        <a:t>Assez bonne</a:t>
                      </a:r>
                    </a:p>
                  </a:txBody>
                  <a:tcPr marL="83127" marR="83127" marT="40341" marB="40341"/>
                </a:tc>
                <a:extLst>
                  <a:ext uri="{0D108BD9-81ED-4DB2-BD59-A6C34878D82A}">
                    <a16:rowId xmlns:a16="http://schemas.microsoft.com/office/drawing/2014/main" val="10007"/>
                  </a:ext>
                </a:extLst>
              </a:tr>
              <a:tr h="205616">
                <a:tc>
                  <a:txBody>
                    <a:bodyPr/>
                    <a:lstStyle/>
                    <a:p>
                      <a:pPr algn="ctr"/>
                      <a:r>
                        <a:rPr lang="fr-FR" sz="1000" dirty="0">
                          <a:latin typeface="Calibri" panose="020F0502020204030204" pitchFamily="34" charset="0"/>
                        </a:rPr>
                        <a:t>&gt; 8 doses</a:t>
                      </a:r>
                    </a:p>
                  </a:txBody>
                  <a:tcPr marL="83127" marR="83127" marT="40341" marB="40341"/>
                </a:tc>
                <a:tc>
                  <a:txBody>
                    <a:bodyPr/>
                    <a:lstStyle/>
                    <a:p>
                      <a:pPr algn="ctr"/>
                      <a:r>
                        <a:rPr lang="fr-FR" sz="1000" dirty="0">
                          <a:latin typeface="Calibri" panose="020F0502020204030204" pitchFamily="34" charset="0"/>
                        </a:rPr>
                        <a:t>Médiocre</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04800" y="4041422"/>
            <a:ext cx="2590800" cy="2438400"/>
          </a:xfrm>
        </p:spPr>
        <p:txBody>
          <a:bodyPr>
            <a:normAutofit fontScale="55000" lnSpcReduction="20000"/>
          </a:bodyPr>
          <a:lstStyle/>
          <a:p>
            <a:r>
              <a:rPr lang="en-US" dirty="0"/>
              <a:t>	</a:t>
            </a:r>
            <a:r>
              <a:rPr lang="fr-FR" dirty="0"/>
              <a:t>    </a:t>
            </a:r>
            <a:r>
              <a:rPr lang="fr-FR" sz="2400" b="1" dirty="0">
                <a:latin typeface="Calibri" panose="020F0502020204030204" pitchFamily="34" charset="0"/>
              </a:rPr>
              <a:t>Documentation</a:t>
            </a:r>
          </a:p>
          <a:p>
            <a:endParaRPr lang="fr-FR" sz="2100" b="1" dirty="0">
              <a:latin typeface="Calibri" panose="020F0502020204030204" pitchFamily="34" charset="0"/>
            </a:endParaRPr>
          </a:p>
          <a:p>
            <a:pPr marL="173038" indent="-173038">
              <a:buFont typeface="Arial" panose="020B0604020202020204" pitchFamily="34" charset="0"/>
              <a:buChar char="•"/>
            </a:pPr>
            <a:r>
              <a:rPr lang="fr-FR" sz="2100" dirty="0">
                <a:latin typeface="Calibri" panose="020F0502020204030204" pitchFamily="34" charset="0"/>
              </a:rPr>
              <a:t>Renseigner la première colonne de la 1</a:t>
            </a:r>
            <a:r>
              <a:rPr lang="fr-FR" sz="2100" baseline="30000" dirty="0">
                <a:latin typeface="Calibri" panose="020F0502020204030204" pitchFamily="34" charset="0"/>
              </a:rPr>
              <a:t>re </a:t>
            </a:r>
            <a:r>
              <a:rPr lang="fr-FR" sz="2100" dirty="0">
                <a:latin typeface="Calibri" panose="020F0502020204030204" pitchFamily="34" charset="0"/>
              </a:rPr>
              <a:t>séance dans l'</a:t>
            </a:r>
            <a:r>
              <a:rPr lang="fr-FR" sz="2100" b="1" dirty="0">
                <a:latin typeface="Calibri" panose="020F0502020204030204" pitchFamily="34" charset="0"/>
              </a:rPr>
              <a:t>Outil de planification pour une meilleure observance</a:t>
            </a:r>
            <a:r>
              <a:rPr lang="fr-FR" sz="2100" dirty="0">
                <a:latin typeface="Calibri" panose="020F0502020204030204" pitchFamily="34" charset="0"/>
              </a:rPr>
              <a:t> et indiquer si l'observance est bonne, assez bonne ou médiocre, selon le nombre de doses oubliées par mois (voir le tableau ci-contre).</a:t>
            </a:r>
          </a:p>
          <a:p>
            <a:pPr marL="173038" indent="-173038">
              <a:buFont typeface="Arial" panose="020B0604020202020204" pitchFamily="34" charset="0"/>
              <a:buChar char="•"/>
            </a:pPr>
            <a:r>
              <a:rPr lang="fr-FR" sz="2100" b="1" u="sng" dirty="0">
                <a:latin typeface="Calibri" panose="020F0502020204030204" pitchFamily="34" charset="0"/>
              </a:rPr>
              <a:t>Femmes venant d'accoucher</a:t>
            </a:r>
            <a:r>
              <a:rPr lang="fr-FR" sz="2100" dirty="0">
                <a:latin typeface="Calibri" panose="020F0502020204030204" pitchFamily="34" charset="0"/>
              </a:rPr>
              <a:t> : procéder de la même façon pour l’observance de la prophylaxie par ARV destinée au bébé. </a:t>
            </a:r>
          </a:p>
        </p:txBody>
      </p:sp>
      <p:pic>
        <p:nvPicPr>
          <p:cNvPr id="16" name="Picture 15">
            <a:extLst>
              <a:ext uri="{FF2B5EF4-FFF2-40B4-BE49-F238E27FC236}">
                <a16:creationId xmlns:a16="http://schemas.microsoft.com/office/drawing/2014/main" id="{CBAFCBBF-E212-4550-8F9A-AC1D20C17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283136"/>
            <a:ext cx="1905000" cy="1330997"/>
          </a:xfrm>
          <a:prstGeom prst="rect">
            <a:avLst/>
          </a:prstGeom>
          <a:ln>
            <a:solidFill>
              <a:schemeClr val="tx1"/>
            </a:solidFill>
          </a:ln>
        </p:spPr>
      </p:pic>
    </p:spTree>
    <p:extLst>
      <p:ext uri="{BB962C8B-B14F-4D97-AF65-F5344CB8AC3E}">
        <p14:creationId xmlns:p14="http://schemas.microsoft.com/office/powerpoint/2010/main" val="38598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350" dirty="0">
                <a:solidFill>
                  <a:srgbClr val="FFFFFF"/>
                </a:solidFill>
                <a:latin typeface="Calibri" panose="020F0502020204030204" pitchFamily="34" charset="0"/>
              </a:rPr>
              <a:t>	</a:t>
            </a:r>
            <a:r>
              <a:rPr lang="fr-FR" sz="2350" dirty="0">
                <a:solidFill>
                  <a:srgbClr val="FFFFFF"/>
                </a:solidFill>
                <a:latin typeface="Calibri" panose="020F0502020204030204" pitchFamily="34" charset="0"/>
              </a:rPr>
              <a:t>6. Quelles difficultés rencontrez-vous lorsque vous prenez vos ARV ?</a:t>
            </a:r>
          </a:p>
        </p:txBody>
      </p:sp>
      <p:sp>
        <p:nvSpPr>
          <p:cNvPr id="4" name="TextBox 3"/>
          <p:cNvSpPr txBox="1"/>
          <p:nvPr/>
        </p:nvSpPr>
        <p:spPr>
          <a:xfrm>
            <a:off x="304800" y="5105400"/>
            <a:ext cx="5743224" cy="132343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La prise des ARV peut parfois poser des problèmes. Nous pouvons vous aider à les surmonter.</a:t>
            </a:r>
          </a:p>
          <a:p>
            <a:pPr marL="285750" indent="-285750">
              <a:buFont typeface="Wingdings" panose="05000000000000000000" pitchFamily="2" charset="2"/>
              <a:buChar char="Ø"/>
            </a:pPr>
            <a:r>
              <a:rPr lang="fr-FR" sz="2000" dirty="0">
                <a:latin typeface="Calibri" panose="020F0502020204030204" pitchFamily="34" charset="0"/>
              </a:rPr>
              <a:t>Prenez vos ARV tous les jours, même si vous vous sentez mieux.</a:t>
            </a:r>
          </a:p>
        </p:txBody>
      </p:sp>
      <p:pic>
        <p:nvPicPr>
          <p:cNvPr id="3" name="Picture 2">
            <a:extLst>
              <a:ext uri="{FF2B5EF4-FFF2-40B4-BE49-F238E27FC236}">
                <a16:creationId xmlns:a16="http://schemas.microsoft.com/office/drawing/2014/main" id="{9B6B7B0C-EFBD-4A8E-AB85-26102B107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3" t="14533" r="6667" b="13388"/>
          <a:stretch/>
        </p:blipFill>
        <p:spPr>
          <a:xfrm>
            <a:off x="5913120" y="1600200"/>
            <a:ext cx="2926080" cy="4389121"/>
          </a:xfrm>
          <a:prstGeom prst="rect">
            <a:avLst/>
          </a:prstGeom>
        </p:spPr>
      </p:pic>
      <p:pic>
        <p:nvPicPr>
          <p:cNvPr id="8" name="Picture 7">
            <a:extLst>
              <a:ext uri="{FF2B5EF4-FFF2-40B4-BE49-F238E27FC236}">
                <a16:creationId xmlns:a16="http://schemas.microsoft.com/office/drawing/2014/main" id="{17868BDE-4F0D-4E43-9D3A-ED1105A294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138" r="13288"/>
          <a:stretch/>
        </p:blipFill>
        <p:spPr>
          <a:xfrm>
            <a:off x="0" y="845022"/>
            <a:ext cx="5867400" cy="4182417"/>
          </a:xfrm>
          <a:prstGeom prst="rect">
            <a:avLst/>
          </a:prstGeom>
        </p:spPr>
      </p:pic>
    </p:spTree>
    <p:extLst>
      <p:ext uri="{BB962C8B-B14F-4D97-AF65-F5344CB8AC3E}">
        <p14:creationId xmlns:p14="http://schemas.microsoft.com/office/powerpoint/2010/main" val="315982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918691" cy="1063287"/>
          </a:xfrm>
        </p:spPr>
        <p:txBody>
          <a:bodyPr>
            <a:normAutofit fontScale="775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La prise des ARV peut parfois poser des problèmes. Nous pouvons vous aider à les surmonter.</a:t>
            </a:r>
          </a:p>
          <a:p>
            <a:pPr marL="285750" indent="-285750">
              <a:buFont typeface="Wingdings" panose="05000000000000000000" pitchFamily="2" charset="2"/>
              <a:buChar char="Ø"/>
            </a:pPr>
            <a:r>
              <a:rPr lang="fr-FR" sz="1600" dirty="0">
                <a:latin typeface="Calibri" panose="020F0502020204030204" pitchFamily="34" charset="0"/>
              </a:rPr>
              <a:t>Prenez vos ARV tous les jours, même si vous vous sentez mieux.</a:t>
            </a:r>
          </a:p>
        </p:txBody>
      </p:sp>
      <p:sp>
        <p:nvSpPr>
          <p:cNvPr id="21" name="Content Placeholder 1"/>
          <p:cNvSpPr>
            <a:spLocks noGrp="1"/>
          </p:cNvSpPr>
          <p:nvPr>
            <p:ph sz="half" idx="1"/>
          </p:nvPr>
        </p:nvSpPr>
        <p:spPr>
          <a:xfrm>
            <a:off x="3460043" y="917811"/>
            <a:ext cx="5455357" cy="1513900"/>
          </a:xfrm>
        </p:spPr>
        <p:txBody>
          <a:bodyPr>
            <a:noAutofit/>
          </a:bodyPr>
          <a:lstStyle/>
          <a:p>
            <a:r>
              <a:rPr lang="fr-FR" sz="1100" b="1" dirty="0">
                <a:latin typeface="Calibri" panose="020F0502020204030204" pitchFamily="34" charset="0"/>
              </a:rPr>
              <a:t>POINTS DE DISCUSSION :</a:t>
            </a:r>
          </a:p>
          <a:p>
            <a:pPr marL="285750" indent="-285750">
              <a:buFont typeface="Arial" panose="020B0604020202020204" pitchFamily="34" charset="0"/>
              <a:buChar char="•"/>
            </a:pPr>
            <a:r>
              <a:rPr lang="fr-FR" sz="1100" dirty="0">
                <a:latin typeface="Calibri" panose="020F0502020204030204" pitchFamily="34" charset="0"/>
              </a:rPr>
              <a:t>Parlons des </a:t>
            </a:r>
            <a:r>
              <a:rPr lang="fr-FR" sz="1100" b="1" dirty="0">
                <a:latin typeface="Calibri" panose="020F0502020204030204" pitchFamily="34" charset="0"/>
              </a:rPr>
              <a:t>difficultés</a:t>
            </a:r>
            <a:r>
              <a:rPr lang="fr-FR" sz="1100" dirty="0">
                <a:latin typeface="Calibri" panose="020F0502020204030204" pitchFamily="34" charset="0"/>
              </a:rPr>
              <a:t> que vous pouvez rencontrer pour</a:t>
            </a:r>
          </a:p>
          <a:p>
            <a:pPr indent="269875"/>
            <a:r>
              <a:rPr lang="fr-FR" sz="1100" dirty="0">
                <a:latin typeface="Calibri" panose="020F0502020204030204" pitchFamily="34" charset="0"/>
              </a:rPr>
              <a:t> prendre vos ARV [</a:t>
            </a:r>
            <a:r>
              <a:rPr lang="fr-FR" sz="1100" i="1" dirty="0">
                <a:latin typeface="Calibri" panose="020F0502020204030204" pitchFamily="34" charset="0"/>
              </a:rPr>
              <a:t>ou les donner à votre bébé</a:t>
            </a:r>
            <a:r>
              <a:rPr lang="fr-FR" sz="1100" dirty="0">
                <a:latin typeface="Calibri" panose="020F0502020204030204" pitchFamily="34" charset="0"/>
              </a:rPr>
              <a:t>].</a:t>
            </a:r>
          </a:p>
          <a:p>
            <a:pPr marL="285750" indent="-285750">
              <a:buFont typeface="Arial" panose="020B0604020202020204" pitchFamily="34" charset="0"/>
              <a:buChar char="•"/>
            </a:pPr>
            <a:r>
              <a:rPr lang="fr-FR" sz="1100" dirty="0">
                <a:latin typeface="Calibri" panose="020F0502020204030204" pitchFamily="34" charset="0"/>
              </a:rPr>
              <a:t>N'hésitez pas à me faire part des difficultés que vous rencontrez ; je vous dis ça parce que je veux trouver des solutions pour vous faciliter la tâche.</a:t>
            </a:r>
          </a:p>
          <a:p>
            <a:pPr marL="285750" indent="-285750">
              <a:buFont typeface="Arial" panose="020B0604020202020204" pitchFamily="34" charset="0"/>
              <a:buChar char="•"/>
            </a:pPr>
            <a:r>
              <a:rPr lang="fr-FR" sz="1100" dirty="0">
                <a:latin typeface="Calibri" panose="020F0502020204030204" pitchFamily="34" charset="0"/>
              </a:rPr>
              <a:t>Pouvez-vous vous </a:t>
            </a:r>
            <a:r>
              <a:rPr lang="fr-FR" sz="1100" b="1" dirty="0">
                <a:latin typeface="Calibri" panose="020F0502020204030204" pitchFamily="34" charset="0"/>
              </a:rPr>
              <a:t>rappeler </a:t>
            </a:r>
            <a:r>
              <a:rPr lang="fr-FR" sz="1100" dirty="0">
                <a:latin typeface="Calibri" panose="020F0502020204030204" pitchFamily="34" charset="0"/>
              </a:rPr>
              <a:t>et décrire les circonstances de </a:t>
            </a:r>
            <a:r>
              <a:rPr lang="fr-FR" sz="1100" b="1" dirty="0">
                <a:latin typeface="Calibri" panose="020F0502020204030204" pitchFamily="34" charset="0"/>
              </a:rPr>
              <a:t>la dernière dose oubliée ?</a:t>
            </a:r>
          </a:p>
          <a:p>
            <a:pPr marL="285750" indent="-285750">
              <a:buFont typeface="Arial" panose="020B0604020202020204" pitchFamily="34" charset="0"/>
              <a:buChar char="•"/>
            </a:pPr>
            <a:r>
              <a:rPr lang="fr-FR" sz="1100" b="1" u="sng" dirty="0">
                <a:latin typeface="Calibri" panose="020F0502020204030204" pitchFamily="34" charset="0"/>
              </a:rPr>
              <a:t>Femmes venant d'accoucher</a:t>
            </a:r>
            <a:r>
              <a:rPr lang="fr-FR" sz="1100" dirty="0">
                <a:latin typeface="Calibri" panose="020F0502020204030204" pitchFamily="34" charset="0"/>
              </a:rPr>
              <a:t> : </a:t>
            </a:r>
            <a:r>
              <a:rPr lang="fr-FR" sz="1100" dirty="0" smtClean="0">
                <a:latin typeface="Calibri" panose="020F0502020204030204" pitchFamily="34" charset="0"/>
              </a:rPr>
              <a:t>pouvez-vous </a:t>
            </a:r>
            <a:r>
              <a:rPr lang="fr-FR" sz="1100" dirty="0">
                <a:latin typeface="Calibri" panose="020F0502020204030204" pitchFamily="34" charset="0"/>
              </a:rPr>
              <a:t>vous rappeler et décrire les circonstances de </a:t>
            </a:r>
            <a:r>
              <a:rPr lang="fr-FR" sz="1100" b="1" dirty="0">
                <a:latin typeface="Calibri" panose="020F0502020204030204" pitchFamily="34" charset="0"/>
              </a:rPr>
              <a:t>la dernière dose oubliée pour votre bébé ?</a:t>
            </a:r>
          </a:p>
        </p:txBody>
      </p:sp>
      <p:cxnSp>
        <p:nvCxnSpPr>
          <p:cNvPr id="15" name="Straight Connector 14"/>
          <p:cNvCxnSpPr/>
          <p:nvPr/>
        </p:nvCxnSpPr>
        <p:spPr>
          <a:xfrm>
            <a:off x="3352800" y="1057364"/>
            <a:ext cx="0" cy="16477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145097"/>
            <a:ext cx="2895600" cy="349370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209800"/>
            <a:ext cx="2362200" cy="685800"/>
          </a:xfrm>
        </p:spPr>
        <p:txBody>
          <a:bodyPr>
            <a:normAutofit fontScale="55000" lnSpcReduction="20000"/>
          </a:bodyPr>
          <a:lstStyle/>
          <a:p>
            <a:r>
              <a:rPr lang="fr-FR" sz="2100" b="1" dirty="0">
                <a:latin typeface="Calibri" panose="020F0502020204030204" pitchFamily="34" charset="0"/>
              </a:rPr>
              <a:t>Instructions pour le prestataire :</a:t>
            </a:r>
          </a:p>
          <a:p>
            <a:r>
              <a:rPr lang="fr-FR" sz="2000" b="1" dirty="0">
                <a:latin typeface="Calibri" panose="020F0502020204030204" pitchFamily="34" charset="0"/>
              </a:rPr>
              <a:t>Étudier les obstacles et les difficultés avec la patiente.</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286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6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6</a:t>
            </a:r>
            <a:r>
              <a:rPr lang="fr-FR" sz="2400" dirty="0">
                <a:solidFill>
                  <a:srgbClr val="FFFFFF"/>
                </a:solidFill>
                <a:latin typeface="Calibri" panose="020F0502020204030204" pitchFamily="34" charset="0"/>
              </a:rPr>
              <a:t>. Quelles difficultés rencontrez-vous lorsque</a:t>
            </a:r>
          </a:p>
          <a:p>
            <a:pPr marL="363538" algn="l"/>
            <a:r>
              <a:rPr lang="fr-FR" sz="2400" dirty="0">
                <a:solidFill>
                  <a:srgbClr val="FFFFFF"/>
                </a:solidFill>
                <a:latin typeface="Calibri" panose="020F0502020204030204" pitchFamily="34" charset="0"/>
              </a:rPr>
              <a:t> vous prenez vos ARV ?</a:t>
            </a:r>
          </a:p>
        </p:txBody>
      </p:sp>
      <p:sp>
        <p:nvSpPr>
          <p:cNvPr id="24" name="Rectangle 23"/>
          <p:cNvSpPr/>
          <p:nvPr/>
        </p:nvSpPr>
        <p:spPr>
          <a:xfrm>
            <a:off x="228600" y="57474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57474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91200"/>
            <a:ext cx="2819400" cy="917913"/>
          </a:xfrm>
        </p:spPr>
        <p:txBody>
          <a:bodyPr>
            <a:normAutofit fontScale="40000" lnSpcReduction="20000"/>
          </a:bodyPr>
          <a:lstStyle/>
          <a:p>
            <a:r>
              <a:rPr lang="en-US"/>
              <a:t>	</a:t>
            </a:r>
            <a:r>
              <a:rPr lang="fr-FR"/>
              <a:t>    </a:t>
            </a:r>
            <a:r>
              <a:rPr lang="fr-FR" sz="29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en détail les obstacles identifiés avec la patiente dans l'</a:t>
            </a:r>
            <a:r>
              <a:rPr lang="fr-FR" sz="2500" b="1" dirty="0">
                <a:latin typeface="Calibri" panose="020F0502020204030204" pitchFamily="34" charset="0"/>
              </a:rPr>
              <a:t>Outil de planification pour une meilleure observance.</a:t>
            </a:r>
            <a:endParaRPr lang="fr-FR" sz="2500" dirty="0">
              <a:latin typeface="Calibri" panose="020F0502020204030204" pitchFamily="34" charset="0"/>
            </a:endParaRPr>
          </a:p>
        </p:txBody>
      </p:sp>
      <p:sp>
        <p:nvSpPr>
          <p:cNvPr id="4" name="TextBox 3"/>
          <p:cNvSpPr txBox="1"/>
          <p:nvPr/>
        </p:nvSpPr>
        <p:spPr>
          <a:xfrm>
            <a:off x="358421" y="2705100"/>
            <a:ext cx="2712157" cy="3293209"/>
          </a:xfrm>
          <a:prstGeom prst="rect">
            <a:avLst/>
          </a:prstGeom>
          <a:noFill/>
        </p:spPr>
        <p:txBody>
          <a:bodyPr wrap="square" rtlCol="0">
            <a:spAutoFit/>
          </a:bodyPr>
          <a:lstStyle/>
          <a:p>
            <a:r>
              <a:rPr lang="fr-FR" sz="1150" b="1" dirty="0">
                <a:latin typeface="Calibri" panose="020F0502020204030204" pitchFamily="34" charset="0"/>
              </a:rPr>
              <a:t>O : questions ouvertes (éviter les questions auxquelles on peut répondre par oui ou par non), par exemple :</a:t>
            </a:r>
          </a:p>
          <a:p>
            <a:pPr marL="173038" indent="-173038">
              <a:buFont typeface="Arial" panose="020B0604020202020204" pitchFamily="34" charset="0"/>
              <a:buChar char="•"/>
            </a:pPr>
            <a:r>
              <a:rPr lang="fr-FR" sz="1150" dirty="0">
                <a:latin typeface="Calibri" panose="020F0502020204030204" pitchFamily="34" charset="0"/>
              </a:rPr>
              <a:t>Qu'est-ce qui rend difficile le fait de prendre des ARV tous les jours ?</a:t>
            </a:r>
          </a:p>
          <a:p>
            <a:pPr marL="173038" indent="-173038">
              <a:buFont typeface="Arial" panose="020B0604020202020204" pitchFamily="34" charset="0"/>
              <a:buChar char="•"/>
            </a:pPr>
            <a:r>
              <a:rPr lang="fr-FR" sz="1150" b="1" u="sng" dirty="0">
                <a:latin typeface="Calibri" panose="020F0502020204030204" pitchFamily="34" charset="0"/>
              </a:rPr>
              <a:t>Femmes enceintes/venant d'accoucher</a:t>
            </a:r>
            <a:r>
              <a:rPr lang="fr-FR" sz="1150" dirty="0">
                <a:latin typeface="Calibri" panose="020F0502020204030204" pitchFamily="34" charset="0"/>
              </a:rPr>
              <a:t> : qu’est-ce qui rend/pourrait rendre difficile le fait de donner ses ARV à votre bébé tous les jours ?</a:t>
            </a:r>
          </a:p>
          <a:p>
            <a:pPr marL="173038" indent="-173038">
              <a:buFont typeface="Arial" panose="020B0604020202020204" pitchFamily="34" charset="0"/>
              <a:buChar char="•"/>
            </a:pPr>
            <a:r>
              <a:rPr lang="fr-FR" sz="1150" dirty="0">
                <a:latin typeface="Calibri" panose="020F0502020204030204" pitchFamily="34" charset="0"/>
              </a:rPr>
              <a:t>Qu’avez-vous déjà fait pour vous rappeler de prendre vos ARV tous les jours ?</a:t>
            </a:r>
          </a:p>
          <a:p>
            <a:pPr marL="173038" indent="-173038">
              <a:buFont typeface="Arial" panose="020B0604020202020204" pitchFamily="34" charset="0"/>
              <a:buChar char="•"/>
            </a:pPr>
            <a:r>
              <a:rPr lang="fr-FR" sz="1150" dirty="0">
                <a:latin typeface="Calibri" panose="020F0502020204030204" pitchFamily="34" charset="0"/>
              </a:rPr>
              <a:t>Selon vous, que pourrait-il se passer si vous ne prenez pas vos ARV de la même façon chaque jour ?</a:t>
            </a:r>
          </a:p>
          <a:p>
            <a:pPr marL="342900" indent="-342900">
              <a:buFont typeface="Arial" panose="020B0604020202020204" pitchFamily="34" charset="0"/>
              <a:buChar char="•"/>
            </a:pPr>
            <a:endParaRPr lang="fr-FR" sz="1200" dirty="0">
              <a:latin typeface="Calibri" panose="020F0502020204030204" pitchFamily="34" charset="0"/>
            </a:endParaRPr>
          </a:p>
          <a:p>
            <a:endParaRPr lang="fr-FR" sz="1200" b="1" dirty="0"/>
          </a:p>
        </p:txBody>
      </p:sp>
      <p:graphicFrame>
        <p:nvGraphicFramePr>
          <p:cNvPr id="20" name="Table 19"/>
          <p:cNvGraphicFramePr>
            <a:graphicFrameLocks noGrp="1"/>
          </p:cNvGraphicFramePr>
          <p:nvPr>
            <p:extLst>
              <p:ext uri="{D42A27DB-BD31-4B8C-83A1-F6EECF244321}">
                <p14:modId xmlns:p14="http://schemas.microsoft.com/office/powerpoint/2010/main" val="1138574873"/>
              </p:ext>
            </p:extLst>
          </p:nvPr>
        </p:nvGraphicFramePr>
        <p:xfrm>
          <a:off x="3352800" y="2504500"/>
          <a:ext cx="5634719" cy="4329591"/>
        </p:xfrm>
        <a:graphic>
          <a:graphicData uri="http://schemas.openxmlformats.org/drawingml/2006/table">
            <a:tbl>
              <a:tblPr firstRow="1" bandRow="1">
                <a:tableStyleId>{7DF18680-E054-41AD-8BC1-D1AEF772440D}</a:tableStyleId>
              </a:tblPr>
              <a:tblGrid>
                <a:gridCol w="971479">
                  <a:extLst>
                    <a:ext uri="{9D8B030D-6E8A-4147-A177-3AD203B41FA5}">
                      <a16:colId xmlns:a16="http://schemas.microsoft.com/office/drawing/2014/main" val="20000"/>
                    </a:ext>
                  </a:extLst>
                </a:gridCol>
                <a:gridCol w="4663240">
                  <a:extLst>
                    <a:ext uri="{9D8B030D-6E8A-4147-A177-3AD203B41FA5}">
                      <a16:colId xmlns:a16="http://schemas.microsoft.com/office/drawing/2014/main" val="20001"/>
                    </a:ext>
                  </a:extLst>
                </a:gridCol>
              </a:tblGrid>
              <a:tr h="251685">
                <a:tc>
                  <a:txBody>
                    <a:bodyPr/>
                    <a:lstStyle/>
                    <a:p>
                      <a:pPr algn="ctr"/>
                      <a:r>
                        <a:rPr lang="fr-FR" sz="900" dirty="0">
                          <a:latin typeface="Calibri" panose="020F0502020204030204" pitchFamily="34" charset="0"/>
                        </a:rPr>
                        <a:t>OBSTACLES</a:t>
                      </a:r>
                    </a:p>
                  </a:txBody>
                  <a:tcPr marL="83127" marR="83127" marT="40341" marB="40341"/>
                </a:tc>
                <a:tc>
                  <a:txBody>
                    <a:bodyPr/>
                    <a:lstStyle/>
                    <a:p>
                      <a:pPr algn="ctr"/>
                      <a:r>
                        <a:rPr lang="fr-FR" sz="900" dirty="0">
                          <a:latin typeface="Calibri" panose="020F0502020204030204" pitchFamily="34" charset="0"/>
                        </a:rPr>
                        <a:t>QUESTIONS POUR ÉVALUER LES OBSTACLES</a:t>
                      </a:r>
                    </a:p>
                  </a:txBody>
                  <a:tcPr marL="83127" marR="83127" marT="40341" marB="40341"/>
                </a:tc>
                <a:extLst>
                  <a:ext uri="{0D108BD9-81ED-4DB2-BD59-A6C34878D82A}">
                    <a16:rowId xmlns:a16="http://schemas.microsoft.com/office/drawing/2014/main" val="10000"/>
                  </a:ext>
                </a:extLst>
              </a:tr>
              <a:tr h="139415">
                <a:tc gridSpan="2">
                  <a:txBody>
                    <a:bodyPr/>
                    <a:lstStyle/>
                    <a:p>
                      <a:pPr algn="ctr"/>
                      <a:r>
                        <a:rPr lang="fr-FR" sz="900" b="1" dirty="0">
                          <a:latin typeface="Calibri" panose="020F0502020204030204" pitchFamily="34" charset="0"/>
                        </a:rPr>
                        <a:t>PERSONNELS </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460715">
                <a:tc>
                  <a:txBody>
                    <a:bodyPr/>
                    <a:lstStyle/>
                    <a:p>
                      <a:r>
                        <a:rPr lang="fr-FR" sz="900" b="1" dirty="0">
                          <a:latin typeface="Calibri" panose="020F0502020204030204" pitchFamily="34" charset="0"/>
                        </a:rPr>
                        <a:t>Manque de connaissances</a:t>
                      </a:r>
                    </a:p>
                  </a:txBody>
                  <a:tcPr marL="83127" marR="83127" marT="40341" marB="40341"/>
                </a:tc>
                <a:tc>
                  <a:txBody>
                    <a:bodyPr/>
                    <a:lstStyle/>
                    <a:p>
                      <a:r>
                        <a:rPr lang="fr-FR" sz="900" dirty="0">
                          <a:latin typeface="Calibri" panose="020F0502020204030204" pitchFamily="34" charset="0"/>
                        </a:rPr>
                        <a:t>Pouvez-vous me donner les noms de vos ARV [</a:t>
                      </a:r>
                      <a:r>
                        <a:rPr lang="fr-FR" sz="900" i="1" dirty="0">
                          <a:latin typeface="Calibri" panose="020F0502020204030204" pitchFamily="34" charset="0"/>
                        </a:rPr>
                        <a:t>et de ceux de votre bébé</a:t>
                      </a:r>
                      <a:r>
                        <a:rPr lang="fr-FR" sz="900" dirty="0">
                          <a:latin typeface="Calibri" panose="020F0502020204030204" pitchFamily="34" charset="0"/>
                        </a:rPr>
                        <a:t>] ? Comment comprenez-vous la façon dont vous devez prendre vos ARV [</a:t>
                      </a:r>
                      <a:r>
                        <a:rPr lang="fr-FR" sz="900" i="1" baseline="0" dirty="0">
                          <a:latin typeface="Calibri" panose="020F0502020204030204" pitchFamily="34" charset="0"/>
                        </a:rPr>
                        <a:t>donner ses ARV à votre bébé</a:t>
                      </a:r>
                      <a:r>
                        <a:rPr lang="fr-FR" sz="900" dirty="0">
                          <a:latin typeface="Calibri" panose="020F0502020204030204" pitchFamily="34" charset="0"/>
                        </a:rPr>
                        <a:t>] (par exemple le moment de la journée, la quantité [si forme liquide], combien [si comprimés]) ? Quel est, selon vous, l'objectif des ARV ?</a:t>
                      </a:r>
                    </a:p>
                  </a:txBody>
                  <a:tcPr marL="83127" marR="83127" marT="40341" marB="40341"/>
                </a:tc>
                <a:extLst>
                  <a:ext uri="{0D108BD9-81ED-4DB2-BD59-A6C34878D82A}">
                    <a16:rowId xmlns:a16="http://schemas.microsoft.com/office/drawing/2014/main" val="10002"/>
                  </a:ext>
                </a:extLst>
              </a:tr>
              <a:tr h="424346">
                <a:tc>
                  <a:txBody>
                    <a:bodyPr/>
                    <a:lstStyle/>
                    <a:p>
                      <a:r>
                        <a:rPr lang="fr-FR" sz="900" b="1" dirty="0">
                          <a:latin typeface="Calibri" panose="020F0502020204030204" pitchFamily="34" charset="0"/>
                        </a:rPr>
                        <a:t>Effets indésirables</a:t>
                      </a:r>
                    </a:p>
                  </a:txBody>
                  <a:tcPr marL="83127" marR="83127" marT="40341" marB="40341"/>
                </a:tc>
                <a:tc>
                  <a:txBody>
                    <a:bodyPr/>
                    <a:lstStyle/>
                    <a:p>
                      <a:r>
                        <a:rPr lang="fr-FR" sz="900" dirty="0">
                          <a:latin typeface="Calibri" panose="020F0502020204030204" pitchFamily="34" charset="0"/>
                        </a:rPr>
                        <a:t>Les ARV ont-ils un effet sur la façon dont vous vous sentez ? Vous êtes-vous sentie malade à cause des ARV ? Si tel est le cas, décrivez les problèmes qu’ils ont causés (nausée, diarrhée, troubles du sommeil, par exemple) </a:t>
                      </a:r>
                    </a:p>
                  </a:txBody>
                  <a:tcPr marL="83127" marR="83127" marT="40341" marB="40341"/>
                </a:tc>
                <a:extLst>
                  <a:ext uri="{0D108BD9-81ED-4DB2-BD59-A6C34878D82A}">
                    <a16:rowId xmlns:a16="http://schemas.microsoft.com/office/drawing/2014/main" val="10003"/>
                  </a:ext>
                </a:extLst>
              </a:tr>
              <a:tr h="416249">
                <a:tc>
                  <a:txBody>
                    <a:bodyPr/>
                    <a:lstStyle/>
                    <a:p>
                      <a:r>
                        <a:rPr lang="fr-FR" sz="900" b="1" dirty="0">
                          <a:latin typeface="Calibri" panose="020F0502020204030204" pitchFamily="34" charset="0"/>
                        </a:rPr>
                        <a:t>Oubli</a:t>
                      </a:r>
                    </a:p>
                  </a:txBody>
                  <a:tcPr marL="83127" marR="83127" marT="40341" marB="40341"/>
                </a:tc>
                <a:tc>
                  <a:txBody>
                    <a:bodyPr/>
                    <a:lstStyle/>
                    <a:p>
                      <a:r>
                        <a:rPr lang="fr-FR" sz="900" dirty="0">
                          <a:latin typeface="Calibri" panose="020F0502020204030204" pitchFamily="34" charset="0"/>
                        </a:rPr>
                        <a:t>Avez-vous déjà oublié ou oubliez-vous souvent de prendre vos ARV [</a:t>
                      </a:r>
                      <a:r>
                        <a:rPr lang="fr-FR" sz="900" i="1" baseline="0" dirty="0">
                          <a:latin typeface="Calibri" panose="020F0502020204030204" pitchFamily="34" charset="0"/>
                        </a:rPr>
                        <a:t>de donner ses ARV à votre bébé</a:t>
                      </a:r>
                      <a:r>
                        <a:rPr lang="fr-FR" sz="900" dirty="0">
                          <a:latin typeface="Calibri" panose="020F0502020204030204" pitchFamily="34" charset="0"/>
                        </a:rPr>
                        <a:t>] ?  Les prenez-vous à un moment précis de la journée ? Quelle est votre méthode pour penser à prendre vos ARV ?</a:t>
                      </a:r>
                    </a:p>
                  </a:txBody>
                  <a:tcPr marL="83127" marR="83127" marT="40341" marB="40341"/>
                </a:tc>
                <a:extLst>
                  <a:ext uri="{0D108BD9-81ED-4DB2-BD59-A6C34878D82A}">
                    <a16:rowId xmlns:a16="http://schemas.microsoft.com/office/drawing/2014/main" val="10004"/>
                  </a:ext>
                </a:extLst>
              </a:tr>
              <a:tr h="380115">
                <a:tc>
                  <a:txBody>
                    <a:bodyPr/>
                    <a:lstStyle/>
                    <a:p>
                      <a:r>
                        <a:rPr lang="fr-FR" sz="900" b="1" dirty="0">
                          <a:latin typeface="Calibri" panose="020F0502020204030204" pitchFamily="34" charset="0"/>
                        </a:rPr>
                        <a:t>Amélioration de l'état de santé</a:t>
                      </a:r>
                    </a:p>
                  </a:txBody>
                  <a:tcPr marL="83127" marR="83127" marT="40341" marB="40341"/>
                </a:tc>
                <a:tc>
                  <a:txBody>
                    <a:bodyPr/>
                    <a:lstStyle/>
                    <a:p>
                      <a:r>
                        <a:rPr lang="fr-FR" sz="900" dirty="0">
                          <a:latin typeface="Calibri" panose="020F0502020204030204" pitchFamily="34" charset="0"/>
                        </a:rPr>
                        <a:t>Prenez-vous vos ARV même quand vous vous sentez bien ? </a:t>
                      </a:r>
                      <a:r>
                        <a:rPr lang="fr-FR" sz="900" i="1" baseline="0" dirty="0">
                          <a:latin typeface="Calibri" panose="020F0502020204030204" pitchFamily="34" charset="0"/>
                        </a:rPr>
                        <a:t>Donnez-vous ses ARV à votre bébé même s'il ne se sent pas bien ?</a:t>
                      </a:r>
                      <a:endParaRPr lang="fr-FR" sz="900" i="1"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33252">
                <a:tc>
                  <a:txBody>
                    <a:bodyPr/>
                    <a:lstStyle/>
                    <a:p>
                      <a:r>
                        <a:rPr lang="fr-FR" sz="900" b="1" dirty="0">
                          <a:latin typeface="Calibri" panose="020F0502020204030204" pitchFamily="34" charset="0"/>
                        </a:rPr>
                        <a:t>Maladie physique</a:t>
                      </a:r>
                    </a:p>
                  </a:txBody>
                  <a:tcPr marL="83127" marR="83127" marT="40341" marB="40341"/>
                </a:tc>
                <a:tc>
                  <a:txBody>
                    <a:bodyPr/>
                    <a:lstStyle/>
                    <a:p>
                      <a:r>
                        <a:rPr lang="fr-FR" sz="900" dirty="0">
                          <a:latin typeface="Calibri" panose="020F0502020204030204" pitchFamily="34" charset="0"/>
                        </a:rPr>
                        <a:t>Avez-vous eu des maladies qui vous ont empêchée de prendre vos ARV ?</a:t>
                      </a:r>
                    </a:p>
                  </a:txBody>
                  <a:tcPr marL="83127" marR="83127" marT="40341" marB="40341"/>
                </a:tc>
                <a:extLst>
                  <a:ext uri="{0D108BD9-81ED-4DB2-BD59-A6C34878D82A}">
                    <a16:rowId xmlns:a16="http://schemas.microsoft.com/office/drawing/2014/main" val="10006"/>
                  </a:ext>
                </a:extLst>
              </a:tr>
              <a:tr h="380115">
                <a:tc>
                  <a:txBody>
                    <a:bodyPr/>
                    <a:lstStyle/>
                    <a:p>
                      <a:r>
                        <a:rPr lang="fr-FR" sz="900" b="1" dirty="0">
                          <a:latin typeface="Calibri" panose="020F0502020204030204" pitchFamily="34" charset="0"/>
                        </a:rPr>
                        <a:t>Consommation d’alcool ou de drogue</a:t>
                      </a:r>
                    </a:p>
                  </a:txBody>
                  <a:tcPr marL="83127" marR="83127" marT="40341" marB="40341"/>
                </a:tc>
                <a:tc>
                  <a:txBody>
                    <a:bodyPr/>
                    <a:lstStyle/>
                    <a:p>
                      <a:r>
                        <a:rPr lang="fr-FR" sz="900" dirty="0">
                          <a:latin typeface="Calibri" panose="020F0502020204030204" pitchFamily="34" charset="0"/>
                        </a:rPr>
                        <a:t>Consommez-vous de l'alcool ? Consommez-vous de la drogue ? Avez-vous l’impression que cela nuit à votre capacité à prendre vos ARV [</a:t>
                      </a:r>
                      <a:r>
                        <a:rPr lang="fr-FR" sz="900" i="1" baseline="0" dirty="0">
                          <a:latin typeface="Calibri" panose="020F0502020204030204" pitchFamily="34" charset="0"/>
                        </a:rPr>
                        <a:t>à donner ses ARV à votre bébé</a:t>
                      </a:r>
                      <a:r>
                        <a:rPr lang="fr-FR" sz="900" dirty="0">
                          <a:latin typeface="Calibri" panose="020F0502020204030204" pitchFamily="34" charset="0"/>
                        </a:rPr>
                        <a:t>] ? </a:t>
                      </a:r>
                    </a:p>
                  </a:txBody>
                  <a:tcPr marL="83127" marR="83127" marT="40341" marB="40341"/>
                </a:tc>
                <a:extLst>
                  <a:ext uri="{0D108BD9-81ED-4DB2-BD59-A6C34878D82A}">
                    <a16:rowId xmlns:a16="http://schemas.microsoft.com/office/drawing/2014/main" val="10007"/>
                  </a:ext>
                </a:extLst>
              </a:tr>
              <a:tr h="389586">
                <a:tc>
                  <a:txBody>
                    <a:bodyPr/>
                    <a:lstStyle/>
                    <a:p>
                      <a:r>
                        <a:rPr lang="fr-FR" sz="900" b="1" dirty="0">
                          <a:latin typeface="Calibri" panose="020F0502020204030204" pitchFamily="34" charset="0"/>
                        </a:rPr>
                        <a:t>Dépression</a:t>
                      </a:r>
                    </a:p>
                  </a:txBody>
                  <a:tcPr marL="83127" marR="83127" marT="40341" marB="40341"/>
                </a:tc>
                <a:tc>
                  <a:txBody>
                    <a:bodyPr/>
                    <a:lstStyle/>
                    <a:p>
                      <a:r>
                        <a:rPr lang="fr-FR" sz="900" dirty="0">
                          <a:latin typeface="Calibri" panose="020F0502020204030204" pitchFamily="34" charset="0"/>
                        </a:rPr>
                        <a:t>Comment vous sentez-vous en général ? Vous êtes-vous sentie triste ou désorientée ? Dans ce cas, est-ce que cette humeur a nui à votre capacité à prendre vos ARV [</a:t>
                      </a:r>
                      <a:r>
                        <a:rPr lang="fr-FR" sz="900" i="1" baseline="0" dirty="0">
                          <a:latin typeface="Calibri" panose="020F0502020204030204" pitchFamily="34" charset="0"/>
                        </a:rPr>
                        <a:t>à donner ses ARV à votre bébé</a:t>
                      </a:r>
                      <a:r>
                        <a:rPr lang="fr-FR" sz="900" dirty="0">
                          <a:latin typeface="Calibri" panose="020F0502020204030204" pitchFamily="34" charset="0"/>
                        </a:rPr>
                        <a:t>] ?</a:t>
                      </a:r>
                    </a:p>
                  </a:txBody>
                  <a:tcPr marL="83127" marR="83127" marT="40341" marB="40341"/>
                </a:tc>
                <a:extLst>
                  <a:ext uri="{0D108BD9-81ED-4DB2-BD59-A6C34878D82A}">
                    <a16:rowId xmlns:a16="http://schemas.microsoft.com/office/drawing/2014/main" val="10008"/>
                  </a:ext>
                </a:extLst>
              </a:tr>
              <a:tr h="526977">
                <a:tc>
                  <a:txBody>
                    <a:bodyPr/>
                    <a:lstStyle/>
                    <a:p>
                      <a:r>
                        <a:rPr lang="fr-FR" sz="900" b="1" dirty="0">
                          <a:latin typeface="Calibri" panose="020F0502020204030204" pitchFamily="34" charset="0"/>
                        </a:rPr>
                        <a:t>Croyances en matière de santé</a:t>
                      </a:r>
                    </a:p>
                  </a:txBody>
                  <a:tcPr marL="83127" marR="83127" marT="40341" marB="40341"/>
                </a:tc>
                <a:tc>
                  <a:txBody>
                    <a:bodyPr/>
                    <a:lstStyle/>
                    <a:p>
                      <a:r>
                        <a:rPr lang="fr-FR" sz="900" dirty="0">
                          <a:latin typeface="Calibri" panose="020F0502020204030204" pitchFamily="34" charset="0"/>
                        </a:rPr>
                        <a:t>Pensez-vous que prendre des ARV tous les jours est bénéfique pour votre santé [</a:t>
                      </a:r>
                      <a:r>
                        <a:rPr lang="fr-FR" sz="900" i="1" baseline="0" dirty="0">
                          <a:latin typeface="Calibri" panose="020F0502020204030204" pitchFamily="34" charset="0"/>
                        </a:rPr>
                        <a:t>bénéfique pour la santé de votre bébé</a:t>
                      </a:r>
                      <a:r>
                        <a:rPr lang="fr-FR" sz="900" dirty="0">
                          <a:latin typeface="Calibri" panose="020F0502020204030204" pitchFamily="34" charset="0"/>
                        </a:rPr>
                        <a:t>] ? Selon vous, quel est le meilleur traitement du VIH ?  Avez-vous essayé d'autres remèdes pour traiter le VIH ?</a:t>
                      </a:r>
                    </a:p>
                  </a:txBody>
                  <a:tcPr marL="83127" marR="83127" marT="40341" marB="40341"/>
                </a:tc>
                <a:extLst>
                  <a:ext uri="{0D108BD9-81ED-4DB2-BD59-A6C34878D82A}">
                    <a16:rowId xmlns:a16="http://schemas.microsoft.com/office/drawing/2014/main" val="10009"/>
                  </a:ext>
                </a:extLst>
              </a:tr>
            </a:tbl>
          </a:graphicData>
        </a:graphic>
      </p:graphicFrame>
      <p:pic>
        <p:nvPicPr>
          <p:cNvPr id="18" name="Picture 17">
            <a:extLst>
              <a:ext uri="{FF2B5EF4-FFF2-40B4-BE49-F238E27FC236}">
                <a16:creationId xmlns:a16="http://schemas.microsoft.com/office/drawing/2014/main" id="{17868BDE-4F0D-4E43-9D3A-ED1105A294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138" r="13288"/>
          <a:stretch/>
        </p:blipFill>
        <p:spPr>
          <a:xfrm>
            <a:off x="7151131" y="291473"/>
            <a:ext cx="1828800" cy="1303610"/>
          </a:xfrm>
          <a:prstGeom prst="rect">
            <a:avLst/>
          </a:prstGeom>
          <a:ln>
            <a:solidFill>
              <a:schemeClr val="tx1"/>
            </a:solidFill>
          </a:ln>
        </p:spPr>
      </p:pic>
    </p:spTree>
    <p:extLst>
      <p:ext uri="{BB962C8B-B14F-4D97-AF65-F5344CB8AC3E}">
        <p14:creationId xmlns:p14="http://schemas.microsoft.com/office/powerpoint/2010/main" val="167690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350" dirty="0">
                <a:solidFill>
                  <a:srgbClr val="FFFFFF"/>
                </a:solidFill>
                <a:latin typeface="Calibri" panose="020F0502020204030204" pitchFamily="34" charset="0"/>
              </a:rPr>
              <a:t>7. Quelles difficultés rencontrez-vous lorsque vous prenez vos ARV ?</a:t>
            </a:r>
          </a:p>
        </p:txBody>
      </p:sp>
      <p:sp>
        <p:nvSpPr>
          <p:cNvPr id="4" name="TextBox 3"/>
          <p:cNvSpPr txBox="1"/>
          <p:nvPr/>
        </p:nvSpPr>
        <p:spPr>
          <a:xfrm>
            <a:off x="6720840" y="1752600"/>
            <a:ext cx="2194560" cy="4524315"/>
          </a:xfrm>
          <a:prstGeom prst="rect">
            <a:avLst/>
          </a:prstGeom>
          <a:noFill/>
        </p:spPr>
        <p:txBody>
          <a:bodyPr wrap="square" rtlCol="0">
            <a:spAutoFit/>
          </a:bodyPr>
          <a:lstStyle/>
          <a:p>
            <a:pPr marL="285750" indent="-285750">
              <a:buFont typeface="Wingdings" panose="05000000000000000000" pitchFamily="2" charset="2"/>
              <a:buChar char="Ø"/>
            </a:pPr>
            <a:r>
              <a:rPr lang="fr-FR" dirty="0">
                <a:latin typeface="Calibri" panose="020F0502020204030204" pitchFamily="34" charset="0"/>
              </a:rPr>
              <a:t>Vous est-il déjà arrivé de ne pas prendre une dose d’ARV car vous n’en aviez plus ou car vous étiez trop occupée ?</a:t>
            </a:r>
          </a:p>
          <a:p>
            <a:endParaRPr lang="fr-FR" dirty="0">
              <a:latin typeface="Calibri" panose="020F0502020204030204" pitchFamily="34" charset="0"/>
            </a:endParaRPr>
          </a:p>
          <a:p>
            <a:pPr marL="285750" indent="-285750">
              <a:buFont typeface="Wingdings" panose="05000000000000000000" pitchFamily="2" charset="2"/>
              <a:buChar char="Ø"/>
            </a:pPr>
            <a:r>
              <a:rPr lang="fr-FR" dirty="0">
                <a:latin typeface="Calibri" panose="020F0502020204030204" pitchFamily="34" charset="0"/>
              </a:rPr>
              <a:t>Si vous prévoyez de vous absenter loin du centre de santé, avertissez-nous pour que nous puissions en tenir compte à l’avance.  </a:t>
            </a:r>
          </a:p>
        </p:txBody>
      </p:sp>
      <p:pic>
        <p:nvPicPr>
          <p:cNvPr id="5" name="Picture 4">
            <a:extLst>
              <a:ext uri="{FF2B5EF4-FFF2-40B4-BE49-F238E27FC236}">
                <a16:creationId xmlns:a16="http://schemas.microsoft.com/office/drawing/2014/main" id="{DCDD378A-118A-4969-ADCD-3010D9962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5400"/>
            <a:ext cx="6492240" cy="4728707"/>
          </a:xfrm>
          <a:prstGeom prst="rect">
            <a:avLst/>
          </a:prstGeom>
        </p:spPr>
      </p:pic>
    </p:spTree>
    <p:extLst>
      <p:ext uri="{BB962C8B-B14F-4D97-AF65-F5344CB8AC3E}">
        <p14:creationId xmlns:p14="http://schemas.microsoft.com/office/powerpoint/2010/main" val="235673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70314"/>
            <a:ext cx="3016953" cy="1718546"/>
          </a:xfrm>
        </p:spPr>
        <p:txBody>
          <a:bodyPr>
            <a:normAutofit fontScale="850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Vous est-il déjà arrivé de ne pas prendre une dose d’ARV car vous n’en aviez plus ou car vous étiez trop occupée ?</a:t>
            </a:r>
          </a:p>
          <a:p>
            <a:pPr marL="285750" indent="-285750">
              <a:buFont typeface="Wingdings" panose="05000000000000000000" pitchFamily="2" charset="2"/>
              <a:buChar char="Ø"/>
            </a:pPr>
            <a:r>
              <a:rPr lang="fr-FR" sz="1600" dirty="0">
                <a:latin typeface="Calibri" panose="020F0502020204030204" pitchFamily="34" charset="0"/>
              </a:rPr>
              <a:t>Si vous prévoyez de vous absenter loin du centre de santé, avertissez-nous pour que nous puissions en tenir compte à l’avance.  </a:t>
            </a:r>
          </a:p>
        </p:txBody>
      </p:sp>
      <p:sp>
        <p:nvSpPr>
          <p:cNvPr id="21" name="Content Placeholder 1"/>
          <p:cNvSpPr>
            <a:spLocks noGrp="1"/>
          </p:cNvSpPr>
          <p:nvPr>
            <p:ph sz="half" idx="1"/>
          </p:nvPr>
        </p:nvSpPr>
        <p:spPr>
          <a:xfrm>
            <a:off x="3505200" y="1057364"/>
            <a:ext cx="5226756" cy="1191918"/>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Continuons à parler des </a:t>
            </a:r>
            <a:r>
              <a:rPr lang="fr-FR" sz="1400" b="1" dirty="0">
                <a:latin typeface="Calibri" panose="020F0502020204030204" pitchFamily="34" charset="0"/>
              </a:rPr>
              <a:t>difficultés</a:t>
            </a:r>
            <a:r>
              <a:rPr lang="fr-FR" sz="1400" dirty="0">
                <a:latin typeface="Calibri" panose="020F0502020204030204" pitchFamily="34" charset="0"/>
              </a:rPr>
              <a:t> que vous</a:t>
            </a:r>
          </a:p>
          <a:p>
            <a:pPr marL="363538" indent="-93663"/>
            <a:r>
              <a:rPr lang="fr-FR" sz="1400" dirty="0">
                <a:latin typeface="Calibri" panose="020F0502020204030204" pitchFamily="34" charset="0"/>
              </a:rPr>
              <a:t>pouvez rencontrer pour prendre vos ARV [</a:t>
            </a:r>
            <a:r>
              <a:rPr lang="fr-FR" sz="1400" i="1" dirty="0">
                <a:latin typeface="Calibri" panose="020F0502020204030204" pitchFamily="34" charset="0"/>
              </a:rPr>
              <a:t>ou les donner à votre</a:t>
            </a:r>
          </a:p>
          <a:p>
            <a:pPr marL="269875"/>
            <a:r>
              <a:rPr lang="fr-FR" sz="1400" i="1" dirty="0">
                <a:latin typeface="Calibri" panose="020F0502020204030204" pitchFamily="34" charset="0"/>
              </a:rPr>
              <a:t>bébé</a:t>
            </a:r>
            <a:r>
              <a:rPr lang="fr-FR" sz="1400" dirty="0">
                <a:latin typeface="Calibri" panose="020F0502020204030204" pitchFamily="34" charset="0"/>
              </a:rPr>
              <a:t>] </a:t>
            </a:r>
            <a:r>
              <a:rPr lang="fr-FR" sz="1400" b="1" dirty="0">
                <a:latin typeface="Calibri" panose="020F0502020204030204" pitchFamily="34" charset="0"/>
              </a:rPr>
              <a:t>(obstacles personnels ou familiaux).</a:t>
            </a:r>
            <a:endParaRPr lang="fr-FR" sz="1400" dirty="0">
              <a:latin typeface="Calibri" panose="020F0502020204030204" pitchFamily="34" charset="0"/>
            </a:endParaRP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600" dirty="0">
                <a:solidFill>
                  <a:srgbClr val="FFFFFF"/>
                </a:solidFill>
                <a:latin typeface="Calibri" panose="020F0502020204030204" pitchFamily="34" charset="0"/>
              </a:rPr>
              <a:t>	</a:t>
            </a:r>
            <a:r>
              <a:rPr lang="fr-FR" sz="2400" dirty="0">
                <a:solidFill>
                  <a:srgbClr val="FFFFFF"/>
                </a:solidFill>
                <a:latin typeface="Calibri" panose="020F0502020204030204" pitchFamily="34" charset="0"/>
              </a:rPr>
              <a:t>7. Quelles difficultés rencontrez-vous lorsque </a:t>
            </a:r>
          </a:p>
          <a:p>
            <a:pPr indent="446088" algn="l"/>
            <a:r>
              <a:rPr lang="fr-FR" sz="2400" dirty="0">
                <a:solidFill>
                  <a:srgbClr val="FFFFFF"/>
                </a:solidFill>
                <a:latin typeface="Calibri" panose="020F0502020204030204" pitchFamily="34" charset="0"/>
              </a:rPr>
              <a:t>vous prenez vos ARV ?</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7150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0000" lnSpcReduction="20000"/>
          </a:bodyPr>
          <a:lstStyle/>
          <a:p>
            <a:r>
              <a:rPr lang="en-US" dirty="0"/>
              <a:t>	</a:t>
            </a:r>
            <a:r>
              <a:rPr lang="fr-FR" dirty="0"/>
              <a:t>        </a:t>
            </a:r>
            <a:r>
              <a:rPr lang="fr-FR" sz="2900" b="1" dirty="0">
                <a:latin typeface="Calibri" panose="020F0502020204030204" pitchFamily="34" charset="0"/>
              </a:rPr>
              <a:t>Documentation</a:t>
            </a:r>
          </a:p>
          <a:p>
            <a:endParaRPr lang="fr-FR" sz="2500" dirty="0">
              <a:latin typeface="Calibri" panose="020F0502020204030204" pitchFamily="34" charset="0"/>
            </a:endParaRPr>
          </a:p>
          <a:p>
            <a:r>
              <a:rPr lang="fr-FR" sz="2500" dirty="0">
                <a:latin typeface="Calibri" panose="020F0502020204030204" pitchFamily="34" charset="0"/>
              </a:rPr>
              <a:t>Documenter en détail les obstacles identifiés avec la patiente dans l'</a:t>
            </a:r>
            <a:r>
              <a:rPr lang="fr-FR" sz="2500" b="1" dirty="0">
                <a:latin typeface="Calibri" panose="020F0502020204030204" pitchFamily="34" charset="0"/>
              </a:rPr>
              <a:t>Outil de planification pour une meilleure observance.</a:t>
            </a:r>
            <a:endParaRPr lang="fr-FR" sz="2500" dirty="0">
              <a:latin typeface="Calibri" panose="020F0502020204030204" pitchFamily="34" charset="0"/>
            </a:endParaRPr>
          </a:p>
          <a:p>
            <a:endParaRPr lang="fr-FR" sz="2900" b="1"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530662215"/>
              </p:ext>
            </p:extLst>
          </p:nvPr>
        </p:nvGraphicFramePr>
        <p:xfrm>
          <a:off x="3460047" y="2249282"/>
          <a:ext cx="5486400" cy="4397184"/>
        </p:xfrm>
        <a:graphic>
          <a:graphicData uri="http://schemas.openxmlformats.org/drawingml/2006/table">
            <a:tbl>
              <a:tblPr firstRow="1" bandRow="1">
                <a:tableStyleId>{7DF18680-E054-41AD-8BC1-D1AEF772440D}</a:tableStyleId>
              </a:tblPr>
              <a:tblGrid>
                <a:gridCol w="1123427">
                  <a:extLst>
                    <a:ext uri="{9D8B030D-6E8A-4147-A177-3AD203B41FA5}">
                      <a16:colId xmlns:a16="http://schemas.microsoft.com/office/drawing/2014/main" val="20000"/>
                    </a:ext>
                  </a:extLst>
                </a:gridCol>
                <a:gridCol w="4362973">
                  <a:extLst>
                    <a:ext uri="{9D8B030D-6E8A-4147-A177-3AD203B41FA5}">
                      <a16:colId xmlns:a16="http://schemas.microsoft.com/office/drawing/2014/main" val="20001"/>
                    </a:ext>
                  </a:extLst>
                </a:gridCol>
              </a:tblGrid>
              <a:tr h="200991">
                <a:tc>
                  <a:txBody>
                    <a:bodyPr/>
                    <a:lstStyle/>
                    <a:p>
                      <a:pPr algn="ctr"/>
                      <a:r>
                        <a:rPr lang="fr-FR" sz="900" dirty="0">
                          <a:latin typeface="Calibri" panose="020F0502020204030204" pitchFamily="34" charset="0"/>
                        </a:rPr>
                        <a:t>OBSTACLES</a:t>
                      </a:r>
                    </a:p>
                  </a:txBody>
                  <a:tcPr marL="83127" marR="83127" marT="40341" marB="40341"/>
                </a:tc>
                <a:tc>
                  <a:txBody>
                    <a:bodyPr/>
                    <a:lstStyle/>
                    <a:p>
                      <a:pPr algn="ctr"/>
                      <a:r>
                        <a:rPr lang="fr-FR" sz="900" dirty="0">
                          <a:latin typeface="Calibri" panose="020F0502020204030204" pitchFamily="34" charset="0"/>
                        </a:rPr>
                        <a:t>QUESTIONS POUR ÉVALUER LES OBSTACLES</a:t>
                      </a:r>
                    </a:p>
                  </a:txBody>
                  <a:tcPr marL="83127" marR="83127" marT="40341" marB="40341"/>
                </a:tc>
                <a:extLst>
                  <a:ext uri="{0D108BD9-81ED-4DB2-BD59-A6C34878D82A}">
                    <a16:rowId xmlns:a16="http://schemas.microsoft.com/office/drawing/2014/main" val="10000"/>
                  </a:ext>
                </a:extLst>
              </a:tr>
              <a:tr h="200991">
                <a:tc gridSpan="2">
                  <a:txBody>
                    <a:bodyPr/>
                    <a:lstStyle/>
                    <a:p>
                      <a:pPr algn="ctr"/>
                      <a:r>
                        <a:rPr lang="fr-FR" sz="900" b="1" dirty="0">
                          <a:latin typeface="Calibri" panose="020F0502020204030204" pitchFamily="34" charset="0"/>
                        </a:rPr>
                        <a:t>PERSONNELS (suite)</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00991">
                <a:tc>
                  <a:txBody>
                    <a:bodyPr/>
                    <a:lstStyle/>
                    <a:p>
                      <a:r>
                        <a:rPr lang="fr-FR" sz="900" b="1" dirty="0">
                          <a:latin typeface="Calibri" panose="020F0502020204030204" pitchFamily="34" charset="0"/>
                        </a:rPr>
                        <a:t>Fardeau posologique</a:t>
                      </a:r>
                    </a:p>
                  </a:txBody>
                  <a:tcPr marL="83127" marR="83127" marT="40341" marB="40341"/>
                </a:tc>
                <a:tc>
                  <a:txBody>
                    <a:bodyPr/>
                    <a:lstStyle/>
                    <a:p>
                      <a:r>
                        <a:rPr lang="fr-FR" sz="900" dirty="0">
                          <a:latin typeface="Calibri" panose="020F0502020204030204" pitchFamily="34" charset="0"/>
                        </a:rPr>
                        <a:t>Le nombre de comprimés ou la quantité de liquide vous posent-ils problème ?</a:t>
                      </a:r>
                    </a:p>
                  </a:txBody>
                  <a:tcPr marL="83127" marR="83127" marT="40341" marB="40341"/>
                </a:tc>
                <a:extLst>
                  <a:ext uri="{0D108BD9-81ED-4DB2-BD59-A6C34878D82A}">
                    <a16:rowId xmlns:a16="http://schemas.microsoft.com/office/drawing/2014/main" val="10002"/>
                  </a:ext>
                </a:extLst>
              </a:tr>
              <a:tr h="332409">
                <a:tc>
                  <a:txBody>
                    <a:bodyPr/>
                    <a:lstStyle/>
                    <a:p>
                      <a:r>
                        <a:rPr lang="fr-FR" sz="900" b="1" dirty="0">
                          <a:latin typeface="Calibri" panose="020F0502020204030204" pitchFamily="34" charset="0"/>
                        </a:rPr>
                        <a:t>Comprimés perdus/finis</a:t>
                      </a:r>
                    </a:p>
                  </a:txBody>
                  <a:tcPr marL="83127" marR="83127" marT="40341" marB="40341"/>
                </a:tc>
                <a:tc>
                  <a:txBody>
                    <a:bodyPr/>
                    <a:lstStyle/>
                    <a:p>
                      <a:r>
                        <a:rPr lang="fr-FR" sz="900" dirty="0">
                          <a:latin typeface="Calibri" panose="020F0502020204030204" pitchFamily="34" charset="0"/>
                        </a:rPr>
                        <a:t>Avez-vous perdu des ARV ou été à court d’ARV ?</a:t>
                      </a:r>
                    </a:p>
                  </a:txBody>
                  <a:tcPr marL="83127" marR="83127" marT="40341" marB="40341"/>
                </a:tc>
                <a:extLst>
                  <a:ext uri="{0D108BD9-81ED-4DB2-BD59-A6C34878D82A}">
                    <a16:rowId xmlns:a16="http://schemas.microsoft.com/office/drawing/2014/main" val="10003"/>
                  </a:ext>
                </a:extLst>
              </a:tr>
              <a:tr h="332409">
                <a:tc>
                  <a:txBody>
                    <a:bodyPr/>
                    <a:lstStyle/>
                    <a:p>
                      <a:r>
                        <a:rPr lang="fr-FR" sz="900" b="1" dirty="0">
                          <a:latin typeface="Calibri" panose="020F0502020204030204" pitchFamily="34" charset="0"/>
                        </a:rPr>
                        <a:t>Grossesse et accouchement</a:t>
                      </a:r>
                    </a:p>
                  </a:txBody>
                  <a:tcPr marL="83127" marR="83127" marT="40341" marB="40341"/>
                </a:tc>
                <a:tc>
                  <a:txBody>
                    <a:bodyPr/>
                    <a:lstStyle/>
                    <a:p>
                      <a:r>
                        <a:rPr lang="fr-FR" sz="900" dirty="0">
                          <a:latin typeface="Calibri" panose="020F0502020204030204" pitchFamily="34" charset="0"/>
                        </a:rPr>
                        <a:t>À quels changements vous attendez-vous dans votre quotidien dans les prochains mois ? Où prévoyez-vous d'accoucher ? Quand comptez-vous vous y rendre ? Pourrez-vous renouveler votre ordonnance là-bas ? (Si ce n’est pas le cas, s'assurer qu’elle ait suffisamment d’ARV pour elle-même et pour le bébé pour toute la durée du séjour).</a:t>
                      </a:r>
                    </a:p>
                  </a:txBody>
                  <a:tcPr marL="83127" marR="83127" marT="40341" marB="40341"/>
                </a:tc>
                <a:extLst>
                  <a:ext uri="{0D108BD9-81ED-4DB2-BD59-A6C34878D82A}">
                    <a16:rowId xmlns:a16="http://schemas.microsoft.com/office/drawing/2014/main" val="10004"/>
                  </a:ext>
                </a:extLst>
              </a:tr>
              <a:tr h="463826">
                <a:tc>
                  <a:txBody>
                    <a:bodyPr/>
                    <a:lstStyle/>
                    <a:p>
                      <a:r>
                        <a:rPr lang="fr-FR" sz="900" b="1" dirty="0">
                          <a:latin typeface="Calibri" panose="020F0502020204030204" pitchFamily="34" charset="0"/>
                        </a:rPr>
                        <a:t>Difficulté de planification</a:t>
                      </a:r>
                    </a:p>
                  </a:txBody>
                  <a:tcPr marL="83127" marR="83127" marT="40341" marB="40341"/>
                </a:tc>
                <a:tc>
                  <a:txBody>
                    <a:bodyPr/>
                    <a:lstStyle/>
                    <a:p>
                      <a:r>
                        <a:rPr lang="fr-FR" sz="900" dirty="0">
                          <a:latin typeface="Calibri" panose="020F0502020204030204" pitchFamily="34" charset="0"/>
                        </a:rPr>
                        <a:t>Avez-vous été trop occupée pour prendre vos ARV [</a:t>
                      </a:r>
                      <a:r>
                        <a:rPr lang="fr-FR" sz="900" i="1" dirty="0">
                          <a:latin typeface="Calibri" panose="020F0502020204030204" pitchFamily="34" charset="0"/>
                        </a:rPr>
                        <a:t>donner ses ARV à votre bébé</a:t>
                      </a:r>
                      <a:r>
                        <a:rPr lang="fr-FR" sz="900" dirty="0">
                          <a:latin typeface="Calibri" panose="020F0502020204030204" pitchFamily="34" charset="0"/>
                        </a:rPr>
                        <a:t>] ? Votre travail vous oblige-t-il à quitter votre domicile pendant de longues périodes ? Avez-vous du mal à prendre vos ARV discrètement sur votre lieu de travail ? </a:t>
                      </a:r>
                    </a:p>
                  </a:txBody>
                  <a:tcPr marL="83127" marR="83127" marT="40341" marB="40341"/>
                </a:tc>
                <a:extLst>
                  <a:ext uri="{0D108BD9-81ED-4DB2-BD59-A6C34878D82A}">
                    <a16:rowId xmlns:a16="http://schemas.microsoft.com/office/drawing/2014/main" val="10005"/>
                  </a:ext>
                </a:extLst>
              </a:tr>
              <a:tr h="200991">
                <a:tc gridSpan="2">
                  <a:txBody>
                    <a:bodyPr/>
                    <a:lstStyle/>
                    <a:p>
                      <a:pPr algn="ctr"/>
                      <a:r>
                        <a:rPr lang="fr-FR" sz="900" b="1" dirty="0">
                          <a:latin typeface="Calibri" panose="020F0502020204030204" pitchFamily="34" charset="0"/>
                        </a:rPr>
                        <a:t>FAMILIAUX</a:t>
                      </a: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332409">
                <a:tc>
                  <a:txBody>
                    <a:bodyPr/>
                    <a:lstStyle/>
                    <a:p>
                      <a:r>
                        <a:rPr lang="fr-FR" sz="900" b="1" dirty="0">
                          <a:latin typeface="Calibri" panose="020F0502020204030204" pitchFamily="34" charset="0"/>
                        </a:rPr>
                        <a:t>Partage avec les autres</a:t>
                      </a:r>
                    </a:p>
                  </a:txBody>
                  <a:tcPr marL="83127" marR="83127" marT="40341" marB="40341"/>
                </a:tc>
                <a:tc>
                  <a:txBody>
                    <a:bodyPr/>
                    <a:lstStyle/>
                    <a:p>
                      <a:r>
                        <a:rPr lang="fr-FR" sz="900" dirty="0">
                          <a:latin typeface="Calibri" panose="020F0502020204030204" pitchFamily="34" charset="0"/>
                        </a:rPr>
                        <a:t>Avez-vous déjà partagé vos ARV avec d’autres ? Ou avez-vous déjà donné les ARV de votre bébé à quelqu'un d'autre ?</a:t>
                      </a:r>
                    </a:p>
                  </a:txBody>
                  <a:tcPr marL="83127" marR="83127" marT="40341" marB="40341"/>
                </a:tc>
                <a:extLst>
                  <a:ext uri="{0D108BD9-81ED-4DB2-BD59-A6C34878D82A}">
                    <a16:rowId xmlns:a16="http://schemas.microsoft.com/office/drawing/2014/main" val="10007"/>
                  </a:ext>
                </a:extLst>
              </a:tr>
              <a:tr h="200991">
                <a:tc>
                  <a:txBody>
                    <a:bodyPr/>
                    <a:lstStyle/>
                    <a:p>
                      <a:r>
                        <a:rPr lang="fr-FR" sz="900" b="1" dirty="0">
                          <a:latin typeface="Calibri" panose="020F0502020204030204" pitchFamily="34" charset="0"/>
                        </a:rPr>
                        <a:t>Crainte de l’annonce</a:t>
                      </a:r>
                    </a:p>
                  </a:txBody>
                  <a:tcPr marL="83127" marR="83127" marT="40341" marB="40341"/>
                </a:tc>
                <a:tc>
                  <a:txBody>
                    <a:bodyPr/>
                    <a:lstStyle/>
                    <a:p>
                      <a:r>
                        <a:rPr lang="fr-FR" sz="900" dirty="0">
                          <a:latin typeface="Calibri" panose="020F0502020204030204" pitchFamily="34" charset="0"/>
                        </a:rPr>
                        <a:t>Avez-vous révélé votre séropositivité à votre famille ou à votre partenaire ?</a:t>
                      </a:r>
                    </a:p>
                  </a:txBody>
                  <a:tcPr marL="83127" marR="83127" marT="40341" marB="40341"/>
                </a:tc>
                <a:extLst>
                  <a:ext uri="{0D108BD9-81ED-4DB2-BD59-A6C34878D82A}">
                    <a16:rowId xmlns:a16="http://schemas.microsoft.com/office/drawing/2014/main" val="10008"/>
                  </a:ext>
                </a:extLst>
              </a:tr>
              <a:tr h="332409">
                <a:tc>
                  <a:txBody>
                    <a:bodyPr/>
                    <a:lstStyle/>
                    <a:p>
                      <a:r>
                        <a:rPr lang="fr-FR" sz="900" b="1" dirty="0">
                          <a:latin typeface="Calibri" panose="020F0502020204030204" pitchFamily="34" charset="0"/>
                        </a:rPr>
                        <a:t>Relations avec la famille/le partenaire</a:t>
                      </a:r>
                    </a:p>
                  </a:txBody>
                  <a:tcPr marL="83127" marR="83127" marT="40341" marB="40341"/>
                </a:tc>
                <a:tc>
                  <a:txBody>
                    <a:bodyPr/>
                    <a:lstStyle/>
                    <a:p>
                      <a:r>
                        <a:rPr lang="fr-FR" sz="900" dirty="0">
                          <a:latin typeface="Calibri" panose="020F0502020204030204" pitchFamily="34" charset="0"/>
                        </a:rPr>
                        <a:t>Votre famille ou votre partenaire ont-ils été hostiles aux ARV ou vous ont-ils empêchée de prendre vos ARV [</a:t>
                      </a:r>
                      <a:r>
                        <a:rPr lang="fr-FR" sz="900" i="1" baseline="0" dirty="0">
                          <a:latin typeface="Calibri" panose="020F0502020204030204" pitchFamily="34" charset="0"/>
                        </a:rPr>
                        <a:t>donner ses ARV à votre bébé</a:t>
                      </a:r>
                      <a:r>
                        <a:rPr lang="fr-FR" sz="900" dirty="0">
                          <a:latin typeface="Calibri" panose="020F0502020204030204" pitchFamily="34" charset="0"/>
                        </a:rPr>
                        <a:t>] ?</a:t>
                      </a:r>
                    </a:p>
                  </a:txBody>
                  <a:tcPr marL="83127" marR="83127" marT="40341" marB="40341"/>
                </a:tc>
                <a:extLst>
                  <a:ext uri="{0D108BD9-81ED-4DB2-BD59-A6C34878D82A}">
                    <a16:rowId xmlns:a16="http://schemas.microsoft.com/office/drawing/2014/main" val="10009"/>
                  </a:ext>
                </a:extLst>
              </a:tr>
              <a:tr h="200991">
                <a:tc>
                  <a:txBody>
                    <a:bodyPr/>
                    <a:lstStyle/>
                    <a:p>
                      <a:r>
                        <a:rPr lang="fr-FR" sz="900" b="1" dirty="0">
                          <a:latin typeface="Calibri" panose="020F0502020204030204" pitchFamily="34" charset="0"/>
                        </a:rPr>
                        <a:t>Incapacité à payer </a:t>
                      </a:r>
                    </a:p>
                  </a:txBody>
                  <a:tcPr marL="83127" marR="83127" marT="40341" marB="40341"/>
                </a:tc>
                <a:tc>
                  <a:txBody>
                    <a:bodyPr/>
                    <a:lstStyle/>
                    <a:p>
                      <a:r>
                        <a:rPr lang="fr-FR" sz="900" dirty="0">
                          <a:latin typeface="Calibri" panose="020F0502020204030204" pitchFamily="34" charset="0"/>
                        </a:rPr>
                        <a:t>Les frais du centre de santé ou autres vous ont-ils empêchée de prendre vos ARV [</a:t>
                      </a:r>
                      <a:r>
                        <a:rPr lang="fr-FR" sz="900" i="1" dirty="0">
                          <a:latin typeface="Calibri" panose="020F0502020204030204" pitchFamily="34" charset="0"/>
                        </a:rPr>
                        <a:t>donner ses ARV à votre bébé</a:t>
                      </a:r>
                      <a:r>
                        <a:rPr lang="fr-FR" sz="900" dirty="0">
                          <a:latin typeface="Calibri" panose="020F0502020204030204" pitchFamily="34" charset="0"/>
                        </a:rPr>
                        <a:t>] ?</a:t>
                      </a:r>
                    </a:p>
                  </a:txBody>
                  <a:tcPr marL="83127" marR="83127" marT="40341" marB="40341"/>
                </a:tc>
                <a:extLst>
                  <a:ext uri="{0D108BD9-81ED-4DB2-BD59-A6C34878D82A}">
                    <a16:rowId xmlns:a16="http://schemas.microsoft.com/office/drawing/2014/main" val="10010"/>
                  </a:ext>
                </a:extLst>
              </a:tr>
              <a:tr h="200991">
                <a:tc>
                  <a:txBody>
                    <a:bodyPr/>
                    <a:lstStyle/>
                    <a:p>
                      <a:r>
                        <a:rPr lang="fr-FR" sz="900" b="1" dirty="0">
                          <a:latin typeface="Calibri" panose="020F0502020204030204" pitchFamily="34" charset="0"/>
                        </a:rPr>
                        <a:t>Insécurité alimentaire</a:t>
                      </a:r>
                    </a:p>
                  </a:txBody>
                  <a:tcPr marL="83127" marR="83127" marT="40341" marB="40341"/>
                </a:tc>
                <a:tc>
                  <a:txBody>
                    <a:bodyPr/>
                    <a:lstStyle/>
                    <a:p>
                      <a:r>
                        <a:rPr lang="fr-FR" sz="900" dirty="0">
                          <a:latin typeface="Calibri" panose="020F0502020204030204" pitchFamily="34" charset="0"/>
                        </a:rPr>
                        <a:t>Une mauvaise alimentation a-t-elle déjà été un problème pour la prise des ARV ?</a:t>
                      </a: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152400" y="2803126"/>
            <a:ext cx="2895600" cy="290836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971800"/>
            <a:ext cx="2362200" cy="914400"/>
          </a:xfrm>
        </p:spPr>
        <p:txBody>
          <a:bodyPr>
            <a:normAutofit fontScale="47500" lnSpcReduction="20000"/>
          </a:bodyPr>
          <a:lstStyle/>
          <a:p>
            <a:r>
              <a:rPr lang="fr-FR" sz="2700" b="1" dirty="0">
                <a:latin typeface="Calibri" panose="020F0502020204030204" pitchFamily="34" charset="0"/>
              </a:rPr>
              <a:t>Instructions pour le prestataire :</a:t>
            </a:r>
          </a:p>
          <a:p>
            <a:r>
              <a:rPr lang="fr-FR" sz="2200" b="1" dirty="0">
                <a:latin typeface="Calibri" panose="020F0502020204030204" pitchFamily="34" charset="0"/>
              </a:rPr>
              <a:t>À partir de ce que vous avez appris de la patiente, récapitulez les obstacles spécifiques identifiés sur cette carte.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00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17231" y="3743059"/>
            <a:ext cx="2858461" cy="1785104"/>
          </a:xfrm>
          <a:prstGeom prst="rect">
            <a:avLst/>
          </a:prstGeom>
          <a:noFill/>
        </p:spPr>
        <p:txBody>
          <a:bodyPr wrap="square" rtlCol="0">
            <a:spAutoFit/>
          </a:bodyPr>
          <a:lstStyle/>
          <a:p>
            <a:r>
              <a:rPr lang="fr-FR" sz="1100" b="1" dirty="0">
                <a:latin typeface="Calibri" panose="020F0502020204030204" pitchFamily="34" charset="0"/>
              </a:rPr>
              <a:t>A : affirmations, par exemple :</a:t>
            </a:r>
          </a:p>
          <a:p>
            <a:pPr marL="285750" indent="-285750">
              <a:buFont typeface="Arial" panose="020B0604020202020204" pitchFamily="34" charset="0"/>
              <a:buChar char="•"/>
            </a:pPr>
            <a:r>
              <a:rPr lang="fr-FR" sz="1100" i="1" u="sng" dirty="0">
                <a:latin typeface="Calibri" panose="020F0502020204030204" pitchFamily="34" charset="0"/>
              </a:rPr>
              <a:t>J'apprécie que vous soyez capable</a:t>
            </a:r>
            <a:r>
              <a:rPr lang="fr-FR" sz="1100" dirty="0">
                <a:latin typeface="Calibri" panose="020F0502020204030204" pitchFamily="34" charset="0"/>
              </a:rPr>
              <a:t> d’être honnête sur la manière dont vous prenez vos ARV [</a:t>
            </a:r>
            <a:r>
              <a:rPr lang="fr-FR" sz="1100" i="1" dirty="0">
                <a:latin typeface="Calibri" panose="020F0502020204030204" pitchFamily="34" charset="0"/>
              </a:rPr>
              <a:t>donnez ses ARV à votre bébé</a:t>
            </a:r>
            <a:r>
              <a:rPr lang="fr-FR" sz="1100" dirty="0">
                <a:latin typeface="Calibri" panose="020F0502020204030204" pitchFamily="34" charset="0"/>
              </a:rPr>
              <a:t>].</a:t>
            </a:r>
          </a:p>
          <a:p>
            <a:pPr marL="285750" indent="-285750">
              <a:buFont typeface="Arial" panose="020B0604020202020204" pitchFamily="34" charset="0"/>
              <a:buChar char="•"/>
            </a:pPr>
            <a:r>
              <a:rPr lang="fr-FR" sz="1100" i="1" u="sng" dirty="0">
                <a:latin typeface="Calibri" panose="020F0502020204030204" pitchFamily="34" charset="0"/>
              </a:rPr>
              <a:t>De toute évidence, vous avez de la détermination</a:t>
            </a:r>
            <a:r>
              <a:rPr lang="fr-FR" sz="1100" dirty="0">
                <a:latin typeface="Calibri" panose="020F0502020204030204" pitchFamily="34" charset="0"/>
              </a:rPr>
              <a:t> pour relever autant de défis.</a:t>
            </a:r>
          </a:p>
          <a:p>
            <a:pPr marL="285750" indent="-285750">
              <a:buFont typeface="Arial" panose="020B0604020202020204" pitchFamily="34" charset="0"/>
              <a:buChar char="•"/>
            </a:pPr>
            <a:r>
              <a:rPr lang="fr-FR" sz="1100" i="1" u="sng" dirty="0">
                <a:latin typeface="Calibri" panose="020F0502020204030204" pitchFamily="34" charset="0"/>
              </a:rPr>
              <a:t>Vous avez fait de nombreux efforts</a:t>
            </a:r>
            <a:r>
              <a:rPr lang="fr-FR" sz="1100" dirty="0">
                <a:latin typeface="Calibri" panose="020F0502020204030204" pitchFamily="34" charset="0"/>
              </a:rPr>
              <a:t> pour prendre vos médicaments malgré toutes vos difficultés.</a:t>
            </a:r>
            <a:endParaRPr lang="fr-FR" sz="1100" i="1" u="sng" dirty="0"/>
          </a:p>
        </p:txBody>
      </p:sp>
      <p:pic>
        <p:nvPicPr>
          <p:cNvPr id="17" name="Picture 16">
            <a:extLst>
              <a:ext uri="{FF2B5EF4-FFF2-40B4-BE49-F238E27FC236}">
                <a16:creationId xmlns:a16="http://schemas.microsoft.com/office/drawing/2014/main" id="{DCDD378A-118A-4969-ADCD-3010D9962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138" y="282103"/>
            <a:ext cx="1828800" cy="1332030"/>
          </a:xfrm>
          <a:prstGeom prst="rect">
            <a:avLst/>
          </a:prstGeom>
          <a:ln>
            <a:solidFill>
              <a:schemeClr val="tx1"/>
            </a:solidFill>
          </a:ln>
        </p:spPr>
      </p:pic>
    </p:spTree>
    <p:extLst>
      <p:ext uri="{BB962C8B-B14F-4D97-AF65-F5344CB8AC3E}">
        <p14:creationId xmlns:p14="http://schemas.microsoft.com/office/powerpoint/2010/main" val="290775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350" dirty="0">
                <a:solidFill>
                  <a:srgbClr val="FFFFFF"/>
                </a:solidFill>
                <a:latin typeface="Calibri" panose="020F0502020204030204" pitchFamily="34" charset="0"/>
              </a:rPr>
              <a:t>8. Quelles difficultés rencontrez-vous lorsque vous prenez vos ARV ?</a:t>
            </a:r>
          </a:p>
        </p:txBody>
      </p:sp>
      <p:sp>
        <p:nvSpPr>
          <p:cNvPr id="4" name="TextBox 3"/>
          <p:cNvSpPr txBox="1"/>
          <p:nvPr/>
        </p:nvSpPr>
        <p:spPr>
          <a:xfrm>
            <a:off x="6477000" y="1467683"/>
            <a:ext cx="2590800" cy="4524315"/>
          </a:xfrm>
          <a:prstGeom prst="rect">
            <a:avLst/>
          </a:prstGeom>
          <a:noFill/>
        </p:spPr>
        <p:txBody>
          <a:bodyPr wrap="square" rtlCol="0">
            <a:spAutoFit/>
          </a:bodyPr>
          <a:lstStyle/>
          <a:p>
            <a:pPr marL="285750" indent="-285750">
              <a:buFont typeface="Wingdings" panose="05000000000000000000" pitchFamily="2" charset="2"/>
              <a:buChar char="Ø"/>
            </a:pPr>
            <a:r>
              <a:rPr lang="fr-FR" sz="1600" dirty="0">
                <a:latin typeface="Calibri" panose="020F0502020204030204" pitchFamily="34" charset="0"/>
              </a:rPr>
              <a:t>Des difficultés liées au centre de santé ou d'ordre communautaire peuvent entraver la prise des ARV. Nous pouvons vous aider à les surmonter.</a:t>
            </a:r>
          </a:p>
          <a:p>
            <a:pPr marL="285750" indent="-285750">
              <a:buFont typeface="Wingdings" panose="05000000000000000000" pitchFamily="2" charset="2"/>
              <a:buChar char="Ø"/>
            </a:pPr>
            <a:endParaRPr lang="fr-FR" sz="1600" dirty="0">
              <a:latin typeface="Calibri" panose="020F0502020204030204" pitchFamily="34" charset="0"/>
            </a:endParaRPr>
          </a:p>
          <a:p>
            <a:pPr marL="285750" indent="-285750">
              <a:buFont typeface="Wingdings" panose="05000000000000000000" pitchFamily="2" charset="2"/>
              <a:buChar char="Ø"/>
            </a:pPr>
            <a:r>
              <a:rPr lang="fr-FR" sz="1600" dirty="0">
                <a:latin typeface="Calibri" panose="020F0502020204030204" pitchFamily="34" charset="0"/>
              </a:rPr>
              <a:t>Existe-t-il des traditions familiales concernant l'accouchement dont nous devrions être informés ?</a:t>
            </a:r>
          </a:p>
          <a:p>
            <a:pPr marL="285750" indent="-285750">
              <a:buFont typeface="Wingdings" panose="05000000000000000000" pitchFamily="2" charset="2"/>
              <a:buChar char="Ø"/>
            </a:pPr>
            <a:endParaRPr lang="fr-FR" sz="1600" dirty="0">
              <a:latin typeface="Calibri" panose="020F0502020204030204" pitchFamily="34" charset="0"/>
            </a:endParaRPr>
          </a:p>
          <a:p>
            <a:pPr marL="285750" indent="-285750">
              <a:buFont typeface="Wingdings" panose="05000000000000000000" pitchFamily="2" charset="2"/>
              <a:buChar char="Ø"/>
            </a:pPr>
            <a:r>
              <a:rPr lang="fr-FR" sz="1600" dirty="0">
                <a:latin typeface="Calibri" panose="020F0502020204030204" pitchFamily="34" charset="0"/>
              </a:rPr>
              <a:t>Planifions maintenant votre prise en charge pendant l'accouchement et la période postnatale. </a:t>
            </a:r>
          </a:p>
        </p:txBody>
      </p:sp>
      <p:pic>
        <p:nvPicPr>
          <p:cNvPr id="3" name="Picture 2">
            <a:extLst>
              <a:ext uri="{FF2B5EF4-FFF2-40B4-BE49-F238E27FC236}">
                <a16:creationId xmlns:a16="http://schemas.microsoft.com/office/drawing/2014/main" id="{3805DC1F-D1D5-4844-856F-E51D076C2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7" y="1492804"/>
            <a:ext cx="6400800" cy="4525081"/>
          </a:xfrm>
          <a:prstGeom prst="rect">
            <a:avLst/>
          </a:prstGeom>
        </p:spPr>
      </p:pic>
    </p:spTree>
    <p:extLst>
      <p:ext uri="{BB962C8B-B14F-4D97-AF65-F5344CB8AC3E}">
        <p14:creationId xmlns:p14="http://schemas.microsoft.com/office/powerpoint/2010/main" val="128976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399" y="1057364"/>
            <a:ext cx="2971799" cy="1533436"/>
          </a:xfrm>
        </p:spPr>
        <p:txBody>
          <a:bodyPr>
            <a:normAutofit fontScale="625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Des difficultés liées au centre de santé ou d'ordre communautaire peuvent entraver la prise des ARV. Nous pouvons vous aider à les surmonter.</a:t>
            </a:r>
          </a:p>
          <a:p>
            <a:pPr marL="285750" indent="-285750">
              <a:buFont typeface="Wingdings" panose="05000000000000000000" pitchFamily="2" charset="2"/>
              <a:buChar char="Ø"/>
            </a:pPr>
            <a:r>
              <a:rPr lang="fr-FR" sz="1600" dirty="0">
                <a:latin typeface="Calibri" panose="020F0502020204030204" pitchFamily="34" charset="0"/>
              </a:rPr>
              <a:t>Existe-t-il des traditions familiales concernant l'accouchement dont nous devrions être informés ?</a:t>
            </a:r>
          </a:p>
          <a:p>
            <a:pPr marL="285750" indent="-285750">
              <a:buFont typeface="Wingdings" panose="05000000000000000000" pitchFamily="2" charset="2"/>
              <a:buChar char="Ø"/>
            </a:pPr>
            <a:r>
              <a:rPr lang="fr-FR" sz="1600" dirty="0">
                <a:latin typeface="Calibri" panose="020F0502020204030204" pitchFamily="34" charset="0"/>
              </a:rPr>
              <a:t>Planifions maintenant votre prise en charge pendant l'accouchement et la période postnatale. </a:t>
            </a:r>
          </a:p>
        </p:txBody>
      </p:sp>
      <p:sp>
        <p:nvSpPr>
          <p:cNvPr id="21" name="Content Placeholder 1"/>
          <p:cNvSpPr>
            <a:spLocks noGrp="1"/>
          </p:cNvSpPr>
          <p:nvPr>
            <p:ph sz="half" idx="1"/>
          </p:nvPr>
        </p:nvSpPr>
        <p:spPr>
          <a:xfrm>
            <a:off x="3459791" y="990600"/>
            <a:ext cx="5455609" cy="1177092"/>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Continuons à parler des </a:t>
            </a:r>
            <a:r>
              <a:rPr lang="fr-FR" sz="1400" b="1" dirty="0">
                <a:latin typeface="Calibri" panose="020F0502020204030204" pitchFamily="34" charset="0"/>
              </a:rPr>
              <a:t>difficultés</a:t>
            </a:r>
            <a:r>
              <a:rPr lang="fr-FR" sz="1400" dirty="0">
                <a:latin typeface="Calibri" panose="020F0502020204030204" pitchFamily="34" charset="0"/>
              </a:rPr>
              <a:t> que vous </a:t>
            </a:r>
          </a:p>
          <a:p>
            <a:pPr marL="269875"/>
            <a:r>
              <a:rPr lang="fr-FR" sz="1400" dirty="0">
                <a:latin typeface="Calibri" panose="020F0502020204030204" pitchFamily="34" charset="0"/>
              </a:rPr>
              <a:t>pouvez rencontrer pour prendre vos ARV [</a:t>
            </a:r>
            <a:r>
              <a:rPr lang="fr-FR" sz="1400" i="1" dirty="0">
                <a:latin typeface="Calibri" panose="020F0502020204030204" pitchFamily="34" charset="0"/>
              </a:rPr>
              <a:t>ou les donner à votre bébé</a:t>
            </a:r>
            <a:r>
              <a:rPr lang="fr-FR" sz="1400" dirty="0">
                <a:latin typeface="Calibri" panose="020F0502020204030204" pitchFamily="34" charset="0"/>
              </a:rPr>
              <a:t>] </a:t>
            </a:r>
            <a:r>
              <a:rPr lang="fr-FR" sz="1400" b="1" dirty="0">
                <a:latin typeface="Calibri" panose="020F0502020204030204" pitchFamily="34" charset="0"/>
              </a:rPr>
              <a:t>(obstacles institutionnels et communautaires).</a:t>
            </a:r>
            <a:endParaRPr lang="fr-FR" sz="1400" dirty="0">
              <a:latin typeface="Calibri" panose="020F0502020204030204" pitchFamily="34" charset="0"/>
            </a:endParaRPr>
          </a:p>
        </p:txBody>
      </p:sp>
      <p:cxnSp>
        <p:nvCxnSpPr>
          <p:cNvPr id="15" name="Straight Connector 14"/>
          <p:cNvCxnSpPr>
            <a:cxnSpLocks/>
          </p:cNvCxnSpPr>
          <p:nvPr/>
        </p:nvCxnSpPr>
        <p:spPr>
          <a:xfrm>
            <a:off x="3352800" y="1057364"/>
            <a:ext cx="0" cy="569034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600" dirty="0">
                <a:solidFill>
                  <a:srgbClr val="FFFFFF"/>
                </a:solidFill>
                <a:latin typeface="Calibri" panose="020F0502020204030204" pitchFamily="34" charset="0"/>
              </a:rPr>
              <a:t>	</a:t>
            </a:r>
            <a:r>
              <a:rPr lang="fr-FR" sz="2400" dirty="0">
                <a:solidFill>
                  <a:srgbClr val="FFFFFF"/>
                </a:solidFill>
                <a:latin typeface="Calibri" panose="020F0502020204030204" pitchFamily="34" charset="0"/>
              </a:rPr>
              <a:t>8. Quelles difficultés rencontrez-vous lorsque </a:t>
            </a:r>
          </a:p>
          <a:p>
            <a:pPr indent="446088" algn="l"/>
            <a:r>
              <a:rPr lang="fr-FR" sz="2400" dirty="0">
                <a:solidFill>
                  <a:srgbClr val="FFFFFF"/>
                </a:solidFill>
                <a:latin typeface="Calibri" panose="020F0502020204030204" pitchFamily="34" charset="0"/>
              </a:rPr>
              <a:t>vous prenez vos ARV ?</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0000" lnSpcReduction="20000"/>
          </a:bodyPr>
          <a:lstStyle/>
          <a:p>
            <a:r>
              <a:rPr lang="en-US"/>
              <a:t>	</a:t>
            </a:r>
            <a:r>
              <a:rPr lang="fr-FR"/>
              <a:t>    </a:t>
            </a:r>
            <a:r>
              <a:rPr lang="fr-FR" sz="29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en détail les obstacles identifiés avec la patiente dans l'</a:t>
            </a:r>
            <a:r>
              <a:rPr lang="fr-FR" sz="2500" b="1" dirty="0">
                <a:latin typeface="Calibri" panose="020F0502020204030204" pitchFamily="34" charset="0"/>
              </a:rPr>
              <a:t>Outil de planification pour une meilleure observance.</a:t>
            </a:r>
            <a:endParaRPr lang="fr-FR" sz="2500" dirty="0">
              <a:latin typeface="Calibri" panose="020F0502020204030204" pitchFamily="34" charset="0"/>
            </a:endParaRPr>
          </a:p>
        </p:txBody>
      </p:sp>
      <p:sp>
        <p:nvSpPr>
          <p:cNvPr id="28" name="Rectangle 27"/>
          <p:cNvSpPr/>
          <p:nvPr/>
        </p:nvSpPr>
        <p:spPr>
          <a:xfrm>
            <a:off x="228600" y="2590800"/>
            <a:ext cx="2895600" cy="2971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fontScale="47500" lnSpcReduction="20000"/>
          </a:bodyPr>
          <a:lstStyle/>
          <a:p>
            <a:r>
              <a:rPr lang="fr-FR" sz="2700" b="1" dirty="0">
                <a:latin typeface="Calibri" panose="020F0502020204030204" pitchFamily="34" charset="0"/>
              </a:rPr>
              <a:t>Instructions pour le prestataire :</a:t>
            </a:r>
          </a:p>
          <a:p>
            <a:r>
              <a:rPr lang="fr-FR" sz="2200" b="1" dirty="0">
                <a:latin typeface="Calibri" panose="020F0502020204030204" pitchFamily="34" charset="0"/>
              </a:rPr>
              <a:t>À partir de ce que vous avez appris de la patiente, récapituler les obstacles spécifiques identifiés sur cette carte.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535740"/>
            <a:ext cx="2858461" cy="1938992"/>
          </a:xfrm>
          <a:prstGeom prst="rect">
            <a:avLst/>
          </a:prstGeom>
          <a:noFill/>
        </p:spPr>
        <p:txBody>
          <a:bodyPr wrap="square" rtlCol="0">
            <a:spAutoFit/>
          </a:bodyPr>
          <a:lstStyle/>
          <a:p>
            <a:r>
              <a:rPr lang="fr-FR" sz="1100" b="1" dirty="0">
                <a:latin typeface="Calibri" panose="020F0502020204030204" pitchFamily="34" charset="0"/>
              </a:rPr>
              <a:t>R : écoute active, par exemple :</a:t>
            </a:r>
          </a:p>
          <a:p>
            <a:pPr marL="285750" indent="-285750">
              <a:buFont typeface="Arial" panose="020B0604020202020204" pitchFamily="34" charset="0"/>
              <a:buChar char="•"/>
            </a:pPr>
            <a:r>
              <a:rPr lang="fr-FR" sz="1100" i="1" u="sng" dirty="0">
                <a:latin typeface="Calibri" panose="020F0502020204030204" pitchFamily="34" charset="0"/>
              </a:rPr>
              <a:t>Vous vous demandez</a:t>
            </a:r>
            <a:r>
              <a:rPr lang="fr-FR" sz="1100" dirty="0">
                <a:latin typeface="Calibri" panose="020F0502020204030204" pitchFamily="34" charset="0"/>
              </a:rPr>
              <a:t> s’il est important que vous preniez vos ARV [</a:t>
            </a:r>
            <a:r>
              <a:rPr lang="fr-FR" sz="1100" i="1" dirty="0">
                <a:latin typeface="Calibri" panose="020F0502020204030204" pitchFamily="34" charset="0"/>
              </a:rPr>
              <a:t>donniez ses ARV à votre bébé</a:t>
            </a:r>
            <a:r>
              <a:rPr lang="fr-FR" sz="1100" dirty="0">
                <a:latin typeface="Calibri" panose="020F0502020204030204" pitchFamily="34" charset="0"/>
              </a:rPr>
              <a:t>].</a:t>
            </a:r>
          </a:p>
          <a:p>
            <a:pPr marL="285750" indent="-285750">
              <a:buFont typeface="Arial" panose="020B0604020202020204" pitchFamily="34" charset="0"/>
              <a:buChar char="•"/>
            </a:pPr>
            <a:r>
              <a:rPr lang="fr-FR" sz="1100" i="1" u="sng" dirty="0">
                <a:latin typeface="Calibri" panose="020F0502020204030204" pitchFamily="34" charset="0"/>
              </a:rPr>
              <a:t>Vous avez déclaré être</a:t>
            </a:r>
            <a:r>
              <a:rPr lang="fr-FR" sz="1100" dirty="0">
                <a:latin typeface="Calibri" panose="020F0502020204030204" pitchFamily="34" charset="0"/>
              </a:rPr>
              <a:t> en colère à l'idée de devoir prendre vos ARV, ce qui ne facilite pas les choses.</a:t>
            </a:r>
          </a:p>
          <a:p>
            <a:pPr marL="285750" indent="-285750">
              <a:buFont typeface="Arial" panose="020B0604020202020204" pitchFamily="34" charset="0"/>
              <a:buChar char="•"/>
            </a:pPr>
            <a:r>
              <a:rPr lang="fr-FR" sz="1100" i="1" u="sng" dirty="0">
                <a:latin typeface="Calibri" panose="020F0502020204030204" pitchFamily="34" charset="0"/>
              </a:rPr>
              <a:t>Si j’ai bien compris ce que vous avez dit</a:t>
            </a:r>
            <a:r>
              <a:rPr lang="fr-FR" sz="1100" dirty="0">
                <a:latin typeface="Calibri" panose="020F0502020204030204" pitchFamily="34" charset="0"/>
              </a:rPr>
              <a:t>, vous êtes tellement dépassée que votre santé est le dernier de vos problèmes actuellement.</a:t>
            </a:r>
            <a:endParaRPr lang="fr-FR" sz="1100" i="1" u="sng" dirty="0"/>
          </a:p>
        </p:txBody>
      </p:sp>
      <p:graphicFrame>
        <p:nvGraphicFramePr>
          <p:cNvPr id="18" name="Table 17"/>
          <p:cNvGraphicFramePr>
            <a:graphicFrameLocks noGrp="1"/>
          </p:cNvGraphicFramePr>
          <p:nvPr>
            <p:extLst>
              <p:ext uri="{D42A27DB-BD31-4B8C-83A1-F6EECF244321}">
                <p14:modId xmlns:p14="http://schemas.microsoft.com/office/powerpoint/2010/main" val="1122663446"/>
              </p:ext>
            </p:extLst>
          </p:nvPr>
        </p:nvGraphicFramePr>
        <p:xfrm>
          <a:off x="3459790" y="2058392"/>
          <a:ext cx="5531811" cy="2637224"/>
        </p:xfrm>
        <a:graphic>
          <a:graphicData uri="http://schemas.openxmlformats.org/drawingml/2006/table">
            <a:tbl>
              <a:tblPr firstRow="1" bandRow="1">
                <a:tableStyleId>{7DF18680-E054-41AD-8BC1-D1AEF772440D}</a:tableStyleId>
              </a:tblPr>
              <a:tblGrid>
                <a:gridCol w="1272011">
                  <a:extLst>
                    <a:ext uri="{9D8B030D-6E8A-4147-A177-3AD203B41FA5}">
                      <a16:colId xmlns:a16="http://schemas.microsoft.com/office/drawing/2014/main" val="20000"/>
                    </a:ext>
                  </a:extLst>
                </a:gridCol>
                <a:gridCol w="4259800">
                  <a:extLst>
                    <a:ext uri="{9D8B030D-6E8A-4147-A177-3AD203B41FA5}">
                      <a16:colId xmlns:a16="http://schemas.microsoft.com/office/drawing/2014/main" val="20001"/>
                    </a:ext>
                  </a:extLst>
                </a:gridCol>
              </a:tblGrid>
              <a:tr h="215188">
                <a:tc>
                  <a:txBody>
                    <a:bodyPr/>
                    <a:lstStyle/>
                    <a:p>
                      <a:pPr algn="ctr"/>
                      <a:r>
                        <a:rPr lang="fr-FR" sz="900" dirty="0">
                          <a:latin typeface="Calibri" panose="020F0502020204030204" pitchFamily="34" charset="0"/>
                        </a:rPr>
                        <a:t>OBSTACLES</a:t>
                      </a:r>
                    </a:p>
                  </a:txBody>
                  <a:tcPr marL="83127" marR="83127" marT="40341" marB="40341"/>
                </a:tc>
                <a:tc>
                  <a:txBody>
                    <a:bodyPr/>
                    <a:lstStyle/>
                    <a:p>
                      <a:pPr algn="ctr"/>
                      <a:r>
                        <a:rPr lang="fr-FR" sz="900" dirty="0">
                          <a:latin typeface="Calibri" panose="020F0502020204030204" pitchFamily="34" charset="0"/>
                        </a:rPr>
                        <a:t>QUESTIONS POUR ÉVALUER LES OBSTACLES</a:t>
                      </a:r>
                    </a:p>
                  </a:txBody>
                  <a:tcPr marL="83127" marR="83127" marT="40341" marB="40341"/>
                </a:tc>
                <a:extLst>
                  <a:ext uri="{0D108BD9-81ED-4DB2-BD59-A6C34878D82A}">
                    <a16:rowId xmlns:a16="http://schemas.microsoft.com/office/drawing/2014/main" val="10000"/>
                  </a:ext>
                </a:extLst>
              </a:tr>
              <a:tr h="215188">
                <a:tc gridSpan="2">
                  <a:txBody>
                    <a:bodyPr/>
                    <a:lstStyle/>
                    <a:p>
                      <a:pPr algn="ctr"/>
                      <a:r>
                        <a:rPr lang="fr-FR" sz="900" b="1" dirty="0">
                          <a:latin typeface="Calibri" panose="020F0502020204030204" pitchFamily="34" charset="0"/>
                        </a:rPr>
                        <a:t>INSTITUTIONNELS/COMMUNAUTAIRES</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55888">
                <a:tc>
                  <a:txBody>
                    <a:bodyPr/>
                    <a:lstStyle/>
                    <a:p>
                      <a:r>
                        <a:rPr lang="fr-FR" sz="900" b="1" dirty="0">
                          <a:latin typeface="Calibri" panose="020F0502020204030204" pitchFamily="34" charset="0"/>
                        </a:rPr>
                        <a:t>Ruptures de stock de médicaments</a:t>
                      </a:r>
                    </a:p>
                  </a:txBody>
                  <a:tcPr marL="83127" marR="83127" marT="40341" marB="40341"/>
                </a:tc>
                <a:tc>
                  <a:txBody>
                    <a:bodyPr/>
                    <a:lstStyle/>
                    <a:p>
                      <a:r>
                        <a:rPr lang="fr-FR" sz="900" baseline="0" dirty="0">
                          <a:latin typeface="Calibri" panose="020F0502020204030204" pitchFamily="34" charset="0"/>
                        </a:rPr>
                        <a:t>Cela vous est-il déjà arrivé de vous rendre au centre de santé et de constater qu'il n’y avait pas d’ARV, ou qu’on ne vous en donne qu’une petite quantité ?</a:t>
                      </a:r>
                    </a:p>
                  </a:txBody>
                  <a:tcPr marL="83127" marR="83127" marT="40341" marB="40341"/>
                </a:tc>
                <a:extLst>
                  <a:ext uri="{0D108BD9-81ED-4DB2-BD59-A6C34878D82A}">
                    <a16:rowId xmlns:a16="http://schemas.microsoft.com/office/drawing/2014/main" val="10002"/>
                  </a:ext>
                </a:extLst>
              </a:tr>
              <a:tr h="355888">
                <a:tc>
                  <a:txBody>
                    <a:bodyPr/>
                    <a:lstStyle/>
                    <a:p>
                      <a:r>
                        <a:rPr lang="fr-FR" sz="900" b="1" dirty="0">
                          <a:latin typeface="Calibri" panose="020F0502020204030204" pitchFamily="34" charset="0"/>
                        </a:rPr>
                        <a:t>Temps d’attente trop longs</a:t>
                      </a:r>
                    </a:p>
                  </a:txBody>
                  <a:tcPr marL="83127" marR="83127" marT="40341" marB="40341"/>
                </a:tc>
                <a:tc>
                  <a:txBody>
                    <a:bodyPr/>
                    <a:lstStyle/>
                    <a:p>
                      <a:r>
                        <a:rPr lang="fr-FR" sz="900" dirty="0">
                          <a:latin typeface="Calibri" panose="020F0502020204030204" pitchFamily="34" charset="0"/>
                        </a:rPr>
                        <a:t>Avez-vous déjà quitté le centre de santé avant d’avoir reçu vos ARV car les temps d’attente étaient trop longs ?</a:t>
                      </a:r>
                    </a:p>
                  </a:txBody>
                  <a:tcPr marL="83127" marR="83127" marT="40341" marB="40341"/>
                </a:tc>
                <a:extLst>
                  <a:ext uri="{0D108BD9-81ED-4DB2-BD59-A6C34878D82A}">
                    <a16:rowId xmlns:a16="http://schemas.microsoft.com/office/drawing/2014/main" val="10003"/>
                  </a:ext>
                </a:extLst>
              </a:tr>
              <a:tr h="496588">
                <a:tc>
                  <a:txBody>
                    <a:bodyPr/>
                    <a:lstStyle/>
                    <a:p>
                      <a:r>
                        <a:rPr lang="fr-FR" sz="900" b="1" dirty="0">
                          <a:latin typeface="Calibri" panose="020F0502020204030204" pitchFamily="34" charset="0"/>
                        </a:rPr>
                        <a:t>Stigmatisation et discrimination</a:t>
                      </a:r>
                    </a:p>
                  </a:txBody>
                  <a:tcPr marL="83127" marR="83127" marT="40341" marB="40341"/>
                </a:tc>
                <a:tc>
                  <a:txBody>
                    <a:bodyPr/>
                    <a:lstStyle/>
                    <a:p>
                      <a:r>
                        <a:rPr lang="fr-FR" sz="900" dirty="0">
                          <a:latin typeface="Calibri" panose="020F0502020204030204" pitchFamily="34" charset="0"/>
                        </a:rPr>
                        <a:t>Craignez-vous que les gens de votre communauté découvrent votre séropositivité ?  Est-ce que cela vous empêche de venir au centre de santé ou de prendre vos ARV ?</a:t>
                      </a:r>
                    </a:p>
                  </a:txBody>
                  <a:tcPr marL="83127" marR="83127" marT="40341" marB="40341"/>
                </a:tc>
                <a:extLst>
                  <a:ext uri="{0D108BD9-81ED-4DB2-BD59-A6C34878D82A}">
                    <a16:rowId xmlns:a16="http://schemas.microsoft.com/office/drawing/2014/main" val="10004"/>
                  </a:ext>
                </a:extLst>
              </a:tr>
              <a:tr h="496588">
                <a:tc>
                  <a:txBody>
                    <a:bodyPr/>
                    <a:lstStyle/>
                    <a:p>
                      <a:r>
                        <a:rPr lang="fr-FR" sz="900" b="1" dirty="0">
                          <a:latin typeface="Calibri" panose="020F0502020204030204" pitchFamily="34" charset="0"/>
                        </a:rPr>
                        <a:t>Crise politique/guerre/</a:t>
                      </a:r>
                    </a:p>
                    <a:p>
                      <a:r>
                        <a:rPr lang="fr-FR" sz="900" b="1" dirty="0">
                          <a:latin typeface="Calibri" panose="020F0502020204030204" pitchFamily="34" charset="0"/>
                        </a:rPr>
                        <a:t>catastrophe naturelle</a:t>
                      </a:r>
                    </a:p>
                  </a:txBody>
                  <a:tcPr marL="83127" marR="83127" marT="40341" marB="40341"/>
                </a:tc>
                <a:tc>
                  <a:txBody>
                    <a:bodyPr/>
                    <a:lstStyle/>
                    <a:p>
                      <a:r>
                        <a:rPr lang="fr-FR" sz="900" dirty="0">
                          <a:latin typeface="Calibri" panose="020F0502020204030204" pitchFamily="34" charset="0"/>
                        </a:rPr>
                        <a:t>Avez-vous déjà pris des risques pour venir récupérer les ARV au centre de santé ?</a:t>
                      </a:r>
                    </a:p>
                  </a:txBody>
                  <a:tcPr marL="83127" marR="83127" marT="40341" marB="40341"/>
                </a:tc>
                <a:extLst>
                  <a:ext uri="{0D108BD9-81ED-4DB2-BD59-A6C34878D82A}">
                    <a16:rowId xmlns:a16="http://schemas.microsoft.com/office/drawing/2014/main" val="10005"/>
                  </a:ext>
                </a:extLst>
              </a:tr>
              <a:tr h="496588">
                <a:tc>
                  <a:txBody>
                    <a:bodyPr/>
                    <a:lstStyle/>
                    <a:p>
                      <a:r>
                        <a:rPr lang="fr-FR" sz="900" b="1" dirty="0">
                          <a:latin typeface="Calibri" panose="020F0502020204030204" pitchFamily="34" charset="0"/>
                        </a:rPr>
                        <a:t>Traditions liées à la naissance/</a:t>
                      </a:r>
                    </a:p>
                    <a:p>
                      <a:r>
                        <a:rPr lang="fr-FR" sz="900" b="1" dirty="0">
                          <a:latin typeface="Calibri" panose="020F0502020204030204" pitchFamily="34" charset="0"/>
                        </a:rPr>
                        <a:t>l'accouchement</a:t>
                      </a:r>
                    </a:p>
                  </a:txBody>
                  <a:tcPr marL="83127" marR="83127" marT="40341" marB="40341"/>
                </a:tc>
                <a:tc>
                  <a:txBody>
                    <a:bodyPr/>
                    <a:lstStyle/>
                    <a:p>
                      <a:r>
                        <a:rPr lang="fr-FR" sz="900" dirty="0">
                          <a:latin typeface="Calibri" panose="020F0502020204030204" pitchFamily="34" charset="0"/>
                        </a:rPr>
                        <a:t>Où donnerez-vous naissance à votre bébé ? Quand comptez-vous vous y rendre ? Combien de temps après la naissance y resterez-vous ?</a:t>
                      </a:r>
                    </a:p>
                  </a:txBody>
                  <a:tcPr marL="83127" marR="83127" marT="40341" marB="40341"/>
                </a:tc>
                <a:extLst>
                  <a:ext uri="{0D108BD9-81ED-4DB2-BD59-A6C34878D82A}">
                    <a16:rowId xmlns:a16="http://schemas.microsoft.com/office/drawing/2014/main" val="449327552"/>
                  </a:ext>
                </a:extLst>
              </a:tr>
            </a:tbl>
          </a:graphicData>
        </a:graphic>
      </p:graphicFrame>
      <p:sp>
        <p:nvSpPr>
          <p:cNvPr id="19" name="Rectangle 18"/>
          <p:cNvSpPr/>
          <p:nvPr/>
        </p:nvSpPr>
        <p:spPr>
          <a:xfrm>
            <a:off x="3465752" y="4876800"/>
            <a:ext cx="5531937" cy="18709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1E1D69-C506-4CC8-9DE7-0B41E8FA7819}"/>
              </a:ext>
            </a:extLst>
          </p:cNvPr>
          <p:cNvSpPr txBox="1"/>
          <p:nvPr/>
        </p:nvSpPr>
        <p:spPr>
          <a:xfrm>
            <a:off x="3459791" y="4951274"/>
            <a:ext cx="5531810" cy="1800493"/>
          </a:xfrm>
          <a:prstGeom prst="rect">
            <a:avLst/>
          </a:prstGeom>
          <a:noFill/>
        </p:spPr>
        <p:txBody>
          <a:bodyPr wrap="square" rtlCol="0">
            <a:spAutoFit/>
          </a:bodyPr>
          <a:lstStyle/>
          <a:p>
            <a:r>
              <a:rPr lang="fr-FR" sz="1200" b="1" dirty="0">
                <a:latin typeface="Calibri" panose="020F0502020204030204" pitchFamily="34" charset="0"/>
              </a:rPr>
              <a:t>S : synthèse, par exemple :</a:t>
            </a:r>
          </a:p>
          <a:p>
            <a:pPr marL="285750" indent="-285750">
              <a:buFont typeface="Arial" panose="020B0604020202020204" pitchFamily="34" charset="0"/>
              <a:buChar char="•"/>
            </a:pPr>
            <a:r>
              <a:rPr lang="fr-FR" sz="1100" i="1" u="sng" dirty="0">
                <a:latin typeface="Calibri" panose="020F0502020204030204" pitchFamily="34" charset="0"/>
              </a:rPr>
              <a:t>Permettez-moi de m'assurer que je vous ai bien comprise.</a:t>
            </a:r>
            <a:r>
              <a:rPr lang="fr-FR" sz="1100" dirty="0">
                <a:latin typeface="Calibri" panose="020F0502020204030204" pitchFamily="34" charset="0"/>
              </a:rPr>
              <a:t> Vous faites de gros efforts pour prendre vos ARV parce que vous voulez être [</a:t>
            </a:r>
            <a:r>
              <a:rPr lang="fr-FR" sz="1100" i="1" dirty="0">
                <a:latin typeface="Calibri" panose="020F0502020204030204" pitchFamily="34" charset="0"/>
              </a:rPr>
              <a:t>que votre bébé soit</a:t>
            </a:r>
            <a:r>
              <a:rPr lang="fr-FR" sz="1100" dirty="0">
                <a:latin typeface="Calibri" panose="020F0502020204030204" pitchFamily="34" charset="0"/>
              </a:rPr>
              <a:t>] en forme et en bonne santé, mais vous avez d’autres problèmes dans votre vie si bien que c’est difficile de vous focaliser sur votre santé.</a:t>
            </a:r>
          </a:p>
          <a:p>
            <a:pPr marL="285750" indent="-285750">
              <a:buFont typeface="Arial" panose="020B0604020202020204" pitchFamily="34" charset="0"/>
              <a:buChar char="•"/>
            </a:pPr>
            <a:r>
              <a:rPr lang="fr-FR" sz="1100" i="1" u="sng" dirty="0">
                <a:latin typeface="Calibri" panose="020F0502020204030204" pitchFamily="34" charset="0"/>
              </a:rPr>
              <a:t>Voici ce que j'ai compris. Corrigez-moi si je me trompe.</a:t>
            </a:r>
            <a:r>
              <a:rPr lang="fr-FR" sz="1100" dirty="0">
                <a:latin typeface="Calibri" panose="020F0502020204030204" pitchFamily="34" charset="0"/>
              </a:rPr>
              <a:t> Vous vous sentez bien quand vous avez oublié une dose et vous vous posez la question de savoir si les ARV sont nécessaires pour que vous restiez en bonne santé.</a:t>
            </a:r>
          </a:p>
          <a:p>
            <a:pPr marL="285750" indent="-285750">
              <a:buFont typeface="Arial" panose="020B0604020202020204" pitchFamily="34" charset="0"/>
              <a:buChar char="•"/>
            </a:pPr>
            <a:r>
              <a:rPr lang="fr-FR" sz="1100" i="1" u="sng" dirty="0">
                <a:latin typeface="Calibri" panose="020F0502020204030204" pitchFamily="34" charset="0"/>
              </a:rPr>
              <a:t>J'ai compris que </a:t>
            </a:r>
            <a:r>
              <a:rPr lang="fr-FR" sz="1100" dirty="0">
                <a:latin typeface="Calibri" panose="020F0502020204030204" pitchFamily="34" charset="0"/>
              </a:rPr>
              <a:t>vous avez peur que prendre des ARV ait un effet nocif sur votre bébé, est-ce exact ? Parlons de votre inquiétude...</a:t>
            </a:r>
            <a:endParaRPr lang="fr-FR" sz="1100" dirty="0"/>
          </a:p>
        </p:txBody>
      </p:sp>
      <p:pic>
        <p:nvPicPr>
          <p:cNvPr id="17" name="Picture 16">
            <a:extLst>
              <a:ext uri="{FF2B5EF4-FFF2-40B4-BE49-F238E27FC236}">
                <a16:creationId xmlns:a16="http://schemas.microsoft.com/office/drawing/2014/main" id="{3805DC1F-D1D5-4844-856F-E51D076C2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1130" y="288253"/>
            <a:ext cx="1863807" cy="1314098"/>
          </a:xfrm>
          <a:prstGeom prst="rect">
            <a:avLst/>
          </a:prstGeom>
          <a:ln>
            <a:solidFill>
              <a:schemeClr val="tx1"/>
            </a:solidFill>
          </a:ln>
        </p:spPr>
      </p:pic>
    </p:spTree>
    <p:extLst>
      <p:ext uri="{BB962C8B-B14F-4D97-AF65-F5344CB8AC3E}">
        <p14:creationId xmlns:p14="http://schemas.microsoft.com/office/powerpoint/2010/main" val="235945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fr-FR" sz="2800" b="1" cap="small" dirty="0">
                <a:solidFill>
                  <a:srgbClr val="002060"/>
                </a:solidFill>
                <a:latin typeface="Calibri" panose="020F0502020204030204" pitchFamily="34" charset="0"/>
              </a:rPr>
              <a:t>Comment utiliser la présentation sur la surveillance de la charge virale et les conseils pour une meilleure observance</a:t>
            </a:r>
            <a:endParaRPr lang="fr-FR"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457200" y="1066800"/>
            <a:ext cx="8229600" cy="5192097"/>
          </a:xfrm>
        </p:spPr>
        <p:txBody>
          <a:bodyPr>
            <a:noAutofit/>
          </a:bodyPr>
          <a:lstStyle/>
          <a:p>
            <a:pPr>
              <a:lnSpc>
                <a:spcPct val="120000"/>
              </a:lnSpc>
              <a:spcAft>
                <a:spcPts val="0"/>
              </a:spcAft>
            </a:pPr>
            <a:r>
              <a:rPr lang="fr-FR" sz="1200" dirty="0">
                <a:latin typeface="Calibri" panose="020F0502020204030204" pitchFamily="34" charset="0"/>
              </a:rPr>
              <a:t>Cette présentation a pour objectif de fournir aux femmes enceintes et allaitantes sous ARV des informations sur la surveillance de la charge virale. Elle explique la signification des résultats de la charge virale et leurs implications en ce qui concerne la transmission du virus à leur(s) nouveau-né(s), permet d’évaluer l’observance et de donner des conseils, en particulier auprès des patientes dont la charge virale élevée justifie des conseils visant à améliorer l’observance. Elle a été élaborée pour les différents agents de santé (conseillers en matière d'observance, médecins, infirmiers, pharmaciens, agents de santé communautaires) qui travaillent avec des femmes enceintes et allaitantes vivant avec le VIH et avec leurs familles.</a:t>
            </a:r>
          </a:p>
          <a:p>
            <a:pPr>
              <a:lnSpc>
                <a:spcPct val="120000"/>
              </a:lnSpc>
              <a:spcAft>
                <a:spcPts val="0"/>
              </a:spcAft>
            </a:pPr>
            <a:endParaRPr lang="fr-FR" sz="1200" dirty="0">
              <a:latin typeface="Calibri" panose="020F0502020204030204" pitchFamily="34" charset="0"/>
            </a:endParaRPr>
          </a:p>
          <a:p>
            <a:pPr>
              <a:lnSpc>
                <a:spcPct val="120000"/>
              </a:lnSpc>
              <a:spcAft>
                <a:spcPts val="0"/>
              </a:spcAft>
            </a:pPr>
            <a:r>
              <a:rPr lang="fr-FR" sz="1200" dirty="0">
                <a:latin typeface="Calibri" panose="020F0502020204030204" pitchFamily="34" charset="0"/>
              </a:rPr>
              <a:t>Chaque carte, ou ensemble de cartes, cible un sujet spécifique important pour le soin et l’accompagnement des femmes enceintes et allaitantes recevant des ARV dont la charge virale sera mesurée ou qui ont déjà obtenu un résultat de charge virale. Les thèmes sont codés à l’aide de couleurs pour une utilisation simple.</a:t>
            </a:r>
          </a:p>
          <a:p>
            <a:pPr>
              <a:lnSpc>
                <a:spcPct val="120000"/>
              </a:lnSpc>
              <a:spcAft>
                <a:spcPts val="0"/>
              </a:spcAft>
            </a:pPr>
            <a:endParaRPr lang="fr-FR" sz="1200" dirty="0">
              <a:latin typeface="Calibri" panose="020F0502020204030204" pitchFamily="34" charset="0"/>
            </a:endParaRPr>
          </a:p>
          <a:p>
            <a:pPr>
              <a:lnSpc>
                <a:spcPct val="120000"/>
              </a:lnSpc>
              <a:spcAft>
                <a:spcPts val="0"/>
              </a:spcAft>
            </a:pPr>
            <a:r>
              <a:rPr lang="fr-FR" sz="1200" b="1" dirty="0">
                <a:latin typeface="Calibri" panose="020F0502020204030204" pitchFamily="34" charset="0"/>
              </a:rPr>
              <a:t>Consignes pour utiliser la présentation</a:t>
            </a: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Placer la présentation sur la table afin que la patiente voie bien les images alors que vous utiliserez les notes sur le côté.</a:t>
            </a: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Les principaux messages à transmettre aux patientes et les instructions à l’attention des prestataires sont en </a:t>
            </a:r>
            <a:r>
              <a:rPr lang="fr-FR" sz="1200" b="1" dirty="0">
                <a:latin typeface="Calibri" panose="020F0502020204030204" pitchFamily="34" charset="0"/>
              </a:rPr>
              <a:t>gras.</a:t>
            </a:r>
            <a:endParaRPr lang="fr-FR" sz="120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Il y a des notes pour susciter et orienter la discussion avec la patiente, y compris des questions spécifiques pour revoir les points abordés et évaluer la compréhension de la patiente.</a:t>
            </a: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Certaines cartes sont prévues pour des visites particulières, notamment le début des ARV, l’envoi d’un test de mesure de la charge virale, et la réception des résultats. Si le résultat de la charge virale est inférieur ou égal à 1 000, il conviendra d'utiliser des cartes spécifiques. Si le résultat de la charge virale est égal ou supérieur à 1 000, un autre ensemble de cartes permettra de guider la discussion.</a:t>
            </a: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Un autre document, l'</a:t>
            </a:r>
            <a:r>
              <a:rPr lang="fr-FR" sz="1200" b="1" dirty="0">
                <a:latin typeface="Calibri" panose="020F0502020204030204" pitchFamily="34" charset="0"/>
              </a:rPr>
              <a:t>outil de planification pour une meilleure observance</a:t>
            </a:r>
            <a:r>
              <a:rPr lang="fr-FR" sz="1200" dirty="0">
                <a:latin typeface="Calibri" panose="020F0502020204030204" pitchFamily="34" charset="0"/>
              </a:rPr>
              <a:t>, devrait être utilisé conjointement avec cette présentation de conseil afin d'évaluer et de documenter les résultats et le plan de la patiente. Il devrait être inclus dans le dossier de cette dernière.</a:t>
            </a:r>
          </a:p>
          <a:p>
            <a:pPr marL="171450" indent="-171450">
              <a:lnSpc>
                <a:spcPct val="120000"/>
              </a:lnSpc>
              <a:spcAft>
                <a:spcPts val="0"/>
              </a:spcAft>
              <a:buFont typeface="Arial" panose="020B0604020202020204" pitchFamily="34" charset="0"/>
              <a:buChar char="•"/>
            </a:pPr>
            <a:r>
              <a:rPr lang="fr-FR" sz="1200" dirty="0">
                <a:latin typeface="Calibri" panose="020F0502020204030204" pitchFamily="34" charset="0"/>
              </a:rPr>
              <a:t>Après la première séance de conseil en matière d'amélioration de l'observance, commencer les autres par la carte 16, et passer à nouveau en revue les cartes 5 à 15, le cas échéant.</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9. Conseils pour améliorer la prise des ARV</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87"/>
          <a:stretch/>
        </p:blipFill>
        <p:spPr bwMode="auto">
          <a:xfrm>
            <a:off x="2140190" y="1066800"/>
            <a:ext cx="7040880" cy="359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4953000"/>
            <a:ext cx="6324600" cy="132343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Voyons à présent comment </a:t>
            </a:r>
            <a:r>
              <a:rPr lang="fr-FR" sz="2000" dirty="0" smtClean="0">
                <a:latin typeface="Calibri" panose="020F0502020204030204" pitchFamily="34" charset="0"/>
              </a:rPr>
              <a:t>pallier </a:t>
            </a:r>
            <a:r>
              <a:rPr lang="fr-FR" sz="2000" dirty="0">
                <a:latin typeface="Calibri" panose="020F0502020204030204" pitchFamily="34" charset="0"/>
              </a:rPr>
              <a:t>les effets indésirables que vous avez pu ressentir. </a:t>
            </a:r>
          </a:p>
          <a:p>
            <a:pPr marL="285750" indent="-285750">
              <a:buFont typeface="Wingdings" panose="05000000000000000000" pitchFamily="2" charset="2"/>
              <a:buChar char="Ø"/>
            </a:pPr>
            <a:r>
              <a:rPr lang="fr-FR" sz="2000" dirty="0">
                <a:latin typeface="Calibri" panose="020F0502020204030204" pitchFamily="34" charset="0"/>
              </a:rPr>
              <a:t>Il existe différentes façons pour vous aider à vous rappeler de prendre vos ARV.</a:t>
            </a:r>
          </a:p>
        </p:txBody>
      </p:sp>
      <p:pic>
        <p:nvPicPr>
          <p:cNvPr id="5" name="Picture 4">
            <a:extLst>
              <a:ext uri="{FF2B5EF4-FFF2-40B4-BE49-F238E27FC236}">
                <a16:creationId xmlns:a16="http://schemas.microsoft.com/office/drawing/2014/main" id="{7AEA4AF2-2F76-439E-AB03-5B6ECD1855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333" t="14533" r="6667" b="13388"/>
          <a:stretch/>
        </p:blipFill>
        <p:spPr>
          <a:xfrm>
            <a:off x="67551" y="1447800"/>
            <a:ext cx="2072639" cy="3108960"/>
          </a:xfrm>
          <a:prstGeom prst="rect">
            <a:avLst/>
          </a:prstGeom>
        </p:spPr>
      </p:pic>
    </p:spTree>
    <p:extLst>
      <p:ext uri="{BB962C8B-B14F-4D97-AF65-F5344CB8AC3E}">
        <p14:creationId xmlns:p14="http://schemas.microsoft.com/office/powerpoint/2010/main" val="179616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066800"/>
            <a:ext cx="2126673" cy="1710392"/>
          </a:xfrm>
        </p:spPr>
        <p:txBody>
          <a:bodyPr>
            <a:normAutofit fontScale="850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Voyons à présent comment </a:t>
            </a:r>
            <a:r>
              <a:rPr lang="fr-FR" sz="1600" dirty="0" smtClean="0">
                <a:latin typeface="Calibri" panose="020F0502020204030204" pitchFamily="34" charset="0"/>
              </a:rPr>
              <a:t>pallier </a:t>
            </a:r>
            <a:r>
              <a:rPr lang="fr-FR" sz="1600" dirty="0">
                <a:latin typeface="Calibri" panose="020F0502020204030204" pitchFamily="34" charset="0"/>
              </a:rPr>
              <a:t>les effets indésirables que vous avez pu ressentir. </a:t>
            </a:r>
          </a:p>
          <a:p>
            <a:pPr marL="285750" indent="-285750">
              <a:buFont typeface="Wingdings" panose="05000000000000000000" pitchFamily="2" charset="2"/>
              <a:buChar char="Ø"/>
            </a:pPr>
            <a:r>
              <a:rPr lang="fr-FR" sz="1600" dirty="0">
                <a:latin typeface="Calibri" panose="020F0502020204030204" pitchFamily="34" charset="0"/>
              </a:rPr>
              <a:t>Il existe différentes façons pour vous aider à vous rappeler de prendre vos ARV.</a:t>
            </a:r>
          </a:p>
        </p:txBody>
      </p:sp>
      <p:sp>
        <p:nvSpPr>
          <p:cNvPr id="21" name="Content Placeholder 1"/>
          <p:cNvSpPr>
            <a:spLocks noGrp="1"/>
          </p:cNvSpPr>
          <p:nvPr>
            <p:ph sz="half" idx="1"/>
          </p:nvPr>
        </p:nvSpPr>
        <p:spPr>
          <a:xfrm>
            <a:off x="2392576" y="891912"/>
            <a:ext cx="6477000" cy="1600200"/>
          </a:xfrm>
        </p:spPr>
        <p:txBody>
          <a:bodyPr>
            <a:noAutofit/>
          </a:bodyPr>
          <a:lstStyle/>
          <a:p>
            <a:r>
              <a:rPr lang="fr-FR" sz="1000" b="1" dirty="0">
                <a:latin typeface="Calibri" panose="020F0502020204030204" pitchFamily="34" charset="0"/>
              </a:rPr>
              <a:t>POINTS DE DISCUSSION :</a:t>
            </a:r>
          </a:p>
          <a:p>
            <a:pPr marL="285750" indent="-285750">
              <a:buFont typeface="Arial" panose="020B0604020202020204" pitchFamily="34" charset="0"/>
              <a:buChar char="•"/>
            </a:pPr>
            <a:r>
              <a:rPr lang="fr-FR" sz="1000" dirty="0">
                <a:latin typeface="Calibri" panose="020F0502020204030204" pitchFamily="34" charset="0"/>
              </a:rPr>
              <a:t>J'apprécie que vous soyez capable d’être honnête sur vos difficultés</a:t>
            </a:r>
          </a:p>
          <a:p>
            <a:pPr indent="269875"/>
            <a:r>
              <a:rPr lang="fr-FR" sz="1000" dirty="0">
                <a:latin typeface="Calibri" panose="020F0502020204030204" pitchFamily="34" charset="0"/>
              </a:rPr>
              <a:t> à prendre vos ARV.</a:t>
            </a:r>
          </a:p>
          <a:p>
            <a:pPr marL="285750" indent="-285750">
              <a:buFont typeface="Arial" panose="020B0604020202020204" pitchFamily="34" charset="0"/>
              <a:buChar char="•"/>
            </a:pPr>
            <a:r>
              <a:rPr lang="fr-FR" sz="1000" dirty="0">
                <a:latin typeface="Calibri" panose="020F0502020204030204" pitchFamily="34" charset="0"/>
              </a:rPr>
              <a:t>Si j’ai bien compris ce que vous avez dit… </a:t>
            </a:r>
            <a:r>
              <a:rPr lang="fr-FR" sz="1000" i="1" dirty="0">
                <a:latin typeface="Calibri" panose="020F0502020204030204" pitchFamily="34" charset="0"/>
              </a:rPr>
              <a:t>(récapituler les principaux défis et obstacles).</a:t>
            </a:r>
          </a:p>
          <a:p>
            <a:pPr marL="285750" indent="-285750">
              <a:buFont typeface="Arial" panose="020B0604020202020204" pitchFamily="34" charset="0"/>
              <a:buChar char="•"/>
            </a:pPr>
            <a:r>
              <a:rPr lang="fr-FR" sz="1000" dirty="0">
                <a:latin typeface="Calibri" panose="020F0502020204030204" pitchFamily="34" charset="0"/>
              </a:rPr>
              <a:t>Voyons ensemble comment nous pouvons faire en sorte que la prise de vos ARV [</a:t>
            </a:r>
            <a:r>
              <a:rPr lang="fr-FR" sz="1000" i="1" dirty="0">
                <a:latin typeface="Calibri" panose="020F0502020204030204" pitchFamily="34" charset="0"/>
              </a:rPr>
              <a:t>et l'administration de ses ARV à votre bébé</a:t>
            </a:r>
            <a:r>
              <a:rPr lang="fr-FR" sz="1000" dirty="0">
                <a:latin typeface="Calibri" panose="020F0502020204030204" pitchFamily="34" charset="0"/>
              </a:rPr>
              <a:t>] soit plus facile.</a:t>
            </a:r>
          </a:p>
          <a:p>
            <a:pPr marL="285750" indent="-285750">
              <a:buFont typeface="Arial" panose="020B0604020202020204" pitchFamily="34" charset="0"/>
              <a:buChar char="•"/>
            </a:pPr>
            <a:r>
              <a:rPr lang="fr-FR" sz="1000" dirty="0">
                <a:latin typeface="Calibri" panose="020F0502020204030204" pitchFamily="34" charset="0"/>
              </a:rPr>
              <a:t>Avez-vous des idées pour chacun des obstacles que nous avons abordés afin de faciliter la prise [</a:t>
            </a:r>
            <a:r>
              <a:rPr lang="fr-FR" sz="1000" i="1" dirty="0">
                <a:latin typeface="Calibri" panose="020F0502020204030204" pitchFamily="34" charset="0"/>
              </a:rPr>
              <a:t>l'administration</a:t>
            </a:r>
            <a:r>
              <a:rPr lang="fr-FR" sz="1000" dirty="0">
                <a:latin typeface="Calibri" panose="020F0502020204030204" pitchFamily="34" charset="0"/>
              </a:rPr>
              <a:t>] des ARV ?</a:t>
            </a:r>
          </a:p>
          <a:p>
            <a:pPr marL="285750" indent="-285750">
              <a:buFont typeface="Arial" panose="020B0604020202020204" pitchFamily="34" charset="0"/>
              <a:buChar char="•"/>
            </a:pPr>
            <a:r>
              <a:rPr lang="fr-FR" sz="1000" dirty="0">
                <a:latin typeface="Calibri" panose="020F0502020204030204" pitchFamily="34" charset="0"/>
              </a:rPr>
              <a:t>L’oubli de deux ou trois doses sur un mois peut entraver l’action des médicaments.</a:t>
            </a:r>
          </a:p>
        </p:txBody>
      </p:sp>
      <p:cxnSp>
        <p:nvCxnSpPr>
          <p:cNvPr id="15" name="Straight Connector 14"/>
          <p:cNvCxnSpPr>
            <a:cxnSpLocks/>
          </p:cNvCxnSpPr>
          <p:nvPr/>
        </p:nvCxnSpPr>
        <p:spPr>
          <a:xfrm>
            <a:off x="2362201" y="1066800"/>
            <a:ext cx="0"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8194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15109" y="2895600"/>
            <a:ext cx="1462385" cy="575608"/>
          </a:xfrm>
        </p:spPr>
        <p:txBody>
          <a:bodyPr>
            <a:normAutofit fontScale="92500"/>
          </a:bodyPr>
          <a:lstStyle/>
          <a:p>
            <a:r>
              <a:rPr lang="fr-FR" sz="1500" b="1" dirty="0">
                <a:latin typeface="Calibri" panose="020F0502020204030204" pitchFamily="34" charset="0"/>
              </a:rPr>
              <a:t>Instructions pour le prestataire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95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471208"/>
            <a:ext cx="2051204" cy="1938992"/>
          </a:xfrm>
          <a:prstGeom prst="rect">
            <a:avLst/>
          </a:prstGeom>
          <a:noFill/>
        </p:spPr>
        <p:txBody>
          <a:bodyPr wrap="square" rtlCol="0">
            <a:spAutoFit/>
          </a:bodyPr>
          <a:lstStyle/>
          <a:p>
            <a:r>
              <a:rPr lang="fr-FR" sz="1200" dirty="0">
                <a:latin typeface="Calibri" panose="020F0502020204030204" pitchFamily="34" charset="0"/>
              </a:rPr>
              <a:t>Après avoir donné un conseil, demander s’il paraît utile ou s’il y a des questions : </a:t>
            </a:r>
          </a:p>
          <a:p>
            <a:pPr marL="173038" indent="-173038">
              <a:buFont typeface="Arial" panose="020B0604020202020204" pitchFamily="34" charset="0"/>
              <a:buChar char="•"/>
            </a:pPr>
            <a:r>
              <a:rPr lang="fr-FR" sz="1200" dirty="0">
                <a:latin typeface="Calibri" panose="020F0502020204030204" pitchFamily="34" charset="0"/>
              </a:rPr>
              <a:t>« Quelle est, selon vous, la probabilité que cela vous aide ? »</a:t>
            </a:r>
          </a:p>
          <a:p>
            <a:pPr marL="173038" indent="-173038">
              <a:buFont typeface="Arial" panose="020B0604020202020204" pitchFamily="34" charset="0"/>
              <a:buChar char="•"/>
            </a:pPr>
            <a:r>
              <a:rPr lang="fr-FR" sz="1200" dirty="0">
                <a:latin typeface="Calibri" panose="020F0502020204030204" pitchFamily="34" charset="0"/>
              </a:rPr>
              <a:t>« Quelle est la probabilité que vous essayez... ? »</a:t>
            </a:r>
          </a:p>
          <a:p>
            <a:pPr marL="173038" indent="-173038">
              <a:buFont typeface="Arial" panose="020B0604020202020204" pitchFamily="34" charset="0"/>
              <a:buChar char="•"/>
            </a:pPr>
            <a:r>
              <a:rPr lang="fr-FR" sz="1200" dirty="0">
                <a:latin typeface="Calibri" panose="020F0502020204030204" pitchFamily="34" charset="0"/>
              </a:rPr>
              <a:t>« Avez-vous des questions sur... ? »</a:t>
            </a:r>
            <a:endParaRPr lang="fr-FR" sz="1600" dirty="0"/>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9. Conseils pour améliorer la prise des ARV</a:t>
            </a:r>
          </a:p>
        </p:txBody>
      </p:sp>
      <p:sp>
        <p:nvSpPr>
          <p:cNvPr id="23" name="Content Placeholder 1"/>
          <p:cNvSpPr>
            <a:spLocks noGrp="1"/>
          </p:cNvSpPr>
          <p:nvPr>
            <p:ph sz="half" idx="1"/>
          </p:nvPr>
        </p:nvSpPr>
        <p:spPr>
          <a:xfrm>
            <a:off x="228600" y="5410200"/>
            <a:ext cx="2057400" cy="1371600"/>
          </a:xfrm>
        </p:spPr>
        <p:txBody>
          <a:bodyPr>
            <a:normAutofit fontScale="32500" lnSpcReduction="20000"/>
          </a:bodyPr>
          <a:lstStyle/>
          <a:p>
            <a:r>
              <a:rPr lang="en-US" dirty="0"/>
              <a:t>	</a:t>
            </a:r>
            <a:r>
              <a:rPr lang="fr-FR" dirty="0"/>
              <a:t>    </a:t>
            </a:r>
          </a:p>
          <a:p>
            <a:r>
              <a:rPr lang="en-US" dirty="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endParaRPr lang="fr-FR" sz="2800" dirty="0">
              <a:latin typeface="Calibri" panose="020F0502020204030204" pitchFamily="34" charset="0"/>
            </a:endParaRPr>
          </a:p>
          <a:p>
            <a:r>
              <a:rPr lang="fr-FR" sz="2800" dirty="0">
                <a:latin typeface="Calibri" panose="020F0502020204030204" pitchFamily="34" charset="0"/>
              </a:rPr>
              <a:t>Documenter les interventions planifiées pour surmonter les obstacles identifiés par la patiente dans l'</a:t>
            </a:r>
            <a:r>
              <a:rPr lang="fr-FR" sz="2800" b="1" dirty="0">
                <a:latin typeface="Calibri" panose="020F0502020204030204" pitchFamily="34" charset="0"/>
              </a:rPr>
              <a:t>Outil de planification pour une meilleure observance.</a:t>
            </a:r>
            <a:endParaRPr lang="fr-FR" sz="2800"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548441021"/>
              </p:ext>
            </p:extLst>
          </p:nvPr>
        </p:nvGraphicFramePr>
        <p:xfrm>
          <a:off x="2353695" y="2607301"/>
          <a:ext cx="6485505" cy="4174499"/>
        </p:xfrm>
        <a:graphic>
          <a:graphicData uri="http://schemas.openxmlformats.org/drawingml/2006/table">
            <a:tbl>
              <a:tblPr firstRow="1" bandRow="1">
                <a:tableStyleId>{7DF18680-E054-41AD-8BC1-D1AEF772440D}</a:tableStyleId>
              </a:tblPr>
              <a:tblGrid>
                <a:gridCol w="1441223">
                  <a:extLst>
                    <a:ext uri="{9D8B030D-6E8A-4147-A177-3AD203B41FA5}">
                      <a16:colId xmlns:a16="http://schemas.microsoft.com/office/drawing/2014/main" val="20000"/>
                    </a:ext>
                  </a:extLst>
                </a:gridCol>
                <a:gridCol w="1841563">
                  <a:extLst>
                    <a:ext uri="{9D8B030D-6E8A-4147-A177-3AD203B41FA5}">
                      <a16:colId xmlns:a16="http://schemas.microsoft.com/office/drawing/2014/main" val="1623805779"/>
                    </a:ext>
                  </a:extLst>
                </a:gridCol>
                <a:gridCol w="1841563">
                  <a:extLst>
                    <a:ext uri="{9D8B030D-6E8A-4147-A177-3AD203B41FA5}">
                      <a16:colId xmlns:a16="http://schemas.microsoft.com/office/drawing/2014/main" val="20002"/>
                    </a:ext>
                  </a:extLst>
                </a:gridCol>
                <a:gridCol w="1361156">
                  <a:extLst>
                    <a:ext uri="{9D8B030D-6E8A-4147-A177-3AD203B41FA5}">
                      <a16:colId xmlns:a16="http://schemas.microsoft.com/office/drawing/2014/main" val="20003"/>
                    </a:ext>
                  </a:extLst>
                </a:gridCol>
              </a:tblGrid>
              <a:tr h="265860">
                <a:tc>
                  <a:txBody>
                    <a:bodyPr/>
                    <a:lstStyle/>
                    <a:p>
                      <a:pPr algn="ctr"/>
                      <a:r>
                        <a:rPr lang="fr-FR" sz="900" dirty="0">
                          <a:latin typeface="Calibri" panose="020F0502020204030204" pitchFamily="34" charset="0"/>
                          <a:cs typeface="Calibri" panose="020F0502020204030204" pitchFamily="34" charset="0"/>
                        </a:rPr>
                        <a:t>OBSTACLES</a:t>
                      </a:r>
                    </a:p>
                  </a:txBody>
                  <a:tcPr marL="83127" marR="83127" marT="40341" marB="40341"/>
                </a:tc>
                <a:tc gridSpan="3">
                  <a:txBody>
                    <a:bodyPr/>
                    <a:lstStyle/>
                    <a:p>
                      <a:r>
                        <a:rPr lang="fr-FR" sz="900" dirty="0">
                          <a:latin typeface="Calibri" panose="020F0502020204030204" pitchFamily="34" charset="0"/>
                          <a:cs typeface="Calibri" panose="020F0502020204030204" pitchFamily="34" charset="0"/>
                        </a:rPr>
                        <a:t>INTERVENTIONS POUR SURMONTER LES OBSTACLES ET AMÉLIORER L’OBSERVANCE</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860">
                <a:tc gridSpan="4">
                  <a:txBody>
                    <a:bodyPr/>
                    <a:lstStyle/>
                    <a:p>
                      <a:pPr algn="ctr"/>
                      <a:r>
                        <a:rPr lang="fr-FR" sz="900" b="1" dirty="0">
                          <a:latin typeface="Calibri" panose="020F0502020204030204" pitchFamily="34" charset="0"/>
                          <a:cs typeface="Calibri" panose="020F0502020204030204" pitchFamily="34" charset="0"/>
                        </a:rPr>
                        <a:t>AU NIVEAU PERSONNEL</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9691">
                <a:tc>
                  <a:txBody>
                    <a:bodyPr/>
                    <a:lstStyle/>
                    <a:p>
                      <a:r>
                        <a:rPr lang="fr-FR" sz="900" b="1" dirty="0">
                          <a:latin typeface="Calibri" panose="020F0502020204030204" pitchFamily="34" charset="0"/>
                          <a:cs typeface="Calibri" panose="020F0502020204030204" pitchFamily="34" charset="0"/>
                        </a:rPr>
                        <a:t>Manque de connaissances</a:t>
                      </a:r>
                    </a:p>
                  </a:txBody>
                  <a:tcPr marL="83127" marR="83127" marT="40341" marB="40341"/>
                </a:tc>
                <a:tc>
                  <a:txBody>
                    <a:bodyPr/>
                    <a:lstStyle/>
                    <a:p>
                      <a:pPr marL="171450" indent="-171450">
                        <a:buFont typeface="Arial" panose="020B0604020202020204" pitchFamily="34" charset="0"/>
                        <a:buChar char="•"/>
                      </a:pPr>
                      <a:r>
                        <a:rPr lang="fr-FR" sz="900" baseline="0">
                          <a:latin typeface="Calibri" panose="020F0502020204030204" pitchFamily="34" charset="0"/>
                          <a:cs typeface="Calibri" panose="020F0502020204030204" pitchFamily="34" charset="0"/>
                        </a:rPr>
                        <a:t>Conseils individuels pour la formation de base au VIH/aux ARV</a:t>
                      </a:r>
                      <a:endParaRPr lang="fr-FR" sz="900" baseline="0" dirty="0">
                        <a:latin typeface="Calibri" panose="020F0502020204030204" pitchFamily="34" charset="0"/>
                        <a:cs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rPr>
                        <a:t>Groupe de soutien par les pairs/Conseils en groupe</a:t>
                      </a:r>
                    </a:p>
                  </a:txBody>
                  <a:tcPr marL="83127" marR="83127" marT="40341" marB="40341"/>
                </a:tc>
                <a:tc>
                  <a:txBody>
                    <a:bodyPr/>
                    <a:lstStyle/>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rPr>
                        <a:t>Instructions écrites</a:t>
                      </a:r>
                    </a:p>
                  </a:txBody>
                  <a:tcPr marL="83127" marR="83127" marT="40341" marB="40341"/>
                </a:tc>
                <a:extLst>
                  <a:ext uri="{0D108BD9-81ED-4DB2-BD59-A6C34878D82A}">
                    <a16:rowId xmlns:a16="http://schemas.microsoft.com/office/drawing/2014/main" val="10002"/>
                  </a:ext>
                </a:extLst>
              </a:tr>
              <a:tr h="1009789">
                <a:tc>
                  <a:txBody>
                    <a:bodyPr/>
                    <a:lstStyle/>
                    <a:p>
                      <a:r>
                        <a:rPr lang="fr-FR" sz="900" b="1" dirty="0">
                          <a:latin typeface="Calibri" panose="020F0502020204030204" pitchFamily="34" charset="0"/>
                          <a:cs typeface="Calibri" panose="020F0502020204030204" pitchFamily="34" charset="0"/>
                        </a:rPr>
                        <a:t>Effets indésirables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Nausée </a:t>
                      </a:r>
                      <a:r>
                        <a:rPr lang="en-US" sz="900" baseline="0" dirty="0">
                          <a:latin typeface="Calibri" panose="020F0502020204030204" pitchFamily="34" charset="0"/>
                          <a:cs typeface="Calibri" panose="020F0502020204030204" pitchFamily="34" charset="0"/>
                          <a:sym typeface="Wingdings" panose="05000000000000000000" pitchFamily="2" charset="2"/>
                        </a:rPr>
                        <a:t></a:t>
                      </a:r>
                      <a:r>
                        <a:rPr lang="fr-FR" sz="900" baseline="0" dirty="0">
                          <a:latin typeface="Calibri" panose="020F0502020204030204" pitchFamily="34" charset="0"/>
                          <a:cs typeface="Calibri" panose="020F0502020204030204" pitchFamily="34" charset="0"/>
                          <a:sym typeface="Wingdings" panose="05000000000000000000" pitchFamily="2" charset="2"/>
                        </a:rPr>
                        <a:t> prendre les ARV pendant les repas et avec un antivomotif</a:t>
                      </a:r>
                    </a:p>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sym typeface="Wingdings" panose="05000000000000000000" pitchFamily="2" charset="2"/>
                        </a:rPr>
                        <a:t>Céphalée </a:t>
                      </a:r>
                      <a:r>
                        <a:rPr lang="en-US" sz="900" baseline="0" dirty="0">
                          <a:latin typeface="Calibri" panose="020F0502020204030204" pitchFamily="34" charset="0"/>
                          <a:cs typeface="Calibri" panose="020F0502020204030204" pitchFamily="34" charset="0"/>
                          <a:sym typeface="Wingdings" panose="05000000000000000000" pitchFamily="2" charset="2"/>
                        </a:rPr>
                        <a:t></a:t>
                      </a:r>
                      <a:r>
                        <a:rPr lang="fr-FR" sz="900" baseline="0" dirty="0">
                          <a:latin typeface="Calibri" panose="020F0502020204030204" pitchFamily="34" charset="0"/>
                          <a:cs typeface="Calibri" panose="020F0502020204030204" pitchFamily="34" charset="0"/>
                          <a:sym typeface="Wingdings" panose="05000000000000000000" pitchFamily="2" charset="2"/>
                        </a:rPr>
                        <a:t> prendre du paracétamol et effectuer un dépistage de la méningite</a:t>
                      </a:r>
                      <a:endParaRPr lang="fr-FR" sz="900" dirty="0">
                        <a:latin typeface="Calibri" panose="020F0502020204030204" pitchFamily="34" charset="0"/>
                        <a:cs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sz="900" dirty="0" err="1">
                          <a:latin typeface="Calibri" panose="020F0502020204030204" pitchFamily="34" charset="0"/>
                          <a:cs typeface="Calibri" panose="020F0502020204030204" pitchFamily="34" charset="0"/>
                        </a:rPr>
                        <a:t>Diarrhée</a:t>
                      </a:r>
                      <a:r>
                        <a:rPr sz="900" dirty="0">
                          <a:latin typeface="Calibri" panose="020F0502020204030204" pitchFamily="34" charset="0"/>
                          <a:cs typeface="Calibri" panose="020F0502020204030204" pitchFamily="34" charset="0"/>
                        </a:rPr>
                        <a:t> </a:t>
                      </a:r>
                      <a:r>
                        <a:rPr lang="en-US" sz="900" baseline="0" dirty="0">
                          <a:latin typeface="Calibri" panose="020F0502020204030204" pitchFamily="34" charset="0"/>
                          <a:cs typeface="Calibri" panose="020F0502020204030204" pitchFamily="34" charset="0"/>
                          <a:sym typeface="Wingdings" panose="05000000000000000000" pitchFamily="2" charset="2"/>
                        </a:rPr>
                        <a:t></a:t>
                      </a:r>
                      <a:r>
                        <a:rPr lang="fr-FR" sz="900" baseline="0" dirty="0">
                          <a:latin typeface="Calibri" panose="020F0502020204030204" pitchFamily="34" charset="0"/>
                          <a:cs typeface="Calibri" panose="020F0502020204030204" pitchFamily="34" charset="0"/>
                          <a:sym typeface="Wingdings" panose="05000000000000000000" pitchFamily="2" charset="2"/>
                        </a:rPr>
                        <a:t> prendre un anti-diarrhéique une fois les infections écartées et s’hydrater</a:t>
                      </a:r>
                    </a:p>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sym typeface="Wingdings" panose="05000000000000000000" pitchFamily="2" charset="2"/>
                        </a:rPr>
                        <a:t>Fatigue </a:t>
                      </a:r>
                      <a:r>
                        <a:rPr lang="en-US" sz="900" baseline="0" dirty="0">
                          <a:latin typeface="Calibri" panose="020F0502020204030204" pitchFamily="34" charset="0"/>
                          <a:cs typeface="Calibri" panose="020F0502020204030204" pitchFamily="34" charset="0"/>
                          <a:sym typeface="Wingdings" panose="05000000000000000000" pitchFamily="2" charset="2"/>
                        </a:rPr>
                        <a:t></a:t>
                      </a:r>
                      <a:r>
                        <a:rPr lang="fr-FR" sz="900" baseline="0" dirty="0">
                          <a:latin typeface="Calibri" panose="020F0502020204030204" pitchFamily="34" charset="0"/>
                          <a:cs typeface="Calibri" panose="020F0502020204030204" pitchFamily="34" charset="0"/>
                          <a:sym typeface="Wingdings" panose="05000000000000000000" pitchFamily="2" charset="2"/>
                        </a:rPr>
                        <a:t> vérifier le taux d’hémoglobine, envisager un traitement de substitution en cas de prise d’AZT</a:t>
                      </a:r>
                      <a:endParaRPr lang="fr-FR" sz="900" dirty="0">
                        <a:latin typeface="Calibri" panose="020F0502020204030204" pitchFamily="34" charset="0"/>
                        <a:cs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sz="900">
                          <a:latin typeface="Calibri" panose="020F0502020204030204" pitchFamily="34" charset="0"/>
                          <a:cs typeface="Calibri" panose="020F0502020204030204" pitchFamily="34" charset="0"/>
                        </a:rPr>
                        <a:t>Anxiété/dépression </a:t>
                      </a:r>
                      <a:r>
                        <a:rPr lang="en-US" sz="900" dirty="0">
                          <a:latin typeface="Calibri" panose="020F0502020204030204" pitchFamily="34" charset="0"/>
                          <a:cs typeface="Calibri" panose="020F0502020204030204" pitchFamily="34" charset="0"/>
                          <a:sym typeface="Wingdings" panose="05000000000000000000" pitchFamily="2" charset="2"/>
                        </a:rPr>
                        <a:t></a:t>
                      </a:r>
                      <a:r>
                        <a:rPr lang="fr-FR" sz="900" dirty="0">
                          <a:latin typeface="Calibri" panose="020F0502020204030204" pitchFamily="34" charset="0"/>
                          <a:cs typeface="Calibri" panose="020F0502020204030204" pitchFamily="34" charset="0"/>
                          <a:sym typeface="Wingdings" panose="05000000000000000000" pitchFamily="2" charset="2"/>
                        </a:rPr>
                        <a:t> prendre les ARV au coucher</a:t>
                      </a:r>
                      <a:endParaRPr lang="fr-FR" sz="900" dirty="0">
                        <a:latin typeface="Calibri" panose="020F0502020204030204" pitchFamily="34" charset="0"/>
                        <a:cs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858009">
                <a:tc>
                  <a:txBody>
                    <a:bodyPr/>
                    <a:lstStyle/>
                    <a:p>
                      <a:r>
                        <a:rPr lang="fr-FR" sz="900" b="1" dirty="0">
                          <a:latin typeface="Calibri" panose="020F0502020204030204" pitchFamily="34" charset="0"/>
                          <a:cs typeface="Calibri" panose="020F0502020204030204" pitchFamily="34" charset="0"/>
                        </a:rPr>
                        <a:t>Oubli</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Pilulier</a:t>
                      </a:r>
                    </a:p>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rPr>
                        <a:t>Compagnon ou partenaire de traitement (« buddy »)</a:t>
                      </a:r>
                    </a:p>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rPr>
                        <a:t>Traitement sous observation directe</a:t>
                      </a:r>
                      <a:endParaRPr lang="fr-FR" sz="900" dirty="0">
                        <a:latin typeface="Calibri" panose="020F0502020204030204" pitchFamily="34" charset="0"/>
                        <a:cs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Échéancier de traitement visuel (calendrier, journal/registre)</a:t>
                      </a:r>
                    </a:p>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Annonce du nombre de comprimés lors de la session suivante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a:latin typeface="Calibri" panose="020F0502020204030204" pitchFamily="34" charset="0"/>
                          <a:cs typeface="Calibri" panose="020F0502020204030204" pitchFamily="34" charset="0"/>
                        </a:rPr>
                        <a:t>Prendre les comprimés en retard, ne pas rater une dose</a:t>
                      </a:r>
                      <a:endParaRPr lang="fr-FR" sz="900" dirty="0">
                        <a:latin typeface="Calibri" panose="020F0502020204030204" pitchFamily="34" charset="0"/>
                        <a:cs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65860">
                <a:tc>
                  <a:txBody>
                    <a:bodyPr/>
                    <a:lstStyle/>
                    <a:p>
                      <a:r>
                        <a:rPr lang="fr-FR" sz="900" b="1" dirty="0">
                          <a:latin typeface="Calibri" panose="020F0502020204030204" pitchFamily="34" charset="0"/>
                          <a:cs typeface="Calibri" panose="020F0502020204030204" pitchFamily="34" charset="0"/>
                        </a:rPr>
                        <a:t>Amélioration de l'état de santé/Inquiétudes quant au fait que les ARV soient nocifs pour le nourrisson</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Éducation de base au VIH/aux ARV</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Si la mère se sent bien et respecte son traitement par ARV, envisager des visites de suivi plus espacées</a:t>
                      </a:r>
                    </a:p>
                  </a:txBody>
                  <a:tcPr marL="83127" marR="83127" marT="40341" marB="40341"/>
                </a:tc>
                <a:tc>
                  <a:txBody>
                    <a:bodyPr/>
                    <a:lstStyle/>
                    <a:p>
                      <a:pPr marL="171450" indent="-171450" algn="l" defTabSz="410195" rtl="0" eaLnBrk="1" latinLnBrk="0" hangingPunct="1">
                        <a:buFont typeface="Arial" panose="020B0604020202020204" pitchFamily="34" charset="0"/>
                        <a:buChar char="•"/>
                      </a:pPr>
                      <a:r>
                        <a:rPr lang="fr-FR" sz="900" kern="1200" dirty="0">
                          <a:solidFill>
                            <a:schemeClr val="dk1"/>
                          </a:solidFill>
                          <a:latin typeface="Calibri" panose="020F0502020204030204" pitchFamily="34" charset="0"/>
                          <a:cs typeface="Calibri" panose="020F0502020204030204" pitchFamily="34" charset="0"/>
                        </a:rPr>
                        <a:t>Mère mentor </a:t>
                      </a:r>
                    </a:p>
                    <a:p>
                      <a:pPr marL="171450" indent="-171450" algn="l" defTabSz="410195" rtl="0" eaLnBrk="1" latinLnBrk="0" hangingPunct="1">
                        <a:buFont typeface="Arial" panose="020B0604020202020204" pitchFamily="34" charset="0"/>
                        <a:buChar char="•"/>
                      </a:pPr>
                      <a:r>
                        <a:rPr lang="fr-FR" sz="900" kern="1200" dirty="0">
                          <a:solidFill>
                            <a:schemeClr val="dk1"/>
                          </a:solidFill>
                          <a:latin typeface="Calibri" panose="020F0502020204030204" pitchFamily="34" charset="0"/>
                          <a:cs typeface="Calibri" panose="020F0502020204030204" pitchFamily="34" charset="0"/>
                        </a:rPr>
                        <a:t>Partenaire de traitement</a:t>
                      </a:r>
                    </a:p>
                  </a:txBody>
                  <a:tcPr marL="83127" marR="83127" marT="40341" marB="40341"/>
                </a:tc>
                <a:extLst>
                  <a:ext uri="{0D108BD9-81ED-4DB2-BD59-A6C34878D82A}">
                    <a16:rowId xmlns:a16="http://schemas.microsoft.com/office/drawing/2014/main" val="10005"/>
                  </a:ext>
                </a:extLst>
              </a:tr>
              <a:tr h="439691">
                <a:tc>
                  <a:txBody>
                    <a:bodyPr/>
                    <a:lstStyle/>
                    <a:p>
                      <a:r>
                        <a:rPr lang="fr-FR" sz="900" b="1" dirty="0">
                          <a:latin typeface="Calibri" panose="020F0502020204030204" pitchFamily="34" charset="0"/>
                          <a:cs typeface="Calibri" panose="020F0502020204030204" pitchFamily="34" charset="0"/>
                        </a:rPr>
                        <a:t>Maladie physique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Soin clinique pour lutter contre les affections concomitantes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Traitement sous observation directe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cs typeface="Calibri" panose="020F0502020204030204" pitchFamily="34" charset="0"/>
                        </a:rPr>
                        <a:t>Partenaire de traitement</a:t>
                      </a:r>
                    </a:p>
                  </a:txBody>
                  <a:tcPr marL="83127" marR="83127" marT="40341" marB="40341"/>
                </a:tc>
                <a:extLst>
                  <a:ext uri="{0D108BD9-81ED-4DB2-BD59-A6C34878D82A}">
                    <a16:rowId xmlns:a16="http://schemas.microsoft.com/office/drawing/2014/main" val="10006"/>
                  </a:ext>
                </a:extLst>
              </a:tr>
            </a:tbl>
          </a:graphicData>
        </a:graphic>
      </p:graphicFrame>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87"/>
          <a:stretch/>
        </p:blipFill>
        <p:spPr bwMode="auto">
          <a:xfrm>
            <a:off x="7169727" y="288253"/>
            <a:ext cx="1828800"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930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10. Conseils pour améliorer la prise des ARV</a:t>
            </a:r>
          </a:p>
        </p:txBody>
      </p:sp>
      <p:sp>
        <p:nvSpPr>
          <p:cNvPr id="4" name="TextBox 3"/>
          <p:cNvSpPr txBox="1"/>
          <p:nvPr/>
        </p:nvSpPr>
        <p:spPr>
          <a:xfrm>
            <a:off x="5791200" y="4953000"/>
            <a:ext cx="2362200" cy="132343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vos ARV soit plus facile. </a:t>
            </a:r>
          </a:p>
        </p:txBody>
      </p:sp>
      <p:pic>
        <p:nvPicPr>
          <p:cNvPr id="3" name="Picture 2">
            <a:extLst>
              <a:ext uri="{FF2B5EF4-FFF2-40B4-BE49-F238E27FC236}">
                <a16:creationId xmlns:a16="http://schemas.microsoft.com/office/drawing/2014/main" id="{A8F03828-1B9C-4C1F-861F-E9DC72F57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9" y="903824"/>
            <a:ext cx="4262501" cy="5852160"/>
          </a:xfrm>
          <a:prstGeom prst="rect">
            <a:avLst/>
          </a:prstGeom>
        </p:spPr>
      </p:pic>
      <p:pic>
        <p:nvPicPr>
          <p:cNvPr id="7"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066800"/>
            <a:ext cx="3318346"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trouver des moyens pour que la prise de vos ARV soit plus facile. </a:t>
            </a: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199" y="2819400"/>
            <a:ext cx="1445491" cy="499408"/>
          </a:xfrm>
        </p:spPr>
        <p:txBody>
          <a:bodyPr>
            <a:normAutofit fontScale="92500" lnSpcReduction="10000"/>
          </a:bodyPr>
          <a:lstStyle/>
          <a:p>
            <a:r>
              <a:rPr lang="fr-FR" sz="1500" b="1" dirty="0">
                <a:latin typeface="Calibri" panose="020F0502020204030204" pitchFamily="34" charset="0"/>
              </a:rPr>
              <a:t>Instructions pour le prestataire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2045855" cy="1938992"/>
          </a:xfrm>
          <a:prstGeom prst="rect">
            <a:avLst/>
          </a:prstGeom>
          <a:noFill/>
        </p:spPr>
        <p:txBody>
          <a:bodyPr wrap="square" rtlCol="0">
            <a:spAutoFit/>
          </a:bodyPr>
          <a:lstStyle/>
          <a:p>
            <a:r>
              <a:rPr lang="fr-FR" sz="1200" b="1" dirty="0">
                <a:latin typeface="Calibri" panose="020F0502020204030204" pitchFamily="34" charset="0"/>
              </a:rPr>
              <a:t>Collaborer pour trouver des solutions, par exemple :</a:t>
            </a:r>
          </a:p>
          <a:p>
            <a:endParaRPr lang="fr-FR" sz="1200" b="1" dirty="0">
              <a:latin typeface="Calibri" panose="020F0502020204030204" pitchFamily="34" charset="0"/>
            </a:endParaRPr>
          </a:p>
          <a:p>
            <a:pPr marL="285750" indent="-285750">
              <a:buFont typeface="Arial" panose="020B0604020202020204" pitchFamily="34" charset="0"/>
              <a:buChar char="•"/>
            </a:pPr>
            <a:r>
              <a:rPr lang="fr-FR" sz="1200" dirty="0">
                <a:latin typeface="Calibri" panose="020F0502020204030204" pitchFamily="34" charset="0"/>
              </a:rPr>
              <a:t>« Qu’avez-vous déjà essayé ? »</a:t>
            </a:r>
          </a:p>
          <a:p>
            <a:pPr marL="285750" indent="-285750">
              <a:buFont typeface="Arial" panose="020B0604020202020204" pitchFamily="34" charset="0"/>
              <a:buChar char="•"/>
            </a:pPr>
            <a:r>
              <a:rPr lang="fr-FR" sz="1200" dirty="0">
                <a:latin typeface="Calibri" panose="020F0502020204030204" pitchFamily="34" charset="0"/>
              </a:rPr>
              <a:t>« Vous avez beaucoup réfléchi à ça, quelles sont les autres solutions pour résoudre ce problème ? »</a:t>
            </a:r>
            <a:endParaRPr lang="fr-FR" sz="1600" dirty="0"/>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10. Conseils pour améliorer la prise des ARV</a:t>
            </a:r>
          </a:p>
        </p:txBody>
      </p:sp>
      <p:sp>
        <p:nvSpPr>
          <p:cNvPr id="23" name="Content Placeholder 1"/>
          <p:cNvSpPr>
            <a:spLocks noGrp="1"/>
          </p:cNvSpPr>
          <p:nvPr>
            <p:ph sz="half" idx="1"/>
          </p:nvPr>
        </p:nvSpPr>
        <p:spPr>
          <a:xfrm>
            <a:off x="228600" y="5410200"/>
            <a:ext cx="2057400" cy="1371600"/>
          </a:xfrm>
        </p:spPr>
        <p:txBody>
          <a:bodyPr>
            <a:normAutofit fontScale="32500" lnSpcReduction="20000"/>
          </a:bodyPr>
          <a:lstStyle/>
          <a:p>
            <a:r>
              <a:rPr lang="en-US" dirty="0"/>
              <a:t>	</a:t>
            </a:r>
            <a:r>
              <a:rPr lang="fr-FR" dirty="0"/>
              <a:t>    </a:t>
            </a:r>
          </a:p>
          <a:p>
            <a:r>
              <a:rPr lang="en-US" dirty="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endParaRPr lang="fr-FR" sz="2800" dirty="0">
              <a:latin typeface="Calibri" panose="020F0502020204030204" pitchFamily="34" charset="0"/>
            </a:endParaRPr>
          </a:p>
          <a:p>
            <a:r>
              <a:rPr lang="fr-FR" sz="2800" dirty="0">
                <a:latin typeface="Calibri" panose="020F0502020204030204" pitchFamily="34" charset="0"/>
              </a:rPr>
              <a:t>Documenter les interventions planifiées pour surmonter les obstacles identifiés par la patiente dans l'</a:t>
            </a:r>
            <a:r>
              <a:rPr lang="fr-FR" sz="2800" b="1" dirty="0">
                <a:latin typeface="Calibri" panose="020F0502020204030204" pitchFamily="34" charset="0"/>
              </a:rPr>
              <a:t>Outil de planification pour une meilleure observance.</a:t>
            </a:r>
            <a:endParaRPr lang="fr-FR" sz="2800" dirty="0">
              <a:latin typeface="Calibri" panose="020F050202020403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489400713"/>
              </p:ext>
            </p:extLst>
          </p:nvPr>
        </p:nvGraphicFramePr>
        <p:xfrm>
          <a:off x="2470561" y="1733882"/>
          <a:ext cx="6105067" cy="5057354"/>
        </p:xfrm>
        <a:graphic>
          <a:graphicData uri="http://schemas.openxmlformats.org/drawingml/2006/table">
            <a:tbl>
              <a:tblPr firstRow="1" bandRow="1">
                <a:tableStyleId>{7DF18680-E054-41AD-8BC1-D1AEF772440D}</a:tableStyleId>
              </a:tblPr>
              <a:tblGrid>
                <a:gridCol w="1284516">
                  <a:extLst>
                    <a:ext uri="{9D8B030D-6E8A-4147-A177-3AD203B41FA5}">
                      <a16:colId xmlns:a16="http://schemas.microsoft.com/office/drawing/2014/main" val="20000"/>
                    </a:ext>
                  </a:extLst>
                </a:gridCol>
                <a:gridCol w="1511180">
                  <a:extLst>
                    <a:ext uri="{9D8B030D-6E8A-4147-A177-3AD203B41FA5}">
                      <a16:colId xmlns:a16="http://schemas.microsoft.com/office/drawing/2014/main" val="20001"/>
                    </a:ext>
                  </a:extLst>
                </a:gridCol>
                <a:gridCol w="1656751">
                  <a:extLst>
                    <a:ext uri="{9D8B030D-6E8A-4147-A177-3AD203B41FA5}">
                      <a16:colId xmlns:a16="http://schemas.microsoft.com/office/drawing/2014/main" val="20002"/>
                    </a:ext>
                  </a:extLst>
                </a:gridCol>
                <a:gridCol w="1652620">
                  <a:extLst>
                    <a:ext uri="{9D8B030D-6E8A-4147-A177-3AD203B41FA5}">
                      <a16:colId xmlns:a16="http://schemas.microsoft.com/office/drawing/2014/main" val="20003"/>
                    </a:ext>
                  </a:extLst>
                </a:gridCol>
              </a:tblGrid>
              <a:tr h="209270">
                <a:tc>
                  <a:txBody>
                    <a:bodyPr/>
                    <a:lstStyle/>
                    <a:p>
                      <a:pPr algn="ctr"/>
                      <a:r>
                        <a:rPr lang="fr-FR" sz="900" dirty="0">
                          <a:latin typeface="Calibri" panose="020F0502020204030204" pitchFamily="34" charset="0"/>
                        </a:rPr>
                        <a:t>OBSTACLES</a:t>
                      </a:r>
                    </a:p>
                  </a:txBody>
                  <a:tcPr marL="83127" marR="83127" marT="40341" marB="40341"/>
                </a:tc>
                <a:tc gridSpan="3">
                  <a:txBody>
                    <a:bodyPr/>
                    <a:lstStyle/>
                    <a:p>
                      <a:pPr algn="ctr"/>
                      <a:r>
                        <a:rPr lang="fr-FR" sz="900" dirty="0">
                          <a:latin typeface="Calibri" panose="020F0502020204030204" pitchFamily="34" charset="0"/>
                        </a:rPr>
                        <a:t>INTERVENTIONS POUR SURMONTER LES OBSTACLES ET AMÉLIORER L’OBSERVANCE</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9270">
                <a:tc gridSpan="4">
                  <a:txBody>
                    <a:bodyPr/>
                    <a:lstStyle/>
                    <a:p>
                      <a:pPr algn="ctr"/>
                      <a:r>
                        <a:rPr lang="fr-FR" sz="900" b="1" dirty="0">
                          <a:latin typeface="Calibri" panose="020F0502020204030204" pitchFamily="34" charset="0"/>
                        </a:rPr>
                        <a:t>PERSONNELS (suite)</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2796">
                <a:tc>
                  <a:txBody>
                    <a:bodyPr/>
                    <a:lstStyle/>
                    <a:p>
                      <a:r>
                        <a:rPr lang="fr-FR" sz="900" b="1" dirty="0">
                          <a:latin typeface="Calibri" panose="020F0502020204030204" pitchFamily="34" charset="0"/>
                        </a:rPr>
                        <a:t>Dépression</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Contrôle et gestion de la dépression</a:t>
                      </a:r>
                    </a:p>
                  </a:txBody>
                  <a:tcPr marL="83127" marR="83127" marT="40341" marB="40341"/>
                </a:tc>
                <a:tc>
                  <a:txBody>
                    <a:bodyPr/>
                    <a:lstStyle/>
                    <a:p>
                      <a:pPr marL="171450" indent="-171450">
                        <a:buFont typeface="Arial" panose="020B0604020202020204" pitchFamily="34" charset="0"/>
                        <a:buChar char="•"/>
                      </a:pPr>
                      <a:r>
                        <a:rPr lang="fr-FR" sz="900" baseline="0" dirty="0">
                          <a:latin typeface="Calibri" panose="020F0502020204030204" pitchFamily="34" charset="0"/>
                        </a:rPr>
                        <a:t>Conseils individuels</a:t>
                      </a:r>
                    </a:p>
                    <a:p>
                      <a:pPr marL="171450" indent="-171450">
                        <a:buFont typeface="Arial" panose="020B0604020202020204" pitchFamily="34" charset="0"/>
                        <a:buChar char="•"/>
                      </a:pPr>
                      <a:r>
                        <a:rPr lang="fr-FR" sz="900" baseline="0" dirty="0">
                          <a:latin typeface="Calibri" panose="020F0502020204030204" pitchFamily="34" charset="0"/>
                        </a:rPr>
                        <a:t>Groupe de soutien par des pairs</a:t>
                      </a:r>
                    </a:p>
                  </a:txBody>
                  <a:tcPr marL="83127" marR="83127" marT="40341" marB="40341"/>
                </a:tc>
                <a:tc>
                  <a:txBody>
                    <a:bodyPr/>
                    <a:lstStyle/>
                    <a:p>
                      <a:pPr marL="171450" indent="-171450">
                        <a:buFont typeface="Arial" panose="020B0604020202020204" pitchFamily="34" charset="0"/>
                        <a:buChar char="•"/>
                      </a:pPr>
                      <a:r>
                        <a:rPr lang="fr-FR" sz="900" baseline="0" dirty="0">
                          <a:latin typeface="Calibri" panose="020F0502020204030204" pitchFamily="34" charset="0"/>
                        </a:rPr>
                        <a:t>Partenaire de traitement</a:t>
                      </a:r>
                    </a:p>
                  </a:txBody>
                  <a:tcPr marL="83127" marR="83127" marT="40341" marB="40341"/>
                </a:tc>
                <a:extLst>
                  <a:ext uri="{0D108BD9-81ED-4DB2-BD59-A6C34878D82A}">
                    <a16:rowId xmlns:a16="http://schemas.microsoft.com/office/drawing/2014/main" val="10002"/>
                  </a:ext>
                </a:extLst>
              </a:tr>
              <a:tr h="209270">
                <a:tc>
                  <a:txBody>
                    <a:bodyPr/>
                    <a:lstStyle/>
                    <a:p>
                      <a:r>
                        <a:rPr lang="fr-FR" sz="900" b="1" dirty="0">
                          <a:latin typeface="Calibri" panose="020F0502020204030204" pitchFamily="34" charset="0"/>
                        </a:rPr>
                        <a:t>Fardeau posologique</a:t>
                      </a:r>
                    </a:p>
                  </a:txBody>
                  <a:tcPr marL="83127" marR="83127" marT="40341" marB="40341"/>
                </a:tc>
                <a:tc gridSpan="3">
                  <a:txBody>
                    <a:bodyPr/>
                    <a:lstStyle/>
                    <a:p>
                      <a:pPr marL="171450" indent="-171450">
                        <a:buFont typeface="Arial" panose="020B0604020202020204" pitchFamily="34" charset="0"/>
                        <a:buChar char="•"/>
                      </a:pPr>
                      <a:r>
                        <a:rPr lang="fr-FR" sz="900" dirty="0">
                          <a:latin typeface="Calibri" panose="020F0502020204030204" pitchFamily="34" charset="0"/>
                        </a:rPr>
                        <a:t>Passage à une association en doses fixes ou une prise quotidienne si possible</a:t>
                      </a:r>
                      <a:r>
                        <a:rPr sz="900" dirty="0"/>
                        <a:t> </a:t>
                      </a:r>
                    </a:p>
                  </a:txBody>
                  <a:tcPr marL="83127" marR="83127" marT="40341" marB="40341"/>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extLst>
                  <a:ext uri="{0D108BD9-81ED-4DB2-BD59-A6C34878D82A}">
                    <a16:rowId xmlns:a16="http://schemas.microsoft.com/office/drawing/2014/main" val="10003"/>
                  </a:ext>
                </a:extLst>
              </a:tr>
              <a:tr h="472796">
                <a:tc>
                  <a:txBody>
                    <a:bodyPr/>
                    <a:lstStyle/>
                    <a:p>
                      <a:r>
                        <a:rPr lang="fr-FR" sz="900" b="1" dirty="0">
                          <a:latin typeface="Calibri" panose="020F0502020204030204" pitchFamily="34" charset="0"/>
                        </a:rPr>
                        <a:t>Comprimés perdus/finis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Fourniture supplémentaire de comprimés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renouvellement des médicaments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Apprendre à la patiente à alerter le centre si cela se produit</a:t>
                      </a:r>
                    </a:p>
                  </a:txBody>
                  <a:tcPr marL="83127" marR="83127" marT="40341" marB="40341"/>
                </a:tc>
                <a:extLst>
                  <a:ext uri="{0D108BD9-81ED-4DB2-BD59-A6C34878D82A}">
                    <a16:rowId xmlns:a16="http://schemas.microsoft.com/office/drawing/2014/main" val="10004"/>
                  </a:ext>
                </a:extLst>
              </a:tr>
              <a:tr h="472796">
                <a:tc>
                  <a:txBody>
                    <a:bodyPr/>
                    <a:lstStyle/>
                    <a:p>
                      <a:r>
                        <a:rPr lang="fr-FR" sz="900" b="1" dirty="0">
                          <a:latin typeface="Calibri" panose="020F0502020204030204" pitchFamily="34" charset="0"/>
                        </a:rPr>
                        <a:t>Problèmes de transport</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renouvellement des médicaments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Fourniture des ARV nécessaires pour trois mois de traitement si possible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au TAR</a:t>
                      </a:r>
                    </a:p>
                  </a:txBody>
                  <a:tcPr marL="83127" marR="83127" marT="40341" marB="40341"/>
                </a:tc>
                <a:extLst>
                  <a:ext uri="{0D108BD9-81ED-4DB2-BD59-A6C34878D82A}">
                    <a16:rowId xmlns:a16="http://schemas.microsoft.com/office/drawing/2014/main" val="10005"/>
                  </a:ext>
                </a:extLst>
              </a:tr>
              <a:tr h="736322">
                <a:tc>
                  <a:txBody>
                    <a:bodyPr/>
                    <a:lstStyle/>
                    <a:p>
                      <a:r>
                        <a:rPr lang="fr-FR" sz="900" b="1" dirty="0">
                          <a:latin typeface="Calibri" panose="020F0502020204030204" pitchFamily="34" charset="0"/>
                        </a:rPr>
                        <a:t>Croyances en matière de santé/Inquiétudes quant au fait que les ARV soient nocifs pour le nourrisson</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Conseils individuels pour l'éducation de base au VIH/aux ARV</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Conseils en groupe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par des pairs</a:t>
                      </a:r>
                    </a:p>
                    <a:p>
                      <a:pPr marL="171450" indent="-171450">
                        <a:buFont typeface="Arial" panose="020B0604020202020204" pitchFamily="34" charset="0"/>
                        <a:buChar char="•"/>
                      </a:pPr>
                      <a:r>
                        <a:rPr lang="fr-FR" sz="900" kern="1200" dirty="0">
                          <a:solidFill>
                            <a:schemeClr val="dk1"/>
                          </a:solidFill>
                          <a:latin typeface="Calibri" panose="020F0502020204030204" pitchFamily="34" charset="0"/>
                        </a:rPr>
                        <a:t>Mères mentors</a:t>
                      </a:r>
                    </a:p>
                  </a:txBody>
                  <a:tcPr marL="83127" marR="83127" marT="40341" marB="40341"/>
                </a:tc>
                <a:extLst>
                  <a:ext uri="{0D108BD9-81ED-4DB2-BD59-A6C34878D82A}">
                    <a16:rowId xmlns:a16="http://schemas.microsoft.com/office/drawing/2014/main" val="10006"/>
                  </a:ext>
                </a:extLst>
              </a:tr>
              <a:tr h="1395137">
                <a:tc>
                  <a:txBody>
                    <a:bodyPr/>
                    <a:lstStyle/>
                    <a:p>
                      <a:r>
                        <a:rPr lang="fr-FR" sz="900" b="1" dirty="0">
                          <a:latin typeface="Calibri" panose="020F0502020204030204" pitchFamily="34" charset="0"/>
                        </a:rPr>
                        <a:t>Difficulté de planification</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Éducation (associer à une tâche quotidienne telle que l’heure du coucher ou le brossage de dents, l’heure des tétées/biberons)</a:t>
                      </a:r>
                    </a:p>
                    <a:p>
                      <a:pPr marL="171450" indent="-171450">
                        <a:buFont typeface="Arial" panose="020B0604020202020204" pitchFamily="34" charset="0"/>
                        <a:buChar char="•"/>
                      </a:pPr>
                      <a:r>
                        <a:rPr lang="fr-FR" sz="900" baseline="0" dirty="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Partenaire de traitement</a:t>
                      </a:r>
                    </a:p>
                    <a:p>
                      <a:pPr marL="171450" indent="-171450">
                        <a:buFont typeface="Arial" panose="020B0604020202020204" pitchFamily="34" charset="0"/>
                        <a:buChar char="•"/>
                      </a:pPr>
                      <a:r>
                        <a:rPr lang="fr-FR" sz="900" dirty="0">
                          <a:latin typeface="Calibri" panose="020F0502020204030204" pitchFamily="34" charset="0"/>
                        </a:rPr>
                        <a:t>Garder quelques doses d’ARV à des endroits différents (au travail par exemple) pour un accès facile</a:t>
                      </a:r>
                    </a:p>
                  </a:txBody>
                  <a:tcPr marL="83127" marR="83127" marT="40341" marB="40341"/>
                </a:tc>
                <a:extLst>
                  <a:ext uri="{0D108BD9-81ED-4DB2-BD59-A6C34878D82A}">
                    <a16:rowId xmlns:a16="http://schemas.microsoft.com/office/drawing/2014/main" val="10007"/>
                  </a:ext>
                </a:extLst>
              </a:tr>
              <a:tr h="708578">
                <a:tc>
                  <a:txBody>
                    <a:bodyPr/>
                    <a:lstStyle/>
                    <a:p>
                      <a:r>
                        <a:rPr lang="fr-FR" sz="900" b="1" dirty="0">
                          <a:latin typeface="Calibri" panose="020F0502020204030204" pitchFamily="34" charset="0"/>
                        </a:rPr>
                        <a:t>Consommation d’alcool ou de drogue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Traitement de substitution aux opiacés</a:t>
                      </a:r>
                    </a:p>
                    <a:p>
                      <a:pPr marL="171450" indent="-171450">
                        <a:buFont typeface="Arial" panose="020B0604020202020204" pitchFamily="34" charset="0"/>
                        <a:buChar char="•"/>
                      </a:pPr>
                      <a:r>
                        <a:rPr lang="fr-FR" sz="900" baseline="0" dirty="0">
                          <a:latin typeface="Calibri" panose="020F0502020204030204" pitchFamily="34" charset="0"/>
                        </a:rPr>
                        <a:t>Conseils individuels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Traitement sous observation directe</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par des pairs</a:t>
                      </a: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100" dirty="0">
                <a:latin typeface="Calibri" panose="020F0502020204030204" pitchFamily="34" charset="0"/>
              </a:rPr>
              <a:t>Continuons à voir comment nous pouvons faire en sorte que la</a:t>
            </a:r>
          </a:p>
          <a:p>
            <a:pPr indent="269875"/>
            <a:r>
              <a:rPr lang="fr-FR" sz="1100" dirty="0">
                <a:latin typeface="Calibri" panose="020F0502020204030204" pitchFamily="34" charset="0"/>
              </a:rPr>
              <a:t>prise de vos ARV soit plus efficace </a:t>
            </a:r>
            <a:r>
              <a:rPr lang="fr-FR" sz="1100" b="1" dirty="0">
                <a:latin typeface="Calibri" panose="020F0502020204030204" pitchFamily="34" charset="0"/>
              </a:rPr>
              <a:t>(au niveau personnel).</a:t>
            </a:r>
            <a:endParaRPr lang="fr-FR" sz="1100" dirty="0">
              <a:latin typeface="Calibri" panose="020F0502020204030204" pitchFamily="34" charset="0"/>
            </a:endParaRPr>
          </a:p>
        </p:txBody>
      </p:sp>
      <p:pic>
        <p:nvPicPr>
          <p:cNvPr id="16"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6386" y="288254"/>
            <a:ext cx="1868552" cy="13949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5164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11. Conseils pour améliorer la prise des ARV</a:t>
            </a:r>
          </a:p>
        </p:txBody>
      </p:sp>
      <p:sp>
        <p:nvSpPr>
          <p:cNvPr id="4" name="TextBox 3"/>
          <p:cNvSpPr txBox="1"/>
          <p:nvPr/>
        </p:nvSpPr>
        <p:spPr>
          <a:xfrm>
            <a:off x="1145550" y="5715000"/>
            <a:ext cx="7236450"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vos ARV soit plus facile. </a:t>
            </a:r>
          </a:p>
        </p:txBody>
      </p:sp>
      <p:pic>
        <p:nvPicPr>
          <p:cNvPr id="3" name="Picture 2">
            <a:extLst>
              <a:ext uri="{FF2B5EF4-FFF2-40B4-BE49-F238E27FC236}">
                <a16:creationId xmlns:a16="http://schemas.microsoft.com/office/drawing/2014/main" id="{6EB6A442-40F9-4BF4-A235-D0E57057A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02"/>
          <a:stretch/>
        </p:blipFill>
        <p:spPr>
          <a:xfrm>
            <a:off x="205183" y="1981200"/>
            <a:ext cx="3833417" cy="3130271"/>
          </a:xfrm>
          <a:prstGeom prst="rect">
            <a:avLst/>
          </a:prstGeom>
        </p:spPr>
      </p:pic>
      <p:pic>
        <p:nvPicPr>
          <p:cNvPr id="7" name="Picture 6">
            <a:extLst>
              <a:ext uri="{FF2B5EF4-FFF2-40B4-BE49-F238E27FC236}">
                <a16:creationId xmlns:a16="http://schemas.microsoft.com/office/drawing/2014/main" id="{C34509B6-37F7-4A10-A061-DF76303AB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60" r="15810"/>
          <a:stretch/>
        </p:blipFill>
        <p:spPr>
          <a:xfrm>
            <a:off x="4038600" y="1493966"/>
            <a:ext cx="4937760" cy="3611434"/>
          </a:xfrm>
          <a:prstGeom prst="rect">
            <a:avLst/>
          </a:prstGeom>
        </p:spPr>
      </p:pic>
    </p:spTree>
    <p:extLst>
      <p:ext uri="{BB962C8B-B14F-4D97-AF65-F5344CB8AC3E}">
        <p14:creationId xmlns:p14="http://schemas.microsoft.com/office/powerpoint/2010/main" val="4242023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Ensemble, nous allons trouver des moyens pour que la prise de vos ARV soit plus facile. </a:t>
            </a:r>
          </a:p>
        </p:txBody>
      </p:sp>
      <p:cxnSp>
        <p:nvCxnSpPr>
          <p:cNvPr id="15" name="Straight Connector 14"/>
          <p:cNvCxnSpPr/>
          <p:nvPr/>
        </p:nvCxnSpPr>
        <p:spPr>
          <a:xfrm flipH="1">
            <a:off x="2590800" y="10668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199" y="2514600"/>
            <a:ext cx="1660968" cy="914400"/>
          </a:xfrm>
        </p:spPr>
        <p:txBody>
          <a:bodyPr>
            <a:normAutofit/>
          </a:bodyPr>
          <a:lstStyle/>
          <a:p>
            <a:r>
              <a:rPr lang="fr-FR" sz="1500" b="1" dirty="0">
                <a:latin typeface="Calibri" panose="020F0502020204030204" pitchFamily="34" charset="0"/>
              </a:rPr>
              <a:t>Instructions pour le prestataire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1907309" cy="646331"/>
          </a:xfrm>
          <a:prstGeom prst="rect">
            <a:avLst/>
          </a:prstGeom>
          <a:noFill/>
        </p:spPr>
        <p:txBody>
          <a:bodyPr wrap="square" rtlCol="0">
            <a:spAutoFit/>
          </a:bodyPr>
          <a:lstStyle/>
          <a:p>
            <a:r>
              <a:rPr lang="fr-FR" sz="1200" dirty="0">
                <a:latin typeface="Calibri" panose="020F0502020204030204" pitchFamily="34" charset="0"/>
              </a:rPr>
              <a:t>Proposer des suggestions pour surmonter les obstacles spécifiques qui ont été identifiés.</a:t>
            </a:r>
            <a:endParaRPr lang="fr-FR" sz="1600" dirty="0"/>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en-US"/>
              <a:t>	</a:t>
            </a:r>
            <a:r>
              <a:rPr lang="fr-FR" sz="2800" dirty="0">
                <a:solidFill>
                  <a:srgbClr val="FFFFFF"/>
                </a:solidFill>
                <a:latin typeface="Calibri" panose="020F0502020204030204" pitchFamily="34" charset="0"/>
              </a:rPr>
              <a:t>11. Conseils pour améliorer la prise des ARV</a:t>
            </a:r>
          </a:p>
        </p:txBody>
      </p:sp>
      <p:sp>
        <p:nvSpPr>
          <p:cNvPr id="20" name="Content Placeholder 1"/>
          <p:cNvSpPr>
            <a:spLocks noGrp="1"/>
          </p:cNvSpPr>
          <p:nvPr>
            <p:ph sz="half" idx="1"/>
          </p:nvPr>
        </p:nvSpPr>
        <p:spPr>
          <a:xfrm>
            <a:off x="2667000" y="990600"/>
            <a:ext cx="6400800" cy="1828800"/>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200" dirty="0">
                <a:latin typeface="Calibri" panose="020F0502020204030204" pitchFamily="34" charset="0"/>
              </a:rPr>
              <a:t>Continuons à voir comment nous pouvons faire en sorte que</a:t>
            </a:r>
          </a:p>
          <a:p>
            <a:pPr indent="269875"/>
            <a:r>
              <a:rPr lang="fr-FR" sz="1200" dirty="0">
                <a:latin typeface="Calibri" panose="020F0502020204030204" pitchFamily="34" charset="0"/>
              </a:rPr>
              <a:t> la prise de vos ARV soit plus efficace </a:t>
            </a:r>
            <a:r>
              <a:rPr lang="fr-FR" sz="1200" b="1" dirty="0">
                <a:latin typeface="Calibri" panose="020F0502020204030204" pitchFamily="34" charset="0"/>
              </a:rPr>
              <a:t>(au niveau familial et </a:t>
            </a:r>
          </a:p>
          <a:p>
            <a:pPr indent="269875"/>
            <a:r>
              <a:rPr lang="fr-FR" sz="1200" b="1" dirty="0">
                <a:latin typeface="Calibri" panose="020F0502020204030204" pitchFamily="34" charset="0"/>
              </a:rPr>
              <a:t>au niveau institutionnel/communautaire).</a:t>
            </a:r>
            <a:endParaRPr lang="fr-FR" sz="120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273130870"/>
              </p:ext>
            </p:extLst>
          </p:nvPr>
        </p:nvGraphicFramePr>
        <p:xfrm>
          <a:off x="2590801" y="2054694"/>
          <a:ext cx="6256904" cy="4727982"/>
        </p:xfrm>
        <a:graphic>
          <a:graphicData uri="http://schemas.openxmlformats.org/drawingml/2006/table">
            <a:tbl>
              <a:tblPr firstRow="1" bandRow="1">
                <a:tableStyleId>{7DF18680-E054-41AD-8BC1-D1AEF772440D}</a:tableStyleId>
              </a:tblPr>
              <a:tblGrid>
                <a:gridCol w="1536496">
                  <a:extLst>
                    <a:ext uri="{9D8B030D-6E8A-4147-A177-3AD203B41FA5}">
                      <a16:colId xmlns:a16="http://schemas.microsoft.com/office/drawing/2014/main" val="20000"/>
                    </a:ext>
                  </a:extLst>
                </a:gridCol>
                <a:gridCol w="182544">
                  <a:extLst>
                    <a:ext uri="{9D8B030D-6E8A-4147-A177-3AD203B41FA5}">
                      <a16:colId xmlns:a16="http://schemas.microsoft.com/office/drawing/2014/main" val="20001"/>
                    </a:ext>
                  </a:extLst>
                </a:gridCol>
                <a:gridCol w="1481359">
                  <a:extLst>
                    <a:ext uri="{9D8B030D-6E8A-4147-A177-3AD203B41FA5}">
                      <a16:colId xmlns:a16="http://schemas.microsoft.com/office/drawing/2014/main" val="20002"/>
                    </a:ext>
                  </a:extLst>
                </a:gridCol>
                <a:gridCol w="1447800">
                  <a:extLst>
                    <a:ext uri="{9D8B030D-6E8A-4147-A177-3AD203B41FA5}">
                      <a16:colId xmlns:a16="http://schemas.microsoft.com/office/drawing/2014/main" val="4080636969"/>
                    </a:ext>
                  </a:extLst>
                </a:gridCol>
                <a:gridCol w="1608705">
                  <a:extLst>
                    <a:ext uri="{9D8B030D-6E8A-4147-A177-3AD203B41FA5}">
                      <a16:colId xmlns:a16="http://schemas.microsoft.com/office/drawing/2014/main" val="2732653448"/>
                    </a:ext>
                  </a:extLst>
                </a:gridCol>
              </a:tblGrid>
              <a:tr h="213928">
                <a:tc gridSpan="2">
                  <a:txBody>
                    <a:bodyPr/>
                    <a:lstStyle/>
                    <a:p>
                      <a:pPr algn="ctr"/>
                      <a:r>
                        <a:rPr lang="fr-FR" sz="900" dirty="0">
                          <a:latin typeface="Calibri" panose="020F0502020204030204" pitchFamily="34" charset="0"/>
                        </a:rPr>
                        <a:t>OBSTACLES</a:t>
                      </a: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fr-FR" sz="900" dirty="0">
                          <a:latin typeface="Calibri" panose="020F0502020204030204" pitchFamily="34" charset="0"/>
                        </a:rPr>
                        <a:t>INTERVENTIONS POUR SURMONTER LES OBSTACLES ET AMÉLIORER L’OBSERVANCE</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3928">
                <a:tc gridSpan="5">
                  <a:txBody>
                    <a:bodyPr/>
                    <a:lstStyle/>
                    <a:p>
                      <a:pPr algn="ctr"/>
                      <a:r>
                        <a:rPr lang="fr-FR" sz="900" b="1" dirty="0">
                          <a:latin typeface="Calibri" panose="020F0502020204030204" pitchFamily="34" charset="0"/>
                        </a:rPr>
                        <a:t>FAMILIAUX</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52710">
                <a:tc>
                  <a:txBody>
                    <a:bodyPr/>
                    <a:lstStyle/>
                    <a:p>
                      <a:r>
                        <a:rPr lang="fr-FR" sz="900" b="1" dirty="0">
                          <a:latin typeface="Calibri" panose="020F0502020204030204" pitchFamily="34" charset="0"/>
                        </a:rPr>
                        <a:t>Partage avec les autres</a:t>
                      </a:r>
                    </a:p>
                  </a:txBody>
                  <a:tcPr marL="83127" marR="83127" marT="40341" marB="40341"/>
                </a:tc>
                <a:tc gridSpan="2">
                  <a:txBody>
                    <a:bodyPr/>
                    <a:lstStyle/>
                    <a:p>
                      <a:pPr marL="171450" indent="-171450">
                        <a:buFont typeface="Arial" panose="020B0604020202020204" pitchFamily="34" charset="0"/>
                        <a:buChar char="•"/>
                      </a:pPr>
                      <a:r>
                        <a:rPr lang="fr-FR" sz="900">
                          <a:latin typeface="Calibri" panose="020F0502020204030204" pitchFamily="34" charset="0"/>
                        </a:rPr>
                        <a:t>Conseils individuels pour l'éducation de base au VIH/aux ARV</a:t>
                      </a:r>
                      <a:endParaRPr lang="fr-F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r>
                        <a:rPr lang="en-US" sz="1000" dirty="0">
                          <a:latin typeface="Calibri" panose="020F0502020204030204" pitchFamily="34" charset="0"/>
                        </a:rPr>
                        <a:t>Individual counseling for basic HIV/ARV education</a:t>
                      </a:r>
                    </a:p>
                  </a:txBody>
                  <a:tcPr marL="83127" marR="83127" marT="40341" marB="40341"/>
                </a:tc>
                <a:tc>
                  <a:txBody>
                    <a:bodyPr/>
                    <a:lstStyle/>
                    <a:p>
                      <a:pPr marL="171450" indent="-171450">
                        <a:buFont typeface="Arial" panose="020B0604020202020204" pitchFamily="34" charset="0"/>
                        <a:buChar char="•"/>
                      </a:pPr>
                      <a:r>
                        <a:rPr lang="fr-FR" sz="900" baseline="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a:latin typeface="Calibri" panose="020F0502020204030204" pitchFamily="34" charset="0"/>
                        </a:rPr>
                        <a:t>Faciliter l’inscription aux soins/à la prophylaxie avant exposition (PrEP) pour les membres de la famille</a:t>
                      </a:r>
                      <a:endParaRPr lang="fr-FR" sz="900" baseline="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491192">
                <a:tc>
                  <a:txBody>
                    <a:bodyPr/>
                    <a:lstStyle/>
                    <a:p>
                      <a:r>
                        <a:rPr lang="fr-FR" sz="900" b="1" dirty="0">
                          <a:latin typeface="Calibri" panose="020F0502020204030204" pitchFamily="34" charset="0"/>
                        </a:rPr>
                        <a:t>Crainte de l’annonce</a:t>
                      </a:r>
                    </a:p>
                  </a:txBody>
                  <a:tcPr marL="83127" marR="83127" marT="40341" marB="40341"/>
                </a:tc>
                <a:tc gridSpan="2">
                  <a:txBody>
                    <a:bodyPr/>
                    <a:lstStyle/>
                    <a:p>
                      <a:pPr marL="171450" indent="-171450">
                        <a:buFont typeface="Arial" panose="020B0604020202020204" pitchFamily="34" charset="0"/>
                        <a:buChar char="•"/>
                      </a:pPr>
                      <a:r>
                        <a:rPr lang="fr-FR" sz="900" dirty="0">
                          <a:latin typeface="Calibri" panose="020F0502020204030204" pitchFamily="34" charset="0"/>
                        </a:rPr>
                        <a:t>Conseils individuels</a:t>
                      </a:r>
                    </a:p>
                    <a:p>
                      <a:pPr marL="171450" indent="-171450">
                        <a:buFont typeface="Arial" panose="020B0604020202020204" pitchFamily="34" charset="0"/>
                        <a:buChar char="•"/>
                      </a:pPr>
                      <a:r>
                        <a:rPr lang="fr-FR" sz="900" dirty="0">
                          <a:latin typeface="Calibri" panose="020F0502020204030204" pitchFamily="34" charset="0"/>
                        </a:rPr>
                        <a:t>Partenaire de traitement</a:t>
                      </a:r>
                    </a:p>
                    <a:p>
                      <a:pPr marL="171450" indent="-171450">
                        <a:buFont typeface="Arial" panose="020B0604020202020204" pitchFamily="34" charset="0"/>
                        <a:buChar char="•"/>
                      </a:pPr>
                      <a:r>
                        <a:rPr lang="fr-FR" sz="900" dirty="0">
                          <a:latin typeface="Calibri" panose="020F0502020204030204" pitchFamily="34" charset="0"/>
                        </a:rPr>
                        <a:t>Conseils et tests en couple</a:t>
                      </a:r>
                    </a:p>
                  </a:txBody>
                  <a:tcPr marL="83127" marR="83127" marT="40341" marB="40341"/>
                </a:tc>
                <a:tc hMerge="1">
                  <a:txBody>
                    <a:bodyPr/>
                    <a:lstStyle/>
                    <a:p>
                      <a:pPr marL="171450" indent="-171450">
                        <a:buFont typeface="Arial" panose="020B0604020202020204" pitchFamily="34" charset="0"/>
                        <a:buChar char="•"/>
                      </a:pPr>
                      <a:r>
                        <a:rPr lang="en-US" sz="1000" dirty="0">
                          <a:latin typeface="Calibri" panose="020F0502020204030204" pitchFamily="34" charset="0"/>
                        </a:rPr>
                        <a:t>Individual counseling</a:t>
                      </a:r>
                    </a:p>
                    <a:p>
                      <a:pPr marL="171450" indent="-171450">
                        <a:buFont typeface="Arial" panose="020B0604020202020204" pitchFamily="34" charset="0"/>
                        <a:buChar char="•"/>
                      </a:pPr>
                      <a:r>
                        <a:rPr lang="en-US" sz="1000" dirty="0">
                          <a:latin typeface="Calibri" panose="020F0502020204030204" pitchFamily="34" charset="0"/>
                        </a:rPr>
                        <a:t>Treatment buddy</a:t>
                      </a:r>
                    </a:p>
                    <a:p>
                      <a:pPr marL="171450" indent="-171450">
                        <a:buFont typeface="Arial" panose="020B0604020202020204" pitchFamily="34" charset="0"/>
                        <a:buChar char="•"/>
                      </a:pPr>
                      <a:r>
                        <a:rPr lang="en-US" sz="1000" dirty="0">
                          <a:latin typeface="Calibri" panose="020F0502020204030204" pitchFamily="34" charset="0"/>
                        </a:rPr>
                        <a:t>Couples counseling</a:t>
                      </a:r>
                      <a:r>
                        <a:rPr lang="en-US" sz="1000" baseline="0" dirty="0">
                          <a:latin typeface="Calibri" panose="020F0502020204030204" pitchFamily="34" charset="0"/>
                        </a:rPr>
                        <a:t> and testing</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Conseils en groupe</a:t>
                      </a:r>
                    </a:p>
                    <a:p>
                      <a:pPr marL="171450" indent="-171450">
                        <a:buFont typeface="Arial" panose="020B0604020202020204" pitchFamily="34" charset="0"/>
                        <a:buChar char="•"/>
                      </a:pPr>
                      <a:r>
                        <a:rPr lang="fr-FR" sz="900" dirty="0">
                          <a:latin typeface="Calibri" panose="020F0502020204030204" pitchFamily="34" charset="0"/>
                        </a:rPr>
                        <a:t>Flacon de comprimés non étiqueté</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par des pairs</a:t>
                      </a:r>
                    </a:p>
                    <a:p>
                      <a:pPr marL="171450" indent="-171450">
                        <a:buFont typeface="Arial" panose="020B0604020202020204" pitchFamily="34" charset="0"/>
                        <a:buChar char="•"/>
                      </a:pPr>
                      <a:r>
                        <a:rPr lang="fr-FR" sz="900" baseline="0" dirty="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348623">
                <a:tc>
                  <a:txBody>
                    <a:bodyPr/>
                    <a:lstStyle/>
                    <a:p>
                      <a:r>
                        <a:rPr lang="fr-FR" sz="900" b="1" dirty="0">
                          <a:latin typeface="Calibri" panose="020F0502020204030204" pitchFamily="34" charset="0"/>
                        </a:rPr>
                        <a:t>Relations avec la famille/le partenaire</a:t>
                      </a:r>
                    </a:p>
                  </a:txBody>
                  <a:tcPr marL="83127" marR="83127" marT="40341" marB="40341"/>
                </a:tc>
                <a:tc gridSpan="4">
                  <a:txBody>
                    <a:bodyPr/>
                    <a:lstStyle/>
                    <a:p>
                      <a:pPr marL="171450" indent="-171450">
                        <a:buFont typeface="Arial" panose="020B0604020202020204" pitchFamily="34" charset="0"/>
                        <a:buChar char="•"/>
                      </a:pPr>
                      <a:r>
                        <a:rPr lang="fr-FR" sz="90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r>
                        <a:rPr lang="en-US" sz="1000" dirty="0">
                          <a:latin typeface="Calibri" panose="020F0502020204030204" pitchFamily="34" charset="0"/>
                        </a:rPr>
                        <a:t>Group counseling</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13928">
                <a:tc>
                  <a:txBody>
                    <a:bodyPr/>
                    <a:lstStyle/>
                    <a:p>
                      <a:r>
                        <a:rPr lang="fr-FR" sz="900" b="1" dirty="0">
                          <a:latin typeface="Calibri" panose="020F0502020204030204" pitchFamily="34" charset="0"/>
                        </a:rPr>
                        <a:t>Incapacité à payer</a:t>
                      </a:r>
                    </a:p>
                  </a:txBody>
                  <a:tcPr marL="83127" marR="83127" marT="40341" marB="40341"/>
                </a:tc>
                <a:tc gridSpan="4">
                  <a:txBody>
                    <a:bodyPr/>
                    <a:lstStyle/>
                    <a:p>
                      <a:pPr marL="171450" indent="-171450">
                        <a:buFont typeface="Arial" panose="020B0604020202020204" pitchFamily="34" charset="0"/>
                        <a:buChar char="•"/>
                      </a:pPr>
                      <a:r>
                        <a:rPr lang="fr-FR" sz="900">
                          <a:latin typeface="Calibri" panose="020F0502020204030204" pitchFamily="34" charset="0"/>
                        </a:rPr>
                        <a:t>Contacter le travailleur social, l'agent communautaire compétent ou l’ONG</a:t>
                      </a:r>
                      <a:endParaRPr lang="fr-F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r>
                        <a:rPr lang="en-US" sz="1000" dirty="0">
                          <a:latin typeface="Calibri" panose="020F0502020204030204" pitchFamily="34" charset="0"/>
                        </a:rPr>
                        <a:t>Refer</a:t>
                      </a:r>
                      <a:r>
                        <a:rPr lang="en-US" sz="1000" baseline="0" dirty="0">
                          <a:latin typeface="Calibri" panose="020F0502020204030204" pitchFamily="34" charset="0"/>
                        </a:rPr>
                        <a:t> to social worker, peer worker or NGO</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13928">
                <a:tc>
                  <a:txBody>
                    <a:bodyPr/>
                    <a:lstStyle/>
                    <a:p>
                      <a:r>
                        <a:rPr lang="fr-FR" sz="900" b="1" dirty="0">
                          <a:latin typeface="Calibri" panose="020F0502020204030204" pitchFamily="34" charset="0"/>
                        </a:rPr>
                        <a:t>Insécurité alimentaire</a:t>
                      </a:r>
                    </a:p>
                  </a:txBody>
                  <a:tcPr marL="83127" marR="83127" marT="40341" marB="40341"/>
                </a:tc>
                <a:tc gridSpan="4">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Calibri" panose="020F0502020204030204" pitchFamily="34" charset="0"/>
                        </a:rPr>
                        <a:t>Contacter le travailleur social, l'agent communautaire compétent ou l’ONG</a:t>
                      </a: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Calibri" panose="020F0502020204030204" pitchFamily="34" charset="0"/>
                        </a:rPr>
                        <a:t>Refer</a:t>
                      </a:r>
                      <a:r>
                        <a:rPr lang="en-US" sz="1000" baseline="0" dirty="0">
                          <a:latin typeface="Calibri" panose="020F0502020204030204" pitchFamily="34" charset="0"/>
                        </a:rPr>
                        <a:t> to social worker, peer worker or NGO</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13928">
                <a:tc gridSpan="5">
                  <a:txBody>
                    <a:bodyPr/>
                    <a:lstStyle/>
                    <a:p>
                      <a:pPr algn="ctr"/>
                      <a:r>
                        <a:rPr lang="fr-FR" sz="900" b="1" dirty="0">
                          <a:latin typeface="Calibri" panose="020F0502020204030204" pitchFamily="34" charset="0"/>
                        </a:rPr>
                        <a:t>INSTITUTIONNELS/COMMUNAUTAIRES</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18015">
                <a:tc>
                  <a:txBody>
                    <a:bodyPr/>
                    <a:lstStyle/>
                    <a:p>
                      <a:r>
                        <a:rPr lang="fr-FR" sz="900" b="1" dirty="0">
                          <a:latin typeface="Calibri" panose="020F0502020204030204" pitchFamily="34" charset="0"/>
                        </a:rPr>
                        <a:t>Temps d’attente trop longs</a:t>
                      </a:r>
                    </a:p>
                  </a:txBody>
                  <a:tcPr marL="83127" marR="83127" marT="40341" marB="40341"/>
                </a:tc>
                <a:tc gridSpan="2">
                  <a:txBody>
                    <a:bodyPr/>
                    <a:lstStyle/>
                    <a:p>
                      <a:pPr marL="171450" indent="-171450">
                        <a:buFont typeface="Arial" panose="020B0604020202020204" pitchFamily="34" charset="0"/>
                        <a:buChar char="•"/>
                      </a:pPr>
                      <a:r>
                        <a:rPr lang="fr-FR" sz="900" dirty="0">
                          <a:latin typeface="Calibri" panose="020F0502020204030204" pitchFamily="34" charset="0"/>
                        </a:rPr>
                        <a:t>Soins au sein de la communauté ou prodigués par des infirmiers</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348623">
                <a:tc>
                  <a:txBody>
                    <a:bodyPr/>
                    <a:lstStyle/>
                    <a:p>
                      <a:r>
                        <a:rPr lang="fr-FR" sz="900" b="1" dirty="0">
                          <a:latin typeface="Calibri" panose="020F0502020204030204" pitchFamily="34" charset="0"/>
                        </a:rPr>
                        <a:t>Stigmatisation et discrimination</a:t>
                      </a:r>
                    </a:p>
                  </a:txBody>
                  <a:tcPr marL="83127" marR="83127" marT="40341" marB="40341"/>
                </a:tc>
                <a:tc gridSpan="2">
                  <a:txBody>
                    <a:bodyPr/>
                    <a:lstStyle/>
                    <a:p>
                      <a:pPr marL="171450" indent="-171450">
                        <a:buFont typeface="Arial" panose="020B0604020202020204" pitchFamily="34" charset="0"/>
                        <a:buChar char="•"/>
                      </a:pPr>
                      <a:r>
                        <a:rPr lang="fr-FR" sz="900" dirty="0">
                          <a:latin typeface="Calibri" panose="020F0502020204030204" pitchFamily="34" charset="0"/>
                        </a:rPr>
                        <a:t>Conseils individuels/en groupe</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par des pairs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Groupe de soutien au TAR</a:t>
                      </a:r>
                    </a:p>
                  </a:txBody>
                  <a:tcPr marL="83127" marR="83127" marT="40341" marB="40341"/>
                </a:tc>
                <a:extLst>
                  <a:ext uri="{0D108BD9-81ED-4DB2-BD59-A6C34878D82A}">
                    <a16:rowId xmlns:a16="http://schemas.microsoft.com/office/drawing/2014/main" val="10009"/>
                  </a:ext>
                </a:extLst>
              </a:tr>
              <a:tr h="1022102">
                <a:tc>
                  <a:txBody>
                    <a:bodyPr/>
                    <a:lstStyle/>
                    <a:p>
                      <a:r>
                        <a:rPr lang="fr-FR" sz="900" b="1" dirty="0">
                          <a:latin typeface="Calibri" panose="020F0502020204030204" pitchFamily="34" charset="0"/>
                        </a:rPr>
                        <a:t>Crise politique/guerre/</a:t>
                      </a:r>
                    </a:p>
                    <a:p>
                      <a:r>
                        <a:rPr lang="fr-FR" sz="900" b="1" dirty="0">
                          <a:latin typeface="Calibri" panose="020F0502020204030204" pitchFamily="34" charset="0"/>
                        </a:rPr>
                        <a:t>catastrophe naturelle</a:t>
                      </a:r>
                    </a:p>
                  </a:txBody>
                  <a:tcPr marL="83127" marR="83127" marT="40341" marB="40341"/>
                </a:tc>
                <a:tc gridSpan="2">
                  <a:txBody>
                    <a:bodyPr/>
                    <a:lstStyle/>
                    <a:p>
                      <a:pPr marL="171450" indent="-171450">
                        <a:buFont typeface="Arial" panose="020B0604020202020204" pitchFamily="34" charset="0"/>
                        <a:buChar char="•"/>
                      </a:pPr>
                      <a:r>
                        <a:rPr lang="fr-FR" sz="900" dirty="0">
                          <a:latin typeface="Calibri" panose="020F0502020204030204" pitchFamily="34" charset="0"/>
                        </a:rPr>
                        <a:t>Conseils individuels</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a:latin typeface="Calibri" panose="020F0502020204030204" pitchFamily="34" charset="0"/>
                        </a:rPr>
                        <a:t>Gestion des cas</a:t>
                      </a:r>
                    </a:p>
                  </a:txBody>
                  <a:tcPr marL="83127" marR="83127" marT="40341" marB="40341"/>
                </a:tc>
                <a:tc>
                  <a:txBody>
                    <a:bodyPr/>
                    <a:lstStyle/>
                    <a:p>
                      <a:pPr marL="171450" indent="-171450">
                        <a:buFont typeface="Arial" panose="020B0604020202020204" pitchFamily="34" charset="0"/>
                        <a:buChar char="•"/>
                      </a:pPr>
                      <a:r>
                        <a:rPr lang="fr-FR" sz="900" dirty="0">
                          <a:latin typeface="Calibri" panose="020F0502020204030204" pitchFamily="34" charset="0"/>
                        </a:rPr>
                        <a:t>Revoir les réseaux de distribution et de transport</a:t>
                      </a:r>
                    </a:p>
                    <a:p>
                      <a:pPr marL="171450" indent="-171450">
                        <a:buFont typeface="Arial" panose="020B0604020202020204" pitchFamily="34" charset="0"/>
                        <a:buChar char="•"/>
                      </a:pPr>
                      <a:r>
                        <a:rPr lang="fr-FR" sz="900" dirty="0">
                          <a:latin typeface="Calibri" panose="020F0502020204030204" pitchFamily="34" charset="0"/>
                        </a:rPr>
                        <a:t>Envisager d'autres sites/des sites non conventionnels pour le renouvellement du traitement</a:t>
                      </a:r>
                    </a:p>
                  </a:txBody>
                  <a:tcPr marL="83127" marR="83127" marT="40341" marB="40341"/>
                </a:tc>
                <a:extLst>
                  <a:ext uri="{0D108BD9-81ED-4DB2-BD59-A6C34878D82A}">
                    <a16:rowId xmlns:a16="http://schemas.microsoft.com/office/drawing/2014/main" val="10010"/>
                  </a:ext>
                </a:extLst>
              </a:tr>
            </a:tbl>
          </a:graphicData>
        </a:graphic>
      </p:graphicFrame>
      <p:sp>
        <p:nvSpPr>
          <p:cNvPr id="32" name="Content Placeholder 1"/>
          <p:cNvSpPr>
            <a:spLocks noGrp="1"/>
          </p:cNvSpPr>
          <p:nvPr>
            <p:ph sz="half" idx="1"/>
          </p:nvPr>
        </p:nvSpPr>
        <p:spPr>
          <a:xfrm>
            <a:off x="304800" y="4038600"/>
            <a:ext cx="2057400" cy="2590800"/>
          </a:xfrm>
        </p:spPr>
        <p:txBody>
          <a:bodyPr>
            <a:normAutofit fontScale="32500" lnSpcReduction="20000"/>
          </a:bodyPr>
          <a:lstStyle/>
          <a:p>
            <a:r>
              <a:rPr lang="en-US" dirty="0"/>
              <a:t>	</a:t>
            </a:r>
            <a:r>
              <a:rPr lang="fr-FR" dirty="0"/>
              <a:t>    </a:t>
            </a:r>
          </a:p>
          <a:p>
            <a:r>
              <a:rPr lang="en-US" dirty="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pPr marL="231775" indent="-231775">
              <a:buFont typeface="Arial" panose="020B0604020202020204" pitchFamily="34" charset="0"/>
              <a:buChar char="•"/>
            </a:pPr>
            <a:endParaRPr lang="fr-FR" sz="2800" dirty="0">
              <a:latin typeface="Calibri" panose="020F0502020204030204" pitchFamily="34" charset="0"/>
            </a:endParaRPr>
          </a:p>
          <a:p>
            <a:pPr marL="231775" indent="-231775">
              <a:buFont typeface="Arial" panose="020B0604020202020204" pitchFamily="34" charset="0"/>
              <a:buChar char="•"/>
            </a:pPr>
            <a:r>
              <a:rPr lang="fr-FR" sz="3100" dirty="0">
                <a:latin typeface="Calibri" panose="020F0502020204030204" pitchFamily="34" charset="0"/>
              </a:rPr>
              <a:t>Documenter les interventions et les éventuelles orientations nécessaires dans l'</a:t>
            </a:r>
            <a:r>
              <a:rPr lang="fr-FR" sz="3100" b="1" dirty="0">
                <a:latin typeface="Calibri" panose="020F0502020204030204" pitchFamily="34" charset="0"/>
              </a:rPr>
              <a:t>Outil de planification pour une meilleure observance.</a:t>
            </a:r>
          </a:p>
          <a:p>
            <a:pPr marL="231775" indent="-231775">
              <a:buFont typeface="Arial" panose="020B0604020202020204" pitchFamily="34" charset="0"/>
              <a:buChar char="•"/>
            </a:pPr>
            <a:r>
              <a:rPr lang="fr-FR" sz="3100" dirty="0">
                <a:latin typeface="Calibri" panose="020F0502020204030204" pitchFamily="34" charset="0"/>
              </a:rPr>
              <a:t>Récapituler les résultats et le plan élaboré. Faire répéter le plan à la patiente.</a:t>
            </a:r>
          </a:p>
          <a:p>
            <a:pPr marL="231775" indent="-231775">
              <a:buFont typeface="Arial" panose="020B0604020202020204" pitchFamily="34" charset="0"/>
              <a:buChar char="•"/>
            </a:pPr>
            <a:r>
              <a:rPr lang="fr-FR" sz="3100" dirty="0">
                <a:latin typeface="Calibri" panose="020F0502020204030204" pitchFamily="34" charset="0"/>
              </a:rPr>
              <a:t>Indiquer à la patiente la prochaine date de suivi et s'il s’agira d'une consultation de suivi prénatal/postnatal, d'une autre séance liée à l’observance ou d’un nouveau test de la charge virale.</a:t>
            </a:r>
          </a:p>
          <a:p>
            <a:pPr marL="457200" indent="-457200">
              <a:buFont typeface="Arial" panose="020B0604020202020204" pitchFamily="34" charset="0"/>
              <a:buChar char="•"/>
            </a:pPr>
            <a:endParaRPr lang="fr-FR" sz="2800" dirty="0">
              <a:latin typeface="Calibri" panose="020F0502020204030204" pitchFamily="34" charset="0"/>
            </a:endParaRPr>
          </a:p>
        </p:txBody>
      </p:sp>
      <p:pic>
        <p:nvPicPr>
          <p:cNvPr id="16" name="Picture 15">
            <a:extLst>
              <a:ext uri="{FF2B5EF4-FFF2-40B4-BE49-F238E27FC236}">
                <a16:creationId xmlns:a16="http://schemas.microsoft.com/office/drawing/2014/main" id="{6EB6A442-40F9-4BF4-A235-D0E57057A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802"/>
          <a:stretch/>
        </p:blipFill>
        <p:spPr>
          <a:xfrm>
            <a:off x="7139459" y="288252"/>
            <a:ext cx="1875479" cy="1325881"/>
          </a:xfrm>
          <a:prstGeom prst="rect">
            <a:avLst/>
          </a:prstGeom>
          <a:ln>
            <a:solidFill>
              <a:schemeClr val="tx1"/>
            </a:solidFill>
          </a:ln>
        </p:spPr>
      </p:pic>
    </p:spTree>
    <p:extLst>
      <p:ext uri="{BB962C8B-B14F-4D97-AF65-F5344CB8AC3E}">
        <p14:creationId xmlns:p14="http://schemas.microsoft.com/office/powerpoint/2010/main" val="3182539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12. Donner des ARV à votre bébé</a:t>
            </a:r>
          </a:p>
        </p:txBody>
      </p:sp>
      <p:sp>
        <p:nvSpPr>
          <p:cNvPr id="4" name="TextBox 3"/>
          <p:cNvSpPr txBox="1"/>
          <p:nvPr/>
        </p:nvSpPr>
        <p:spPr>
          <a:xfrm>
            <a:off x="6629400" y="1600200"/>
            <a:ext cx="2390424" cy="347787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Votre bébé devra prendre des ARV tous les jours au cours des premières semaines de vie.</a:t>
            </a:r>
          </a:p>
          <a:p>
            <a:pPr marL="285750" indent="-285750">
              <a:buFont typeface="Wingdings" panose="05000000000000000000" pitchFamily="2" charset="2"/>
              <a:buChar char="Ø"/>
            </a:pPr>
            <a:r>
              <a:rPr lang="fr-FR" sz="2000" dirty="0">
                <a:latin typeface="Calibri" panose="020F0502020204030204" pitchFamily="34" charset="0"/>
              </a:rPr>
              <a:t>Ces médicaments lui éviteront de contracter le VIH.</a:t>
            </a:r>
          </a:p>
          <a:p>
            <a:endParaRPr lang="fr-FR" sz="2000" dirty="0">
              <a:latin typeface="Calibri" panose="020F0502020204030204" pitchFamily="34" charset="0"/>
            </a:endParaRPr>
          </a:p>
        </p:txBody>
      </p:sp>
      <p:pic>
        <p:nvPicPr>
          <p:cNvPr id="5" name="Picture 4">
            <a:extLst>
              <a:ext uri="{FF2B5EF4-FFF2-40B4-BE49-F238E27FC236}">
                <a16:creationId xmlns:a16="http://schemas.microsoft.com/office/drawing/2014/main" id="{17B7472D-3913-4DDC-8321-0C4E8280B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66"/>
          <a:stretch/>
        </p:blipFill>
        <p:spPr>
          <a:xfrm>
            <a:off x="76200" y="901258"/>
            <a:ext cx="6400800" cy="4966142"/>
          </a:xfrm>
          <a:prstGeom prst="rect">
            <a:avLst/>
          </a:prstGeom>
        </p:spPr>
      </p:pic>
    </p:spTree>
    <p:extLst>
      <p:ext uri="{BB962C8B-B14F-4D97-AF65-F5344CB8AC3E}">
        <p14:creationId xmlns:p14="http://schemas.microsoft.com/office/powerpoint/2010/main" val="788277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8268" y="1057364"/>
            <a:ext cx="2743194" cy="1762036"/>
          </a:xfrm>
        </p:spPr>
        <p:txBody>
          <a:bodyPr>
            <a:normAutofit fontScale="92500" lnSpcReduction="20000"/>
          </a:bodyPr>
          <a:lstStyle/>
          <a:p>
            <a:r>
              <a:rPr lang="fr-FR" sz="15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Votre bébé devra prendre des ARV tous les jours au cours des premières semaines après sa naissance.</a:t>
            </a:r>
          </a:p>
          <a:p>
            <a:pPr marL="285750" indent="-285750">
              <a:buFont typeface="Wingdings" panose="05000000000000000000" pitchFamily="2" charset="2"/>
              <a:buChar char="Ø"/>
            </a:pPr>
            <a:r>
              <a:rPr lang="fr-FR" sz="1600" dirty="0">
                <a:latin typeface="Calibri" panose="020F0502020204030204" pitchFamily="34" charset="0"/>
              </a:rPr>
              <a:t>Ces médicaments lui éviteront de contracter le VIH.</a:t>
            </a:r>
          </a:p>
        </p:txBody>
      </p:sp>
      <p:sp>
        <p:nvSpPr>
          <p:cNvPr id="21" name="Content Placeholder 1"/>
          <p:cNvSpPr>
            <a:spLocks noGrp="1"/>
          </p:cNvSpPr>
          <p:nvPr>
            <p:ph sz="half" idx="1"/>
          </p:nvPr>
        </p:nvSpPr>
        <p:spPr>
          <a:xfrm>
            <a:off x="3071087" y="951193"/>
            <a:ext cx="5911545" cy="3636027"/>
          </a:xfrm>
        </p:spPr>
        <p:txBody>
          <a:bodyPr>
            <a:noAutofit/>
          </a:bodyPr>
          <a:lstStyle/>
          <a:p>
            <a:r>
              <a:rPr lang="fr-FR" sz="1100" b="1" dirty="0">
                <a:latin typeface="Calibri" panose="020F0502020204030204" pitchFamily="34" charset="0"/>
              </a:rPr>
              <a:t>POINTS DE DISCUSSION :</a:t>
            </a:r>
          </a:p>
          <a:p>
            <a:pPr marL="173038" indent="-173038">
              <a:lnSpc>
                <a:spcPct val="80000"/>
              </a:lnSpc>
              <a:buFont typeface="Arial" panose="020B0604020202020204" pitchFamily="34" charset="0"/>
              <a:buChar char="•"/>
            </a:pPr>
            <a:r>
              <a:rPr lang="fr-FR" sz="1100" dirty="0">
                <a:latin typeface="Calibri" panose="020F0502020204030204" pitchFamily="34" charset="0"/>
              </a:rPr>
              <a:t>Donnez ses ARV à votre bébé immédiatement après avoir </a:t>
            </a:r>
          </a:p>
          <a:p>
            <a:pPr indent="176213">
              <a:lnSpc>
                <a:spcPct val="80000"/>
              </a:lnSpc>
            </a:pPr>
            <a:r>
              <a:rPr lang="fr-FR" sz="1100" dirty="0">
                <a:latin typeface="Calibri" panose="020F0502020204030204" pitchFamily="34" charset="0"/>
              </a:rPr>
              <a:t>pris les vôtres (c’est un bon moyen de ne pas les oublier).</a:t>
            </a:r>
          </a:p>
          <a:p>
            <a:pPr marL="173038" indent="-173038">
              <a:lnSpc>
                <a:spcPct val="80000"/>
              </a:lnSpc>
              <a:buFont typeface="Arial" panose="020B0604020202020204" pitchFamily="34" charset="0"/>
              <a:buChar char="•"/>
            </a:pPr>
            <a:r>
              <a:rPr lang="fr-FR" sz="1100" dirty="0">
                <a:latin typeface="Calibri" panose="020F0502020204030204" pitchFamily="34" charset="0"/>
              </a:rPr>
              <a:t>Donnez ses ARV à votre bébé lorsqu’il a faim ; il n’a pas besoin</a:t>
            </a:r>
          </a:p>
          <a:p>
            <a:pPr indent="176213">
              <a:lnSpc>
                <a:spcPct val="80000"/>
              </a:lnSpc>
              <a:tabLst>
                <a:tab pos="176213" algn="l"/>
              </a:tabLst>
            </a:pPr>
            <a:r>
              <a:rPr lang="fr-FR" sz="1100" dirty="0">
                <a:latin typeface="Calibri" panose="020F0502020204030204" pitchFamily="34" charset="0"/>
              </a:rPr>
              <a:t>d'avoir vraiment faim, du moment qu’il n’a pas l’estomac plein.</a:t>
            </a:r>
          </a:p>
          <a:p>
            <a:r>
              <a:rPr lang="fr-FR" sz="1100" b="1" dirty="0">
                <a:latin typeface="Calibri" panose="020F0502020204030204" pitchFamily="34" charset="0"/>
              </a:rPr>
              <a:t>Donner des médicaments à un nourrisson</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Commencez par secouer le flacon de médicament 10 à 15 fois.</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Prélevez ensuite le médicament à l’aide d'une seringue, jusqu'à la ligne indiquée par votre prestataire.</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Asseyez le bébé confortablement sur vos genoux et gardez la seringue remplie à portée de main. Si vous êtes droitière, tenez le bébé dans votre bras gauche. Le bébé doit être bien allongé, tête et pieds environ à la même distance du sol. Maintenez la tête du bébé dans le creux de votre coude gauche ; poussez légèrement les commissures des lèvres du bébé avec le pouce et les doigts de votre main gauche de sorte qu’il ne puisse pas refermer la bouche.</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Prenez la seringue remplie de médicament dans votre main droite et instillez doucement le médicament dans la bouche du bébé en direction de sa joue (pas de la gorge car il risquerait de s’étouffer). Relâchez ensuite votre main gauche pour permettre au bébé de refermer la bouche et d'avaler. </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Vous pouvez donner le sein ou le biberon à votre bébé juste après le médicament pour qu'il « descende » correctement.</a:t>
            </a:r>
          </a:p>
          <a:p>
            <a:pPr>
              <a:lnSpc>
                <a:spcPct val="80000"/>
              </a:lnSpc>
            </a:pPr>
            <a:r>
              <a:rPr lang="fr-FR" sz="1100" b="1" dirty="0">
                <a:latin typeface="Calibri" panose="020F0502020204030204" pitchFamily="34" charset="0"/>
                <a:sym typeface="Wingdings" panose="05000000000000000000" pitchFamily="2" charset="2"/>
              </a:rPr>
              <a:t>Quel médicament et en quelle quantité ?</a:t>
            </a:r>
          </a:p>
          <a:p>
            <a:pPr marL="173038" indent="-173038">
              <a:lnSpc>
                <a:spcPct val="80000"/>
              </a:lnSpc>
              <a:buFont typeface="Arial" panose="020B0604020202020204" pitchFamily="34" charset="0"/>
              <a:buChar char="•"/>
            </a:pPr>
            <a:r>
              <a:rPr lang="fr-FR" sz="1100" dirty="0">
                <a:latin typeface="Calibri" panose="020F0502020204030204" pitchFamily="34" charset="0"/>
                <a:sym typeface="Wingdings" panose="05000000000000000000" pitchFamily="2" charset="2"/>
              </a:rPr>
              <a:t>Les recommandations nationales détermineront l(es) ARV utilisé(s) pour la prophylaxie infantile et la posologie indiquée. Les recommandations de l’OMS sont présentées dans le tableau ci-dessous. La posologie augmentera à mesure que le bébé grandit. </a:t>
            </a:r>
          </a:p>
        </p:txBody>
      </p:sp>
      <p:cxnSp>
        <p:nvCxnSpPr>
          <p:cNvPr id="15" name="Straight Connector 14"/>
          <p:cNvCxnSpPr>
            <a:cxnSpLocks/>
          </p:cNvCxnSpPr>
          <p:nvPr/>
        </p:nvCxnSpPr>
        <p:spPr>
          <a:xfrm>
            <a:off x="3048000" y="1057364"/>
            <a:ext cx="0" cy="54839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4461"/>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12. Donner des ARV à votre bébé</a:t>
            </a:r>
          </a:p>
        </p:txBody>
      </p:sp>
      <p:sp>
        <p:nvSpPr>
          <p:cNvPr id="31" name="Rectangle 30"/>
          <p:cNvSpPr/>
          <p:nvPr/>
        </p:nvSpPr>
        <p:spPr>
          <a:xfrm>
            <a:off x="76200" y="2942207"/>
            <a:ext cx="2851457" cy="368719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5154" y="3137357"/>
            <a:ext cx="1360170" cy="401293"/>
          </a:xfrm>
        </p:spPr>
        <p:txBody>
          <a:bodyPr>
            <a:normAutofit/>
          </a:bodyPr>
          <a:lstStyle/>
          <a:p>
            <a:r>
              <a:rPr lang="fr-FR" sz="1600" b="1" dirty="0">
                <a:latin typeface="Calibri" panose="020F0502020204030204" pitchFamily="34" charset="0"/>
              </a:rPr>
              <a:t>Récapitulatif :</a:t>
            </a:r>
          </a:p>
          <a:p>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603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65" y="3733800"/>
            <a:ext cx="2743195" cy="2631490"/>
          </a:xfrm>
          <a:prstGeom prst="rect">
            <a:avLst/>
          </a:prstGeom>
          <a:noFill/>
        </p:spPr>
        <p:txBody>
          <a:bodyPr wrap="square" rtlCol="0">
            <a:spAutoFit/>
          </a:bodyPr>
          <a:lstStyle/>
          <a:p>
            <a:r>
              <a:rPr lang="fr-FR" sz="1100" dirty="0">
                <a:latin typeface="Calibri" panose="020F0502020204030204" pitchFamily="34" charset="0"/>
              </a:rPr>
              <a:t>Poser des questions au parent afin de vérifier qu’il a bien compris ce dont vous venez de parler :</a:t>
            </a:r>
          </a:p>
          <a:p>
            <a:pPr marL="233363" indent="-233363">
              <a:buFont typeface="Arial" panose="020B0604020202020204" pitchFamily="34" charset="0"/>
              <a:buChar char="•"/>
            </a:pPr>
            <a:r>
              <a:rPr lang="fr-FR" sz="1100" dirty="0">
                <a:latin typeface="Calibri" panose="020F0502020204030204" pitchFamily="34" charset="0"/>
              </a:rPr>
              <a:t>Quel médicament le bébé prendra-t-il ?</a:t>
            </a:r>
          </a:p>
          <a:p>
            <a:pPr marL="233363" indent="-233363">
              <a:buFont typeface="Arial" panose="020B0604020202020204" pitchFamily="34" charset="0"/>
              <a:buChar char="•"/>
            </a:pPr>
            <a:r>
              <a:rPr lang="fr-FR" sz="1100" dirty="0">
                <a:latin typeface="Calibri" panose="020F0502020204030204" pitchFamily="34" charset="0"/>
              </a:rPr>
              <a:t>Quelle quantité de médicament lui donnerez-vous ?</a:t>
            </a:r>
          </a:p>
          <a:p>
            <a:pPr marL="233363" indent="-233363">
              <a:buFont typeface="Arial" panose="020B0604020202020204" pitchFamily="34" charset="0"/>
              <a:buChar char="•"/>
            </a:pPr>
            <a:r>
              <a:rPr lang="fr-FR" sz="1100" dirty="0">
                <a:latin typeface="Calibri" panose="020F0502020204030204" pitchFamily="34" charset="0"/>
              </a:rPr>
              <a:t>À quelle fréquence ?</a:t>
            </a:r>
          </a:p>
          <a:p>
            <a:pPr marL="233363" indent="-233363">
              <a:buFont typeface="Arial" panose="020B0604020202020204" pitchFamily="34" charset="0"/>
              <a:buChar char="•"/>
            </a:pPr>
            <a:r>
              <a:rPr lang="fr-FR" sz="1100" dirty="0">
                <a:latin typeface="Calibri" panose="020F0502020204030204" pitchFamily="34" charset="0"/>
              </a:rPr>
              <a:t>Pendant combien de temps ?</a:t>
            </a:r>
          </a:p>
          <a:p>
            <a:pPr marL="233363" indent="-233363">
              <a:buFont typeface="Arial" panose="020B0604020202020204" pitchFamily="34" charset="0"/>
              <a:buChar char="•"/>
            </a:pPr>
            <a:r>
              <a:rPr lang="fr-FR" sz="1100" dirty="0">
                <a:latin typeface="Calibri" panose="020F0502020204030204" pitchFamily="34" charset="0"/>
              </a:rPr>
              <a:t>Montrez-moi comment vous administrerez les ARV à votre bébé.</a:t>
            </a:r>
          </a:p>
          <a:p>
            <a:pPr marL="233363" indent="-233363">
              <a:buFont typeface="Arial" panose="020B0604020202020204" pitchFamily="34" charset="0"/>
              <a:buChar char="•"/>
            </a:pPr>
            <a:r>
              <a:rPr lang="fr-FR" sz="1100" dirty="0">
                <a:latin typeface="Calibri" panose="020F0502020204030204" pitchFamily="34" charset="0"/>
              </a:rPr>
              <a:t>Citez-moi une méthode qui vous aidera à vous rappeler facilement de la dose d’ARV à donner au bébé ?</a:t>
            </a:r>
          </a:p>
          <a:p>
            <a:pPr marL="233363" indent="-233363">
              <a:buFont typeface="Arial" panose="020B0604020202020204" pitchFamily="34" charset="0"/>
              <a:buChar char="•"/>
            </a:pPr>
            <a:r>
              <a:rPr lang="fr-FR" sz="1100" i="1" dirty="0">
                <a:latin typeface="Calibri" panose="020F0502020204030204" pitchFamily="34" charset="0"/>
              </a:rPr>
              <a:t>Donner des supports écrits si vous en avez à disposition.</a:t>
            </a:r>
          </a:p>
        </p:txBody>
      </p:sp>
      <p:graphicFrame>
        <p:nvGraphicFramePr>
          <p:cNvPr id="4" name="Table 3">
            <a:extLst>
              <a:ext uri="{FF2B5EF4-FFF2-40B4-BE49-F238E27FC236}">
                <a16:creationId xmlns:a16="http://schemas.microsoft.com/office/drawing/2014/main" id="{28BAE88C-8389-4BDA-B302-702125285D33}"/>
              </a:ext>
            </a:extLst>
          </p:cNvPr>
          <p:cNvGraphicFramePr>
            <a:graphicFrameLocks noGrp="1"/>
          </p:cNvGraphicFramePr>
          <p:nvPr>
            <p:extLst>
              <p:ext uri="{D42A27DB-BD31-4B8C-83A1-F6EECF244321}">
                <p14:modId xmlns:p14="http://schemas.microsoft.com/office/powerpoint/2010/main" val="1757636629"/>
              </p:ext>
            </p:extLst>
          </p:nvPr>
        </p:nvGraphicFramePr>
        <p:xfrm>
          <a:off x="3124200" y="4693391"/>
          <a:ext cx="5823263" cy="2040609"/>
        </p:xfrm>
        <a:graphic>
          <a:graphicData uri="http://schemas.openxmlformats.org/drawingml/2006/table">
            <a:tbl>
              <a:tblPr firstRow="1" firstCol="1" bandRow="1">
                <a:tableStyleId>{7DF18680-E054-41AD-8BC1-D1AEF772440D}</a:tableStyleId>
              </a:tblPr>
              <a:tblGrid>
                <a:gridCol w="1696125">
                  <a:extLst>
                    <a:ext uri="{9D8B030D-6E8A-4147-A177-3AD203B41FA5}">
                      <a16:colId xmlns:a16="http://schemas.microsoft.com/office/drawing/2014/main" val="2180572867"/>
                    </a:ext>
                  </a:extLst>
                </a:gridCol>
                <a:gridCol w="1961475">
                  <a:extLst>
                    <a:ext uri="{9D8B030D-6E8A-4147-A177-3AD203B41FA5}">
                      <a16:colId xmlns:a16="http://schemas.microsoft.com/office/drawing/2014/main" val="2784812352"/>
                    </a:ext>
                  </a:extLst>
                </a:gridCol>
                <a:gridCol w="2165663">
                  <a:extLst>
                    <a:ext uri="{9D8B030D-6E8A-4147-A177-3AD203B41FA5}">
                      <a16:colId xmlns:a16="http://schemas.microsoft.com/office/drawing/2014/main" val="2516777855"/>
                    </a:ext>
                  </a:extLst>
                </a:gridCol>
              </a:tblGrid>
              <a:tr h="370242">
                <a:tc>
                  <a:txBody>
                    <a:bodyPr/>
                    <a:lstStyle/>
                    <a:p>
                      <a:pPr marL="0" marR="0" algn="ctr">
                        <a:spcBef>
                          <a:spcPts val="0"/>
                        </a:spcBef>
                        <a:spcAft>
                          <a:spcPts val="0"/>
                        </a:spcAft>
                      </a:pPr>
                      <a:endParaRPr lang="fr-FR" sz="1100" dirty="0">
                        <a:effectLst/>
                        <a:latin typeface="Calibri" panose="020F0502020204030204" pitchFamily="34" charset="0"/>
                        <a:cs typeface="Calibri" panose="020F0502020204030204" pitchFamily="34" charset="0"/>
                      </a:endParaRPr>
                    </a:p>
                    <a:p>
                      <a:pPr marL="0" marR="0" algn="ctr">
                        <a:spcBef>
                          <a:spcPts val="0"/>
                        </a:spcBef>
                        <a:spcAft>
                          <a:spcPts val="0"/>
                        </a:spcAft>
                      </a:pPr>
                      <a:r>
                        <a:rPr lang="fr-FR" sz="1100" dirty="0">
                          <a:effectLst/>
                          <a:latin typeface="Calibri" panose="020F0502020204030204" pitchFamily="34" charset="0"/>
                        </a:rPr>
                        <a:t>Formes de posologie</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fr-FR" sz="1100" dirty="0">
                          <a:effectLst/>
                          <a:latin typeface="Calibri" panose="020F0502020204030204" pitchFamily="34" charset="0"/>
                        </a:rPr>
                        <a:t>Posologie 0-6 semaines*</a:t>
                      </a:r>
                    </a:p>
                    <a:p>
                      <a:pPr marL="0" marR="0" algn="ctr">
                        <a:spcBef>
                          <a:spcPts val="0"/>
                        </a:spcBef>
                        <a:spcAft>
                          <a:spcPts val="0"/>
                        </a:spcAft>
                      </a:pPr>
                      <a:r>
                        <a:rPr lang="fr-FR" sz="1100" dirty="0">
                          <a:effectLst/>
                          <a:latin typeface="Calibri" panose="020F0502020204030204" pitchFamily="34" charset="0"/>
                        </a:rPr>
                        <a:t>AZT et NVP</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fr-FR" sz="1100" dirty="0">
                          <a:effectLst/>
                          <a:latin typeface="Calibri" panose="020F0502020204030204" pitchFamily="34" charset="0"/>
                        </a:rPr>
                        <a:t>Posologie 6-12 semaines</a:t>
                      </a:r>
                    </a:p>
                    <a:p>
                      <a:pPr marL="0" marR="0" algn="ctr">
                        <a:spcBef>
                          <a:spcPts val="0"/>
                        </a:spcBef>
                        <a:spcAft>
                          <a:spcPts val="0"/>
                        </a:spcAft>
                      </a:pPr>
                      <a:r>
                        <a:rPr lang="fr-FR" sz="1100" dirty="0">
                          <a:effectLst/>
                          <a:latin typeface="Calibri" panose="020F0502020204030204" pitchFamily="34" charset="0"/>
                        </a:rPr>
                        <a:t>NVP uniquement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407035"/>
                  </a:ext>
                </a:extLst>
              </a:tr>
              <a:tr h="325813">
                <a:tc rowSpan="2">
                  <a:txBody>
                    <a:bodyPr/>
                    <a:lstStyle/>
                    <a:p>
                      <a:pPr marL="0" marR="0" algn="ctr">
                        <a:spcBef>
                          <a:spcPts val="0"/>
                        </a:spcBef>
                        <a:spcAft>
                          <a:spcPts val="0"/>
                        </a:spcAft>
                      </a:pPr>
                      <a:r>
                        <a:rPr lang="fr-FR" sz="1100" b="1" kern="1200" dirty="0">
                          <a:solidFill>
                            <a:srgbClr val="FFFF00"/>
                          </a:solidFill>
                          <a:effectLst/>
                          <a:latin typeface="Calibri" panose="020F0502020204030204" pitchFamily="34" charset="0"/>
                        </a:rPr>
                        <a:t>Sirops</a:t>
                      </a:r>
                    </a:p>
                    <a:p>
                      <a:pPr marL="0" marR="0" algn="ctr">
                        <a:spcBef>
                          <a:spcPts val="0"/>
                        </a:spcBef>
                        <a:spcAft>
                          <a:spcPts val="0"/>
                        </a:spcAft>
                      </a:pPr>
                      <a:r>
                        <a:rPr lang="fr-FR" sz="1100" dirty="0">
                          <a:effectLst/>
                          <a:latin typeface="Calibri" panose="020F0502020204030204" pitchFamily="34" charset="0"/>
                        </a:rPr>
                        <a:t>AZT 10 mg/ml</a:t>
                      </a:r>
                    </a:p>
                    <a:p>
                      <a:pPr marL="0" marR="0" algn="ctr">
                        <a:spcBef>
                          <a:spcPts val="0"/>
                        </a:spcBef>
                        <a:spcAft>
                          <a:spcPts val="0"/>
                        </a:spcAft>
                      </a:pPr>
                      <a:r>
                        <a:rPr lang="fr-FR" sz="1100" dirty="0">
                          <a:effectLst/>
                          <a:latin typeface="Calibri" panose="020F0502020204030204" pitchFamily="34" charset="0"/>
                        </a:rPr>
                        <a:t>NVP 10 mg/ml</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fr-FR" sz="1100" dirty="0">
                          <a:effectLst/>
                          <a:latin typeface="Calibri" panose="020F0502020204030204" pitchFamily="34" charset="0"/>
                        </a:rPr>
                        <a:t> AZT 1,5 ml deux fois par jour (15 mg)</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lvl="0" indent="0" algn="ctr" defTabSz="410099" rtl="0" eaLnBrk="1" fontAlgn="auto" latinLnBrk="0" hangingPunct="1">
                        <a:lnSpc>
                          <a:spcPct val="100000"/>
                        </a:lnSpc>
                        <a:spcBef>
                          <a:spcPts val="0"/>
                        </a:spcBef>
                        <a:spcAft>
                          <a:spcPts val="0"/>
                        </a:spcAft>
                        <a:buClrTx/>
                        <a:buSzTx/>
                        <a:buFontTx/>
                        <a:buNone/>
                        <a:tabLst/>
                        <a:defRPr/>
                      </a:pPr>
                      <a:r>
                        <a:rPr lang="fr-FR" sz="1100" dirty="0">
                          <a:effectLst/>
                          <a:latin typeface="Calibri" panose="020F0502020204030204" pitchFamily="34" charset="0"/>
                        </a:rPr>
                        <a:t>NVP 2 ml une fois par jour (20 mg)</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722317"/>
                  </a:ext>
                </a:extLst>
              </a:tr>
              <a:tr h="325813">
                <a:tc vMerge="1">
                  <a:txBody>
                    <a:bodyPr/>
                    <a:lstStyle/>
                    <a:p>
                      <a:endParaRPr lang="en-US"/>
                    </a:p>
                  </a:txBody>
                  <a:tcPr/>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fr-FR" sz="1100" dirty="0">
                          <a:effectLst/>
                          <a:latin typeface="Calibri" panose="020F0502020204030204" pitchFamily="34" charset="0"/>
                        </a:rPr>
                        <a:t>NVP 1,5 ml une fois par jour (15 mg)</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225334124"/>
                  </a:ext>
                </a:extLst>
              </a:tr>
              <a:tr h="367819">
                <a:tc rowSpan="2">
                  <a:txBody>
                    <a:bodyPr/>
                    <a:lstStyle/>
                    <a:p>
                      <a:pPr marL="0" marR="0" lvl="0" indent="0" algn="ctr">
                        <a:spcBef>
                          <a:spcPts val="0"/>
                        </a:spcBef>
                        <a:spcAft>
                          <a:spcPts val="0"/>
                        </a:spcAft>
                        <a:buFont typeface="Symbol" panose="05050102010706020507" pitchFamily="18" charset="2"/>
                        <a:buNone/>
                      </a:pPr>
                      <a:r>
                        <a:rPr lang="fr-FR" sz="1100" dirty="0">
                          <a:solidFill>
                            <a:srgbClr val="FFFF00"/>
                          </a:solidFill>
                          <a:effectLst/>
                          <a:latin typeface="Calibri" panose="020F0502020204030204" pitchFamily="34" charset="0"/>
                        </a:rPr>
                        <a:t>Comprimés</a:t>
                      </a:r>
                    </a:p>
                    <a:p>
                      <a:pPr marL="0" marR="0" lvl="0" indent="0" algn="ctr">
                        <a:spcBef>
                          <a:spcPts val="0"/>
                        </a:spcBef>
                        <a:spcAft>
                          <a:spcPts val="0"/>
                        </a:spcAft>
                        <a:buFont typeface="Symbol" panose="05050102010706020507" pitchFamily="18" charset="2"/>
                        <a:buNone/>
                      </a:pPr>
                      <a:r>
                        <a:rPr lang="fr-FR" sz="1100" dirty="0">
                          <a:effectLst/>
                          <a:latin typeface="Calibri" panose="020F0502020204030204" pitchFamily="34" charset="0"/>
                        </a:rPr>
                        <a:t>AZT 60 mg</a:t>
                      </a:r>
                    </a:p>
                    <a:p>
                      <a:pPr marL="0" marR="0" lvl="0" indent="0" algn="ctr">
                        <a:spcBef>
                          <a:spcPts val="0"/>
                        </a:spcBef>
                        <a:spcAft>
                          <a:spcPts val="0"/>
                        </a:spcAft>
                        <a:buFont typeface="Symbol" panose="05050102010706020507" pitchFamily="18" charset="2"/>
                        <a:buNone/>
                      </a:pPr>
                      <a:r>
                        <a:rPr lang="fr-FR" sz="1100" dirty="0">
                          <a:effectLst/>
                          <a:latin typeface="Calibri" panose="020F0502020204030204" pitchFamily="34" charset="0"/>
                        </a:rPr>
                        <a:t>NVP 50 mg</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fr-FR" sz="1100" kern="1200" dirty="0">
                          <a:solidFill>
                            <a:schemeClr val="dk1"/>
                          </a:solidFill>
                          <a:effectLst/>
                          <a:latin typeface="Calibri" panose="020F0502020204030204" pitchFamily="34" charset="0"/>
                        </a:rPr>
                        <a:t>AZT 1/4 de comprimé deux fois par jour (15 mg)</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algn="ctr">
                        <a:spcBef>
                          <a:spcPts val="0"/>
                        </a:spcBef>
                        <a:spcAft>
                          <a:spcPts val="0"/>
                        </a:spcAft>
                      </a:pPr>
                      <a:r>
                        <a:rPr lang="fr-FR" sz="1100" kern="1200" dirty="0">
                          <a:solidFill>
                            <a:schemeClr val="dk1"/>
                          </a:solidFill>
                          <a:effectLst/>
                          <a:latin typeface="Calibri" panose="020F0502020204030204" pitchFamily="34" charset="0"/>
                        </a:rPr>
                        <a:t>NVP 1/2 comprimé une fois par jour (25 mg)</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36838"/>
                  </a:ext>
                </a:extLst>
              </a:tr>
              <a:tr h="325813">
                <a:tc vMerge="1">
                  <a:txBody>
                    <a:bodyPr/>
                    <a:lstStyle/>
                    <a:p>
                      <a:pPr marL="111125" marR="0" lvl="0" indent="-111125" algn="l" defTabSz="410099" rtl="0" eaLnBrk="1" latinLnBrk="0" hangingPunct="1">
                        <a:spcBef>
                          <a:spcPts val="0"/>
                        </a:spcBef>
                        <a:spcAft>
                          <a:spcPts val="0"/>
                        </a:spcAft>
                        <a:buFont typeface="Symbol" panose="05050102010706020507" pitchFamily="18" charset="2"/>
                        <a:buChar char=""/>
                      </a:pPr>
                      <a:endParaRPr lang="en-US" sz="1100" b="1"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latin typeface="Calibri" panose="020F0502020204030204" pitchFamily="34" charset="0"/>
                        </a:rPr>
                        <a:t>NVP 1/4 de comprimé une fois par jour (12 mg)</a:t>
                      </a: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62074858"/>
                  </a:ext>
                </a:extLst>
              </a:tr>
              <a:tr h="296708">
                <a:tc gridSpan="3">
                  <a:txBody>
                    <a:bodyPr/>
                    <a:lstStyle/>
                    <a:p>
                      <a:pPr marL="0" marR="0" lvl="0" indent="0" algn="l">
                        <a:spcBef>
                          <a:spcPts val="0"/>
                        </a:spcBef>
                        <a:spcAft>
                          <a:spcPts val="0"/>
                        </a:spcAft>
                        <a:buFont typeface="Symbol" panose="05050102010706020507" pitchFamily="18" charset="2"/>
                        <a:buNone/>
                      </a:pPr>
                      <a:r>
                        <a:rPr lang="fr-FR" sz="1100" dirty="0">
                          <a:effectLst/>
                          <a:latin typeface="Calibri" panose="020F0502020204030204" pitchFamily="34" charset="0"/>
                        </a:rPr>
                        <a:t>* Si le nourrisson pèse entre 2 000 g et 2 500 g, donner 1,0 ml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hMerge="1">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45612033"/>
                  </a:ext>
                </a:extLst>
              </a:tr>
            </a:tbl>
          </a:graphicData>
        </a:graphic>
      </p:graphicFrame>
      <p:pic>
        <p:nvPicPr>
          <p:cNvPr id="13" name="Picture 12">
            <a:extLst>
              <a:ext uri="{FF2B5EF4-FFF2-40B4-BE49-F238E27FC236}">
                <a16:creationId xmlns:a16="http://schemas.microsoft.com/office/drawing/2014/main" id="{17B7472D-3913-4DDC-8321-0C4E8280B9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66"/>
          <a:stretch/>
        </p:blipFill>
        <p:spPr>
          <a:xfrm>
            <a:off x="7162807" y="288253"/>
            <a:ext cx="1828800" cy="1325880"/>
          </a:xfrm>
          <a:prstGeom prst="rect">
            <a:avLst/>
          </a:prstGeom>
          <a:ln>
            <a:solidFill>
              <a:schemeClr val="tx1"/>
            </a:solidFill>
          </a:ln>
        </p:spPr>
      </p:pic>
    </p:spTree>
    <p:extLst>
      <p:ext uri="{BB962C8B-B14F-4D97-AF65-F5344CB8AC3E}">
        <p14:creationId xmlns:p14="http://schemas.microsoft.com/office/powerpoint/2010/main" val="2869377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13. Conseil pour donner des médicaments à votre bébé</a:t>
            </a:r>
          </a:p>
        </p:txBody>
      </p:sp>
      <p:sp>
        <p:nvSpPr>
          <p:cNvPr id="4" name="TextBox 3"/>
          <p:cNvSpPr txBox="1"/>
          <p:nvPr/>
        </p:nvSpPr>
        <p:spPr>
          <a:xfrm>
            <a:off x="6096000" y="2895600"/>
            <a:ext cx="2438400" cy="132343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faciliter l’administration de ses ARV à votre bébé. </a:t>
            </a:r>
          </a:p>
        </p:txBody>
      </p:sp>
      <p:pic>
        <p:nvPicPr>
          <p:cNvPr id="5" name="Picture 4">
            <a:extLst>
              <a:ext uri="{FF2B5EF4-FFF2-40B4-BE49-F238E27FC236}">
                <a16:creationId xmlns:a16="http://schemas.microsoft.com/office/drawing/2014/main" id="{28896C3F-CEDE-4F15-B757-4277DB210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67" t="10976" r="35833" b="9722"/>
          <a:stretch/>
        </p:blipFill>
        <p:spPr>
          <a:xfrm>
            <a:off x="1676400" y="1149820"/>
            <a:ext cx="3429000" cy="5250980"/>
          </a:xfrm>
          <a:prstGeom prst="rect">
            <a:avLst/>
          </a:prstGeom>
        </p:spPr>
      </p:pic>
    </p:spTree>
    <p:extLst>
      <p:ext uri="{BB962C8B-B14F-4D97-AF65-F5344CB8AC3E}">
        <p14:creationId xmlns:p14="http://schemas.microsoft.com/office/powerpoint/2010/main" val="44875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Ensemble, nous allons trouver des moyens pour faciliter l’administration de ses ARV à votre bébé. </a:t>
            </a:r>
          </a:p>
        </p:txBody>
      </p:sp>
      <p:cxnSp>
        <p:nvCxnSpPr>
          <p:cNvPr id="15" name="Straight Connector 14"/>
          <p:cNvCxnSpPr>
            <a:cxnSpLocks/>
          </p:cNvCxnSpPr>
          <p:nvPr/>
        </p:nvCxnSpPr>
        <p:spPr>
          <a:xfrm>
            <a:off x="2597728" y="1066800"/>
            <a:ext cx="0" cy="5410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3886200"/>
            <a:ext cx="2202872" cy="26670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3622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199" y="2514600"/>
            <a:ext cx="1690257" cy="914400"/>
          </a:xfrm>
        </p:spPr>
        <p:txBody>
          <a:bodyPr>
            <a:normAutofit/>
          </a:bodyPr>
          <a:lstStyle/>
          <a:p>
            <a:r>
              <a:rPr lang="fr-FR" sz="1500" b="1" dirty="0">
                <a:latin typeface="Calibri" panose="020F0502020204030204" pitchFamily="34" charset="0"/>
              </a:rPr>
              <a:t>Instructions pour le prestataire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4800" y="3012831"/>
            <a:ext cx="1907309" cy="646331"/>
          </a:xfrm>
          <a:prstGeom prst="rect">
            <a:avLst/>
          </a:prstGeom>
          <a:noFill/>
        </p:spPr>
        <p:txBody>
          <a:bodyPr wrap="square" rtlCol="0">
            <a:spAutoFit/>
          </a:bodyPr>
          <a:lstStyle/>
          <a:p>
            <a:r>
              <a:rPr lang="fr-FR" sz="1200" dirty="0">
                <a:latin typeface="Calibri" panose="020F0502020204030204" pitchFamily="34" charset="0"/>
              </a:rPr>
              <a:t>Proposer des suggestions pour surmonter les obstacles spécifiques qui ont été identifiés.</a:t>
            </a:r>
            <a:endParaRPr lang="fr-FR" sz="1600" dirty="0"/>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en-US" dirty="0"/>
              <a:t>	</a:t>
            </a:r>
            <a:r>
              <a:rPr lang="fr-FR" sz="2800" dirty="0">
                <a:solidFill>
                  <a:srgbClr val="FFFFFF"/>
                </a:solidFill>
                <a:latin typeface="Calibri" panose="020F0502020204030204" pitchFamily="34" charset="0"/>
              </a:rPr>
              <a:t> 13. Conseil pour donner des médicaments </a:t>
            </a:r>
            <a:r>
              <a:rPr lang="fr-FR" sz="2800" dirty="0" smtClean="0">
                <a:solidFill>
                  <a:srgbClr val="FFFFFF"/>
                </a:solidFill>
                <a:latin typeface="Calibri" panose="020F0502020204030204" pitchFamily="34" charset="0"/>
              </a:rPr>
              <a:t/>
            </a:r>
            <a:br>
              <a:rPr lang="fr-FR" sz="2800" dirty="0" smtClean="0">
                <a:solidFill>
                  <a:srgbClr val="FFFFFF"/>
                </a:solidFill>
                <a:latin typeface="Calibri" panose="020F0502020204030204" pitchFamily="34" charset="0"/>
              </a:rPr>
            </a:br>
            <a:r>
              <a:rPr lang="fr-FR" sz="2800" dirty="0" smtClean="0">
                <a:solidFill>
                  <a:srgbClr val="FFFFFF"/>
                </a:solidFill>
                <a:latin typeface="Calibri" panose="020F0502020204030204" pitchFamily="34" charset="0"/>
              </a:rPr>
              <a:t>	à </a:t>
            </a:r>
            <a:r>
              <a:rPr lang="fr-FR" sz="2800" dirty="0">
                <a:solidFill>
                  <a:srgbClr val="FFFFFF"/>
                </a:solidFill>
                <a:latin typeface="Calibri" panose="020F0502020204030204" pitchFamily="34" charset="0"/>
              </a:rPr>
              <a:t>votre bébé</a:t>
            </a:r>
          </a:p>
        </p:txBody>
      </p:sp>
      <p:sp>
        <p:nvSpPr>
          <p:cNvPr id="20" name="Content Placeholder 1"/>
          <p:cNvSpPr>
            <a:spLocks noGrp="1"/>
          </p:cNvSpPr>
          <p:nvPr>
            <p:ph sz="half" idx="1"/>
          </p:nvPr>
        </p:nvSpPr>
        <p:spPr>
          <a:xfrm>
            <a:off x="2667000" y="838200"/>
            <a:ext cx="6400800" cy="685800"/>
          </a:xfrm>
        </p:spPr>
        <p:txBody>
          <a:bodyPr>
            <a:noAutofit/>
          </a:bodyPr>
          <a:lstStyle/>
          <a:p>
            <a:r>
              <a:rPr lang="fr-FR" sz="14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Voyons maintenant comment rendre plus facile le fait </a:t>
            </a:r>
          </a:p>
          <a:p>
            <a:pPr indent="176213"/>
            <a:r>
              <a:rPr lang="fr-FR" sz="1400" dirty="0">
                <a:latin typeface="Calibri" panose="020F0502020204030204" pitchFamily="34" charset="0"/>
              </a:rPr>
              <a:t>de donner ses ARV à votre bébé </a:t>
            </a:r>
            <a:r>
              <a:rPr lang="fr-FR" sz="1400" b="1" dirty="0">
                <a:latin typeface="Calibri" panose="020F0502020204030204" pitchFamily="34" charset="0"/>
              </a:rPr>
              <a:t>(au niveau personnel).</a:t>
            </a:r>
            <a:endParaRPr lang="fr-FR" sz="1400" dirty="0">
              <a:latin typeface="Calibri" panose="020F0502020204030204" pitchFamily="34" charset="0"/>
            </a:endParaRPr>
          </a:p>
        </p:txBody>
      </p:sp>
      <p:sp>
        <p:nvSpPr>
          <p:cNvPr id="32" name="Content Placeholder 1"/>
          <p:cNvSpPr>
            <a:spLocks noGrp="1"/>
          </p:cNvSpPr>
          <p:nvPr>
            <p:ph sz="half" idx="1"/>
          </p:nvPr>
        </p:nvSpPr>
        <p:spPr>
          <a:xfrm>
            <a:off x="304800" y="3962400"/>
            <a:ext cx="2126672" cy="2590800"/>
          </a:xfrm>
        </p:spPr>
        <p:txBody>
          <a:bodyPr>
            <a:normAutofit fontScale="32500" lnSpcReduction="20000"/>
          </a:bodyPr>
          <a:lstStyle/>
          <a:p>
            <a:r>
              <a:rPr lang="en-US" dirty="0"/>
              <a:t>	</a:t>
            </a:r>
            <a:r>
              <a:rPr lang="fr-FR" dirty="0"/>
              <a:t>    </a:t>
            </a:r>
          </a:p>
          <a:p>
            <a:r>
              <a:rPr lang="en-US" dirty="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pPr marL="231775" indent="-231775">
              <a:buFont typeface="Arial" panose="020B0604020202020204" pitchFamily="34" charset="0"/>
              <a:buChar char="•"/>
            </a:pPr>
            <a:endParaRPr lang="fr-FR" sz="2800" dirty="0">
              <a:latin typeface="Calibri" panose="020F0502020204030204" pitchFamily="34" charset="0"/>
            </a:endParaRPr>
          </a:p>
          <a:p>
            <a:pPr marL="231775" indent="-231775">
              <a:buFont typeface="Arial" panose="020B0604020202020204" pitchFamily="34" charset="0"/>
              <a:buChar char="•"/>
            </a:pPr>
            <a:r>
              <a:rPr lang="fr-FR" sz="3100" dirty="0">
                <a:latin typeface="Calibri" panose="020F0502020204030204" pitchFamily="34" charset="0"/>
              </a:rPr>
              <a:t>Documenter les interventions et les éventuelles orientations nécessaires dans l'</a:t>
            </a:r>
            <a:r>
              <a:rPr lang="fr-FR" sz="3100" b="1" dirty="0">
                <a:latin typeface="Calibri" panose="020F0502020204030204" pitchFamily="34" charset="0"/>
              </a:rPr>
              <a:t>Outil de planification pour une meilleure observance.</a:t>
            </a:r>
          </a:p>
          <a:p>
            <a:pPr marL="231775" indent="-231775">
              <a:buFont typeface="Arial" panose="020B0604020202020204" pitchFamily="34" charset="0"/>
              <a:buChar char="•"/>
            </a:pPr>
            <a:r>
              <a:rPr lang="fr-FR" sz="3100" dirty="0">
                <a:latin typeface="Calibri" panose="020F0502020204030204" pitchFamily="34" charset="0"/>
              </a:rPr>
              <a:t>Récapituler les résultats et le plan élaboré. Faire répéter le plan à la patiente.</a:t>
            </a:r>
          </a:p>
          <a:p>
            <a:pPr marL="231775" indent="-231775">
              <a:buFont typeface="Arial" panose="020B0604020202020204" pitchFamily="34" charset="0"/>
              <a:buChar char="•"/>
            </a:pPr>
            <a:r>
              <a:rPr lang="fr-FR" sz="3100" dirty="0">
                <a:latin typeface="Calibri" panose="020F0502020204030204" pitchFamily="34" charset="0"/>
              </a:rPr>
              <a:t>Indiquer à la patiente la prochaine date de suivi et s'il s’agira d'une consultation de suivi prénatal/postnatal, d'une autre séance liée à l’observance ou d’un nouveau test de la charge virale.</a:t>
            </a:r>
          </a:p>
          <a:p>
            <a:pPr marL="457200" indent="-457200">
              <a:buFont typeface="Arial" panose="020B0604020202020204" pitchFamily="34" charset="0"/>
              <a:buChar char="•"/>
            </a:pPr>
            <a:endParaRPr lang="fr-FR" sz="2800" dirty="0">
              <a:latin typeface="Calibri" panose="020F0502020204030204" pitchFamily="34" charset="0"/>
            </a:endParaRPr>
          </a:p>
        </p:txBody>
      </p:sp>
      <p:graphicFrame>
        <p:nvGraphicFramePr>
          <p:cNvPr id="16" name="Table 15">
            <a:extLst>
              <a:ext uri="{FF2B5EF4-FFF2-40B4-BE49-F238E27FC236}">
                <a16:creationId xmlns:a16="http://schemas.microsoft.com/office/drawing/2014/main" id="{7724BEEA-5545-4BAB-9D08-514DDED65726}"/>
              </a:ext>
            </a:extLst>
          </p:cNvPr>
          <p:cNvGraphicFramePr>
            <a:graphicFrameLocks noGrp="1"/>
          </p:cNvGraphicFramePr>
          <p:nvPr>
            <p:extLst>
              <p:ext uri="{D42A27DB-BD31-4B8C-83A1-F6EECF244321}">
                <p14:modId xmlns:p14="http://schemas.microsoft.com/office/powerpoint/2010/main" val="1733869209"/>
              </p:ext>
            </p:extLst>
          </p:nvPr>
        </p:nvGraphicFramePr>
        <p:xfrm>
          <a:off x="2743200" y="1625304"/>
          <a:ext cx="6187909" cy="4965996"/>
        </p:xfrm>
        <a:graphic>
          <a:graphicData uri="http://schemas.openxmlformats.org/drawingml/2006/table">
            <a:tbl>
              <a:tblPr firstRow="1" bandRow="1">
                <a:tableStyleId>{7DF18680-E054-41AD-8BC1-D1AEF772440D}</a:tableStyleId>
              </a:tblPr>
              <a:tblGrid>
                <a:gridCol w="1409165">
                  <a:extLst>
                    <a:ext uri="{9D8B030D-6E8A-4147-A177-3AD203B41FA5}">
                      <a16:colId xmlns:a16="http://schemas.microsoft.com/office/drawing/2014/main" val="20000"/>
                    </a:ext>
                  </a:extLst>
                </a:gridCol>
                <a:gridCol w="357109">
                  <a:extLst>
                    <a:ext uri="{9D8B030D-6E8A-4147-A177-3AD203B41FA5}">
                      <a16:colId xmlns:a16="http://schemas.microsoft.com/office/drawing/2014/main" val="3276186429"/>
                    </a:ext>
                  </a:extLst>
                </a:gridCol>
                <a:gridCol w="4421635">
                  <a:extLst>
                    <a:ext uri="{9D8B030D-6E8A-4147-A177-3AD203B41FA5}">
                      <a16:colId xmlns:a16="http://schemas.microsoft.com/office/drawing/2014/main" val="20001"/>
                    </a:ext>
                  </a:extLst>
                </a:gridCol>
              </a:tblGrid>
              <a:tr h="200991">
                <a:tc gridSpan="2">
                  <a:txBody>
                    <a:bodyPr/>
                    <a:lstStyle/>
                    <a:p>
                      <a:pPr algn="ctr"/>
                      <a:r>
                        <a:rPr lang="fr-FR" sz="1050" dirty="0">
                          <a:latin typeface="Calibri" panose="020F0502020204030204" pitchFamily="34" charset="0"/>
                        </a:rPr>
                        <a:t>OBSTACLES</a:t>
                      </a:r>
                    </a:p>
                  </a:txBody>
                  <a:tcPr marL="83127" marR="83127" marT="40341" marB="40341"/>
                </a:tc>
                <a:tc hMerge="1">
                  <a:txBody>
                    <a:bodyPr/>
                    <a:lstStyle/>
                    <a:p>
                      <a:pPr algn="ctr"/>
                      <a:endParaRPr lang="en-US" sz="1150" dirty="0">
                        <a:latin typeface="Calibri" panose="020F0502020204030204" pitchFamily="34" charset="0"/>
                        <a:cs typeface="Calibri" panose="020F0502020204030204" pitchFamily="34" charset="0"/>
                      </a:endParaRPr>
                    </a:p>
                  </a:txBody>
                  <a:tcPr marL="83127" marR="83127" marT="40341" marB="40341"/>
                </a:tc>
                <a:tc>
                  <a:txBody>
                    <a:bodyPr/>
                    <a:lstStyle/>
                    <a:p>
                      <a:pPr algn="ctr"/>
                      <a:r>
                        <a:rPr lang="fr-FR" sz="1050" dirty="0">
                          <a:latin typeface="Calibri" panose="020F0502020204030204" pitchFamily="34" charset="0"/>
                        </a:rPr>
                        <a:t>INTERVENTIONS POUR SURMONTER LES OBSTACLES ET AMÉLIORER L’OBSERVANCE</a:t>
                      </a:r>
                    </a:p>
                  </a:txBody>
                  <a:tcPr marL="83127" marR="83127" marT="40341" marB="40341"/>
                </a:tc>
                <a:extLst>
                  <a:ext uri="{0D108BD9-81ED-4DB2-BD59-A6C34878D82A}">
                    <a16:rowId xmlns:a16="http://schemas.microsoft.com/office/drawing/2014/main" val="10000"/>
                  </a:ext>
                </a:extLst>
              </a:tr>
              <a:tr h="200991">
                <a:tc gridSpan="3">
                  <a:txBody>
                    <a:bodyPr/>
                    <a:lstStyle/>
                    <a:p>
                      <a:pPr algn="ctr"/>
                      <a:r>
                        <a:rPr lang="fr-FR" sz="1050" b="1" dirty="0">
                          <a:latin typeface="Calibri" panose="020F0502020204030204" pitchFamily="34" charset="0"/>
                        </a:rPr>
                        <a:t>PERSONNELS (suite)</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0991">
                <a:tc>
                  <a:txBody>
                    <a:bodyPr/>
                    <a:lstStyle/>
                    <a:p>
                      <a:r>
                        <a:rPr lang="fr-FR" sz="1050" b="1" dirty="0">
                          <a:latin typeface="Calibri" panose="020F0502020204030204" pitchFamily="34" charset="0"/>
                        </a:rPr>
                        <a:t>Le bébé recrache les médicaments (ou n’en aime pas le goût)</a:t>
                      </a:r>
                    </a:p>
                  </a:txBody>
                  <a:tcPr marL="83127" marR="83127" marT="40341" marB="40341"/>
                </a:tc>
                <a:tc gridSpan="2">
                  <a:txBody>
                    <a:bodyPr/>
                    <a:lstStyle/>
                    <a:p>
                      <a:r>
                        <a:rPr lang="fr-FR" sz="1050" dirty="0">
                          <a:latin typeface="Calibri" panose="020F0502020204030204" pitchFamily="34" charset="0"/>
                        </a:rPr>
                        <a:t>Donnez-lui le médicament lorsqu'il a faim et allaitez-le dès qu'il l’a avalé. </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r>
                        <a:rPr lang="en-US" sz="1150" dirty="0">
                          <a:latin typeface="Calibri" panose="020F0502020204030204" pitchFamily="34" charset="0"/>
                          <a:cs typeface="Calibri" panose="020F0502020204030204" pitchFamily="34" charset="0"/>
                        </a:rPr>
                        <a:t>Give baby’s medicine when s/he is hungry and breastfeed baby as soon as the medicine is swallowed. </a:t>
                      </a:r>
                      <a:endParaRPr lang="en-US" sz="1150" baseline="0" dirty="0">
                        <a:latin typeface="Calibri" panose="020F0502020204030204" pitchFamily="34" charset="0"/>
                        <a:cs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332409">
                <a:tc>
                  <a:txBody>
                    <a:bodyPr/>
                    <a:lstStyle/>
                    <a:p>
                      <a:r>
                        <a:rPr lang="fr-FR" sz="1050" b="1" dirty="0">
                          <a:latin typeface="Calibri" panose="020F0502020204030204" pitchFamily="34" charset="0"/>
                        </a:rPr>
                        <a:t>Le bébé vomit après avoir pris le médicament</a:t>
                      </a:r>
                    </a:p>
                  </a:txBody>
                  <a:tcPr marL="83127" marR="83127" marT="40341" marB="40341"/>
                </a:tc>
                <a:tc gridSpan="2">
                  <a:txBody>
                    <a:bodyPr/>
                    <a:lstStyle/>
                    <a:p>
                      <a:r>
                        <a:rPr lang="fr-FR" sz="1050" dirty="0">
                          <a:latin typeface="Calibri" panose="020F0502020204030204" pitchFamily="34" charset="0"/>
                        </a:rPr>
                        <a:t>Si le bébé a vomi dans les 30 minutes après l'administration du médicament, redonnez-le lui. Si plus de 30 minutes se sont écoulées, ce n’est pas la peine de le lui redonner.</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r>
                        <a:rPr lang="en-US" sz="1150" dirty="0">
                          <a:latin typeface="Calibri" panose="020F0502020204030204" pitchFamily="34" charset="0"/>
                          <a:cs typeface="Calibri" panose="020F0502020204030204" pitchFamily="34" charset="0"/>
                        </a:rPr>
                        <a:t>If baby vomited within 30 minutes of giving medicine, then re-administer. If more than 30 minutes has passed, then there’s no need to re-administer.</a:t>
                      </a:r>
                    </a:p>
                  </a:txBody>
                  <a:tcPr marL="83127" marR="83127" marT="40341" marB="40341"/>
                </a:tc>
                <a:extLst>
                  <a:ext uri="{0D108BD9-81ED-4DB2-BD59-A6C34878D82A}">
                    <a16:rowId xmlns:a16="http://schemas.microsoft.com/office/drawing/2014/main" val="10003"/>
                  </a:ext>
                </a:extLst>
              </a:tr>
              <a:tr h="332409">
                <a:tc>
                  <a:txBody>
                    <a:bodyPr/>
                    <a:lstStyle/>
                    <a:p>
                      <a:r>
                        <a:rPr lang="fr-FR" sz="1050" b="1" dirty="0">
                          <a:latin typeface="Calibri" panose="020F0502020204030204" pitchFamily="34" charset="0"/>
                        </a:rPr>
                        <a:t>Le bébé refuse d'ouvrir la bouche</a:t>
                      </a:r>
                    </a:p>
                  </a:txBody>
                  <a:tcPr marL="83127" marR="83127" marT="40341" marB="40341"/>
                </a:tc>
                <a:tc gridSpan="2">
                  <a:txBody>
                    <a:bodyPr/>
                    <a:lstStyle/>
                    <a:p>
                      <a:r>
                        <a:rPr lang="fr-FR" sz="1050" dirty="0">
                          <a:latin typeface="Calibri" panose="020F0502020204030204" pitchFamily="34" charset="0"/>
                        </a:rPr>
                        <a:t>Maintenez la tête du bébé de manière à ce que vos doigts forcent la bouche à s’ouvrir (par l’extérieur du visage). Vous pouvez le faire délicatement. Ne forcez pas l’ouverture en mettant vos doigts dans la bouche du bébé.</a:t>
                      </a:r>
                    </a:p>
                    <a:p>
                      <a:r>
                        <a:rPr lang="fr-FR" sz="1050" dirty="0">
                          <a:latin typeface="Calibri" panose="020F0502020204030204" pitchFamily="34" charset="0"/>
                        </a:rPr>
                        <a:t>Essayez de lui proposer le sein, et lorsque le bébé commence à chercher (le sein avec la bouche ouverte), insérez la seringue et donnez-lui le médicament. Proposez-lui le sein immédiatement après. </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r>
                        <a:rPr lang="en-US" sz="1150" dirty="0">
                          <a:latin typeface="Calibri" panose="020F0502020204030204" pitchFamily="34" charset="0"/>
                          <a:cs typeface="Calibri" panose="020F0502020204030204" pitchFamily="34" charset="0"/>
                        </a:rPr>
                        <a:t>Hold the baby’s head in such a way that your fingers (from the outside of the face) force the mouth open. You can do this in a way that is gentle. Do not force the mouth open by putting your fingers into the baby’s mouth.</a:t>
                      </a:r>
                    </a:p>
                    <a:p>
                      <a:r>
                        <a:rPr lang="en-US" sz="1150" dirty="0">
                          <a:highlight>
                            <a:srgbClr val="00FF00"/>
                          </a:highlight>
                          <a:latin typeface="Calibri" panose="020F0502020204030204" pitchFamily="34" charset="0"/>
                          <a:cs typeface="Calibri" panose="020F0502020204030204" pitchFamily="34" charset="0"/>
                        </a:rPr>
                        <a:t>Try offering the breast, and when the baby starts to “root” (search for breast with mouth open), insert the syringe and give medication. Offer the breast immediately after. </a:t>
                      </a:r>
                    </a:p>
                  </a:txBody>
                  <a:tcPr marL="83127" marR="83127" marT="40341" marB="40341"/>
                </a:tc>
                <a:extLst>
                  <a:ext uri="{0D108BD9-81ED-4DB2-BD59-A6C34878D82A}">
                    <a16:rowId xmlns:a16="http://schemas.microsoft.com/office/drawing/2014/main" val="10004"/>
                  </a:ext>
                </a:extLst>
              </a:tr>
              <a:tr h="463826">
                <a:tc>
                  <a:txBody>
                    <a:bodyPr/>
                    <a:lstStyle/>
                    <a:p>
                      <a:r>
                        <a:rPr lang="fr-FR" sz="1050" b="1" dirty="0">
                          <a:latin typeface="Calibri" panose="020F0502020204030204" pitchFamily="34" charset="0"/>
                        </a:rPr>
                        <a:t>Le bébé se tortille</a:t>
                      </a:r>
                    </a:p>
                  </a:txBody>
                  <a:tcPr marL="83127" marR="83127" marT="40341" marB="40341"/>
                </a:tc>
                <a:tc gridSpan="2">
                  <a:txBody>
                    <a:bodyPr/>
                    <a:lstStyle/>
                    <a:p>
                      <a:r>
                        <a:rPr lang="fr-FR" sz="1050" dirty="0">
                          <a:latin typeface="Calibri" panose="020F0502020204030204" pitchFamily="34" charset="0"/>
                        </a:rPr>
                        <a:t>Maintenez le bébé fermement ; sa tête devrait être logée dans le creux de votre coude gauche (si vous êtes droitière) de sorte qu'il ne puisse pas bouger pendant les quelques secondes nécessaires pour lui donner le médicament. C’est difficile ! Cela requiert de la patience et de l’entraînement, ne vous inquiétez pas si vous n’y arrivez pas correctement dès la première fois.</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pPr marL="0" marR="0" lvl="0" indent="0" algn="l" defTabSz="410195" rtl="0" eaLnBrk="1" fontAlgn="auto" latinLnBrk="0" hangingPunct="1">
                        <a:lnSpc>
                          <a:spcPct val="100000"/>
                        </a:lnSpc>
                        <a:spcBef>
                          <a:spcPts val="0"/>
                        </a:spcBef>
                        <a:spcAft>
                          <a:spcPts val="0"/>
                        </a:spcAft>
                        <a:buClrTx/>
                        <a:buSzTx/>
                        <a:buFontTx/>
                        <a:buNone/>
                        <a:tabLst/>
                        <a:defRPr/>
                      </a:pPr>
                      <a:r>
                        <a:rPr lang="en-US" sz="1150" dirty="0">
                          <a:latin typeface="Calibri" panose="020F0502020204030204" pitchFamily="34" charset="0"/>
                          <a:cs typeface="Calibri" panose="020F0502020204030204" pitchFamily="34" charset="0"/>
                        </a:rPr>
                        <a:t>Hold baby firmly, baby’s head should be nestled into the crook of the left elbow—if you are right handed—so that it can’t move during the few seconds it takes to administer the medicine. It’s difficult to do ! It takes confidence and practice, so don’t worry if you don’t get it right the first time.</a:t>
                      </a:r>
                    </a:p>
                  </a:txBody>
                  <a:tcPr marL="83127" marR="83127" marT="40341" marB="40341"/>
                </a:tc>
                <a:extLst>
                  <a:ext uri="{0D108BD9-81ED-4DB2-BD59-A6C34878D82A}">
                    <a16:rowId xmlns:a16="http://schemas.microsoft.com/office/drawing/2014/main" val="10005"/>
                  </a:ext>
                </a:extLst>
              </a:tr>
              <a:tr h="463826">
                <a:tc>
                  <a:txBody>
                    <a:bodyPr/>
                    <a:lstStyle/>
                    <a:p>
                      <a:r>
                        <a:rPr lang="fr-FR" sz="1050" b="1" dirty="0">
                          <a:latin typeface="Calibri" panose="020F0502020204030204" pitchFamily="34" charset="0"/>
                        </a:rPr>
                        <a:t>La mère n’a pas révélé sa séropositivité au VIH</a:t>
                      </a:r>
                    </a:p>
                  </a:txBody>
                  <a:tcPr marL="83127" marR="83127" marT="40341" marB="40341"/>
                </a:tc>
                <a:tc gridSpan="2">
                  <a:txBody>
                    <a:bodyPr/>
                    <a:lstStyle/>
                    <a:p>
                      <a:r>
                        <a:rPr lang="fr-FR" sz="1050" dirty="0">
                          <a:latin typeface="Calibri" panose="020F0502020204030204" pitchFamily="34" charset="0"/>
                        </a:rPr>
                        <a:t>Si vous n’avez pas révélé votre séropositivité au VIH, vous voudrez probablement donner le médicament à votre bébé lorsque vous êtes seule et le cacher là où vous rangez votre propre traitement. </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r>
                        <a:rPr lang="en-US" sz="1150" dirty="0">
                          <a:highlight>
                            <a:srgbClr val="00FF00"/>
                          </a:highlight>
                          <a:latin typeface="Calibri" panose="020F0502020204030204" pitchFamily="34" charset="0"/>
                          <a:cs typeface="Calibri" panose="020F0502020204030204" pitchFamily="34" charset="0"/>
                        </a:rPr>
                        <a:t>If you haven’t disclosed your HIV status, then you’ll probably want to administer the baby’s medicine when you take your own and hide the baby’s medicine where you hide your own. </a:t>
                      </a:r>
                    </a:p>
                  </a:txBody>
                  <a:tcPr marL="83127" marR="83127" marT="40341" marB="40341"/>
                </a:tc>
                <a:extLst>
                  <a:ext uri="{0D108BD9-81ED-4DB2-BD59-A6C34878D82A}">
                    <a16:rowId xmlns:a16="http://schemas.microsoft.com/office/drawing/2014/main" val="4259236612"/>
                  </a:ext>
                </a:extLst>
              </a:tr>
              <a:tr h="463826">
                <a:tc>
                  <a:txBody>
                    <a:bodyPr/>
                    <a:lstStyle/>
                    <a:p>
                      <a:r>
                        <a:rPr lang="fr-FR" sz="1050" b="1" dirty="0">
                          <a:latin typeface="Calibri" panose="020F0502020204030204" pitchFamily="34" charset="0"/>
                        </a:rPr>
                        <a:t>La mère absente de la maison</a:t>
                      </a:r>
                    </a:p>
                  </a:txBody>
                  <a:tcPr marL="83127" marR="83127" marT="40341" marB="40341"/>
                </a:tc>
                <a:tc gridSpan="2">
                  <a:txBody>
                    <a:bodyPr/>
                    <a:lstStyle/>
                    <a:p>
                      <a:r>
                        <a:rPr lang="fr-FR" sz="1050" dirty="0">
                          <a:latin typeface="Calibri" panose="020F0502020204030204" pitchFamily="34" charset="0"/>
                        </a:rPr>
                        <a:t>Si vous vous absentez de votre foyer, pour travailler ou pour une période plus longue, vous devrez expliquer à la personne qui prendra soin du bébé comment lui donner ses ARV. Montrez-lui comment faire puis observez-la donner les ARV au bébé au moins une fois avant votre première absence.</a:t>
                      </a:r>
                      <a:endParaRPr lang="fr-FR" sz="1050" b="1" dirty="0">
                        <a:latin typeface="Calibri" panose="020F0502020204030204" pitchFamily="34" charset="0"/>
                        <a:cs typeface="Calibri" panose="020F0502020204030204" pitchFamily="34" charset="0"/>
                      </a:endParaRPr>
                    </a:p>
                  </a:txBody>
                  <a:tcPr marL="83127" marR="83127" marT="40341" marB="40341"/>
                </a:tc>
                <a:tc hMerge="1">
                  <a:txBody>
                    <a:bodyPr/>
                    <a:lstStyle/>
                    <a:p>
                      <a:r>
                        <a:rPr lang="en-US" sz="1150" dirty="0">
                          <a:highlight>
                            <a:srgbClr val="00FF00"/>
                          </a:highlight>
                          <a:latin typeface="Calibri" panose="020F0502020204030204" pitchFamily="34" charset="0"/>
                          <a:cs typeface="Calibri" panose="020F0502020204030204" pitchFamily="34" charset="0"/>
                        </a:rPr>
                        <a:t>If you’re away from home, for work or for longer, then you will need to provide the baby’s caregivers training on how to administer ARVs. Show the caregiver and then watch him/her give infant ARVs at least once before you leave the first time.</a:t>
                      </a:r>
                    </a:p>
                  </a:txBody>
                  <a:tcPr marL="83127" marR="83127" marT="40341" marB="40341"/>
                </a:tc>
                <a:extLst>
                  <a:ext uri="{0D108BD9-81ED-4DB2-BD59-A6C34878D82A}">
                    <a16:rowId xmlns:a16="http://schemas.microsoft.com/office/drawing/2014/main" val="3867133438"/>
                  </a:ext>
                </a:extLst>
              </a:tr>
            </a:tbl>
          </a:graphicData>
        </a:graphic>
      </p:graphicFrame>
      <p:pic>
        <p:nvPicPr>
          <p:cNvPr id="17" name="Picture 16">
            <a:extLst>
              <a:ext uri="{FF2B5EF4-FFF2-40B4-BE49-F238E27FC236}">
                <a16:creationId xmlns:a16="http://schemas.microsoft.com/office/drawing/2014/main" id="{28896C3F-CEDE-4F15-B757-4277DB2108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67" t="13679" r="35833" b="43166"/>
          <a:stretch/>
        </p:blipFill>
        <p:spPr>
          <a:xfrm>
            <a:off x="7128740" y="288252"/>
            <a:ext cx="1848656" cy="1325881"/>
          </a:xfrm>
          <a:prstGeom prst="rect">
            <a:avLst/>
          </a:prstGeom>
          <a:ln>
            <a:solidFill>
              <a:schemeClr val="tx1"/>
            </a:solidFill>
          </a:ln>
        </p:spPr>
      </p:pic>
    </p:spTree>
    <p:extLst>
      <p:ext uri="{BB962C8B-B14F-4D97-AF65-F5344CB8AC3E}">
        <p14:creationId xmlns:p14="http://schemas.microsoft.com/office/powerpoint/2010/main" val="423166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fr-FR" sz="2800" b="0" i="1" dirty="0"/>
              <a:t>(Cette diapositive est laissée vierge intentionnellement pour des raisons de disposition en vue de l’impression)</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634851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14. Aide supplémentaire pour prendre les ARV</a:t>
            </a:r>
          </a:p>
        </p:txBody>
      </p:sp>
      <p:sp>
        <p:nvSpPr>
          <p:cNvPr id="4" name="TextBox 3"/>
          <p:cNvSpPr txBox="1"/>
          <p:nvPr/>
        </p:nvSpPr>
        <p:spPr>
          <a:xfrm>
            <a:off x="6934200" y="3431059"/>
            <a:ext cx="1981200" cy="132343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Méthodes d'amélioration de la prise des ARV.</a:t>
            </a:r>
          </a:p>
        </p:txBody>
      </p:sp>
      <p:pic>
        <p:nvPicPr>
          <p:cNvPr id="3" name="Picture 2">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457200" y="990600"/>
            <a:ext cx="5852160" cy="5689699"/>
          </a:xfrm>
          <a:prstGeom prst="rect">
            <a:avLst/>
          </a:prstGeom>
        </p:spPr>
      </p:pic>
    </p:spTree>
    <p:extLst>
      <p:ext uri="{BB962C8B-B14F-4D97-AF65-F5344CB8AC3E}">
        <p14:creationId xmlns:p14="http://schemas.microsoft.com/office/powerpoint/2010/main" val="352027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631" y="1057364"/>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Méthodes d'amélioration de la prise des ARV.</a:t>
            </a:r>
          </a:p>
        </p:txBody>
      </p:sp>
      <p:sp>
        <p:nvSpPr>
          <p:cNvPr id="21" name="Content Placeholder 1"/>
          <p:cNvSpPr>
            <a:spLocks noGrp="1"/>
          </p:cNvSpPr>
          <p:nvPr>
            <p:ph sz="half" idx="1"/>
          </p:nvPr>
        </p:nvSpPr>
        <p:spPr>
          <a:xfrm>
            <a:off x="3657600" y="1057364"/>
            <a:ext cx="5226756" cy="3276600"/>
          </a:xfrm>
          <a:ln>
            <a:noFill/>
          </a:ln>
        </p:spPr>
        <p:txBody>
          <a:bodyPr>
            <a:normAutofit fontScale="62500" lnSpcReduction="20000"/>
          </a:bodyPr>
          <a:lstStyle/>
          <a:p>
            <a:r>
              <a:rPr lang="fr-FR" sz="1900" b="1" dirty="0">
                <a:latin typeface="Calibri" panose="020F0502020204030204" pitchFamily="34" charset="0"/>
              </a:rPr>
              <a:t>POINTS DE DISCUSSION :</a:t>
            </a:r>
          </a:p>
          <a:p>
            <a:pPr marL="285750" indent="-285750">
              <a:buFont typeface="Arial" panose="020B0604020202020204" pitchFamily="34" charset="0"/>
              <a:buChar char="•"/>
            </a:pPr>
            <a:r>
              <a:rPr lang="fr-FR" sz="1900" b="1" dirty="0">
                <a:latin typeface="Calibri" panose="020F0502020204030204" pitchFamily="34" charset="0"/>
              </a:rPr>
              <a:t>Regardons d'un peu plus près quelques-uns</a:t>
            </a:r>
          </a:p>
          <a:p>
            <a:pPr indent="269875"/>
            <a:r>
              <a:rPr lang="fr-FR" sz="1900" b="1" dirty="0">
                <a:latin typeface="Calibri" panose="020F0502020204030204" pitchFamily="34" charset="0"/>
              </a:rPr>
              <a:t> des obstacles qui s’opposent souvent à la</a:t>
            </a:r>
          </a:p>
          <a:p>
            <a:pPr indent="269875"/>
            <a:r>
              <a:rPr lang="fr-FR" sz="1900" b="1" dirty="0">
                <a:latin typeface="Calibri" panose="020F0502020204030204" pitchFamily="34" charset="0"/>
              </a:rPr>
              <a:t> prise des ARV.</a:t>
            </a:r>
          </a:p>
          <a:p>
            <a:pPr marL="285750" indent="-285750">
              <a:buFont typeface="Arial" panose="020B0604020202020204" pitchFamily="34" charset="0"/>
              <a:buChar char="•"/>
            </a:pPr>
            <a:r>
              <a:rPr lang="fr-FR" sz="1900" dirty="0">
                <a:latin typeface="Calibri" panose="020F0502020204030204" pitchFamily="34" charset="0"/>
              </a:rPr>
              <a:t>Parmi les points abordés, qu’est-ce qui vous pose le plus grand problème lorsqu’il s’agit de prendre vos ARV ?</a:t>
            </a:r>
          </a:p>
          <a:p>
            <a:pPr marL="285750" indent="-285750">
              <a:buFont typeface="Arial" panose="020B0604020202020204" pitchFamily="34" charset="0"/>
              <a:buChar char="•"/>
            </a:pPr>
            <a:r>
              <a:rPr lang="fr-FR" sz="1900" b="1" u="sng" dirty="0">
                <a:latin typeface="Calibri" panose="020F0502020204030204" pitchFamily="34" charset="0"/>
              </a:rPr>
              <a:t>Femmes venant d'accoucher</a:t>
            </a:r>
            <a:r>
              <a:rPr lang="fr-FR" sz="1900" dirty="0">
                <a:latin typeface="Calibri" panose="020F0502020204030204" pitchFamily="34" charset="0"/>
              </a:rPr>
              <a:t> : parmi les points abordés, qu’est-ce qui vous pose le plus grand problème lorsqu’il s’agit de </a:t>
            </a:r>
            <a:r>
              <a:rPr lang="fr-FR" sz="1900" i="1" dirty="0">
                <a:latin typeface="Calibri" panose="020F0502020204030204" pitchFamily="34" charset="0"/>
              </a:rPr>
              <a:t>donner ses ARV à votre bébé</a:t>
            </a:r>
            <a:r>
              <a:rPr lang="fr-FR" sz="1900" dirty="0">
                <a:latin typeface="Calibri" panose="020F0502020204030204" pitchFamily="34" charset="0"/>
              </a:rPr>
              <a:t> ?</a:t>
            </a:r>
          </a:p>
          <a:p>
            <a:pPr marL="285750" indent="-285750">
              <a:buFont typeface="Arial" panose="020B0604020202020204" pitchFamily="34" charset="0"/>
              <a:buChar char="•"/>
            </a:pPr>
            <a:r>
              <a:rPr lang="fr-FR" sz="1900" dirty="0">
                <a:latin typeface="Calibri" panose="020F0502020204030204" pitchFamily="34" charset="0"/>
              </a:rPr>
              <a:t>Vous :  « Voici ce que j’ai compris. Dites-moi si j’ai bien tout compris. » </a:t>
            </a:r>
            <a:r>
              <a:rPr lang="fr-FR" sz="1900" i="1" dirty="0">
                <a:latin typeface="Calibri" panose="020F0502020204030204" pitchFamily="34" charset="0"/>
              </a:rPr>
              <a:t>[Réfléchir aux obstacles identifiés]</a:t>
            </a:r>
          </a:p>
          <a:p>
            <a:pPr marL="695945" lvl="1" indent="-285750">
              <a:buFont typeface="Arial" panose="020B0604020202020204" pitchFamily="34" charset="0"/>
              <a:buChar char="•"/>
            </a:pPr>
            <a:r>
              <a:rPr lang="fr-FR" sz="1900" dirty="0">
                <a:latin typeface="Calibri" panose="020F0502020204030204" pitchFamily="34" charset="0"/>
              </a:rPr>
              <a:t>Aller à la carte 15 (intitulée </a:t>
            </a:r>
            <a:r>
              <a:rPr lang="fr-FR" sz="1900" b="1" dirty="0">
                <a:solidFill>
                  <a:schemeClr val="accent5">
                    <a:lumMod val="75000"/>
                  </a:schemeClr>
                </a:solidFill>
                <a:latin typeface="Calibri" panose="020F0502020204030204" pitchFamily="34" charset="0"/>
              </a:rPr>
              <a:t>Penser à prendre ses ARV</a:t>
            </a:r>
            <a:r>
              <a:rPr lang="fr-FR" sz="1900" dirty="0">
                <a:latin typeface="Calibri" panose="020F0502020204030204" pitchFamily="34" charset="0"/>
              </a:rPr>
              <a:t>) pour les « oublis ».</a:t>
            </a:r>
          </a:p>
          <a:p>
            <a:pPr marL="695945" lvl="1" indent="-285750">
              <a:buFont typeface="Arial" panose="020B0604020202020204" pitchFamily="34" charset="0"/>
              <a:buChar char="•"/>
            </a:pPr>
            <a:r>
              <a:rPr lang="fr-FR" sz="1900" dirty="0">
                <a:latin typeface="Calibri" panose="020F0502020204030204" pitchFamily="34" charset="0"/>
              </a:rPr>
              <a:t>Aller à la carte 16 (intitulée </a:t>
            </a:r>
            <a:r>
              <a:rPr lang="fr-FR" sz="1900" b="1" dirty="0">
                <a:solidFill>
                  <a:schemeClr val="accent5">
                    <a:lumMod val="75000"/>
                  </a:schemeClr>
                </a:solidFill>
                <a:latin typeface="Calibri" panose="020F0502020204030204" pitchFamily="34" charset="0"/>
              </a:rPr>
              <a:t>Comprendre ses ARV</a:t>
            </a:r>
            <a:r>
              <a:rPr lang="fr-FR" sz="1900" dirty="0">
                <a:latin typeface="Calibri" panose="020F0502020204030204" pitchFamily="34" charset="0"/>
              </a:rPr>
              <a:t>) pour les « connaissances », les « effets indésirables » et la « maladie physique ».</a:t>
            </a:r>
          </a:p>
          <a:p>
            <a:pPr marL="695945" lvl="1" indent="-285750">
              <a:buFont typeface="Arial" panose="020B0604020202020204" pitchFamily="34" charset="0"/>
              <a:buChar char="•"/>
            </a:pPr>
            <a:r>
              <a:rPr lang="fr-FR" sz="1900" dirty="0">
                <a:latin typeface="Calibri" panose="020F0502020204030204" pitchFamily="34" charset="0"/>
              </a:rPr>
              <a:t>Aller à la carte 17 (intitulée </a:t>
            </a:r>
            <a:r>
              <a:rPr lang="fr-FR" sz="1900" b="1" dirty="0">
                <a:solidFill>
                  <a:schemeClr val="accent5">
                    <a:lumMod val="75000"/>
                  </a:schemeClr>
                </a:solidFill>
                <a:latin typeface="Calibri" panose="020F0502020204030204" pitchFamily="34" charset="0"/>
              </a:rPr>
              <a:t>Conserver son intimité et obtenir de l’aide</a:t>
            </a:r>
            <a:r>
              <a:rPr lang="fr-FR" sz="1900" dirty="0">
                <a:latin typeface="Calibri" panose="020F0502020204030204" pitchFamily="34" charset="0"/>
              </a:rPr>
              <a:t>) pour « l'annonce ».</a:t>
            </a: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14. Aide supplémentaire pour prendre les ARV</a:t>
            </a:r>
          </a:p>
        </p:txBody>
      </p:sp>
      <p:pic>
        <p:nvPicPr>
          <p:cNvPr id="7" name="Picture 6">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7151131" y="288253"/>
            <a:ext cx="1828800" cy="1311947"/>
          </a:xfrm>
          <a:prstGeom prst="rect">
            <a:avLst/>
          </a:prstGeom>
          <a:ln>
            <a:solidFill>
              <a:schemeClr val="tx1"/>
            </a:solidFill>
          </a:ln>
        </p:spPr>
      </p:pic>
    </p:spTree>
    <p:extLst>
      <p:ext uri="{BB962C8B-B14F-4D97-AF65-F5344CB8AC3E}">
        <p14:creationId xmlns:p14="http://schemas.microsoft.com/office/powerpoint/2010/main" val="132721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6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15. </a:t>
            </a:r>
            <a:r>
              <a:rPr lang="fr-FR" sz="2800" dirty="0">
                <a:solidFill>
                  <a:srgbClr val="FFFFFF"/>
                </a:solidFill>
                <a:latin typeface="Calibri" panose="020F0502020204030204" pitchFamily="34" charset="0"/>
              </a:rPr>
              <a:t>Penser</a:t>
            </a:r>
            <a:r>
              <a:rPr lang="fr-FR" sz="2600" dirty="0">
                <a:solidFill>
                  <a:srgbClr val="FFFFFF"/>
                </a:solidFill>
                <a:latin typeface="Calibri" panose="020F0502020204030204" pitchFamily="34" charset="0"/>
              </a:rPr>
              <a:t> à prendre ses ARV</a:t>
            </a:r>
          </a:p>
        </p:txBody>
      </p:sp>
      <p:sp>
        <p:nvSpPr>
          <p:cNvPr id="4" name="TextBox 3"/>
          <p:cNvSpPr txBox="1"/>
          <p:nvPr/>
        </p:nvSpPr>
        <p:spPr>
          <a:xfrm>
            <a:off x="381000" y="4800600"/>
            <a:ext cx="2590799" cy="1015663"/>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peut être difficile de toujours penser à prendre ses ARV. </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05" t="9515"/>
          <a:stretch/>
        </p:blipFill>
        <p:spPr bwMode="auto">
          <a:xfrm>
            <a:off x="4876800" y="1101185"/>
            <a:ext cx="4114800" cy="36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95600" y="4800600"/>
            <a:ext cx="28956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L’oubli de doses d’ARV peut expliquer une charge virale élevée et peut vous faire du mal.</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sp>
        <p:nvSpPr>
          <p:cNvPr id="8" name="TextBox 7">
            <a:extLst>
              <a:ext uri="{FF2B5EF4-FFF2-40B4-BE49-F238E27FC236}">
                <a16:creationId xmlns:a16="http://schemas.microsoft.com/office/drawing/2014/main" id="{B197F3EF-72A0-4D5D-BCA6-CA64E9651359}"/>
              </a:ext>
            </a:extLst>
          </p:cNvPr>
          <p:cNvSpPr txBox="1"/>
          <p:nvPr/>
        </p:nvSpPr>
        <p:spPr>
          <a:xfrm>
            <a:off x="5949279" y="4772561"/>
            <a:ext cx="28137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Oublier des doses de prophylaxie infantile par ARV peut exposer votre bébé au risque de contracter le VIH.</a:t>
            </a:r>
          </a:p>
        </p:txBody>
      </p:sp>
      <p:pic>
        <p:nvPicPr>
          <p:cNvPr id="3" name="Picture 2">
            <a:extLst>
              <a:ext uri="{FF2B5EF4-FFF2-40B4-BE49-F238E27FC236}">
                <a16:creationId xmlns:a16="http://schemas.microsoft.com/office/drawing/2014/main" id="{4C46471D-5A3A-4281-9E39-5648FD2E4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9" y="1042120"/>
            <a:ext cx="4846320" cy="3529880"/>
          </a:xfrm>
          <a:prstGeom prst="rect">
            <a:avLst/>
          </a:prstGeom>
        </p:spPr>
      </p:pic>
    </p:spTree>
    <p:extLst>
      <p:ext uri="{BB962C8B-B14F-4D97-AF65-F5344CB8AC3E}">
        <p14:creationId xmlns:p14="http://schemas.microsoft.com/office/powerpoint/2010/main" val="129481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5" y="919521"/>
            <a:ext cx="3124196" cy="1596780"/>
          </a:xfrm>
        </p:spPr>
        <p:txBody>
          <a:bodyPr>
            <a:normAutofit fontScale="77500" lnSpcReduction="2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Il peut être difficile de toujours penser à prendre ses ARV. </a:t>
            </a:r>
          </a:p>
          <a:p>
            <a:pPr marL="285750" indent="-285750">
              <a:buFont typeface="Wingdings" panose="05000000000000000000" pitchFamily="2" charset="2"/>
              <a:buChar char="Ø"/>
            </a:pPr>
            <a:r>
              <a:rPr lang="fr-FR" sz="1600" dirty="0">
                <a:latin typeface="Calibri" panose="020F0502020204030204" pitchFamily="34" charset="0"/>
              </a:rPr>
              <a:t>L’oubli de doses d’ARV peut expliquer une charge virale élevée et peut vous faire du mal.</a:t>
            </a:r>
          </a:p>
          <a:p>
            <a:pPr marL="285750" indent="-285750">
              <a:buFont typeface="Wingdings" panose="05000000000000000000" pitchFamily="2" charset="2"/>
              <a:buChar char="Ø"/>
            </a:pPr>
            <a:r>
              <a:rPr lang="fr-FR" sz="1600" dirty="0">
                <a:latin typeface="Calibri" panose="020F0502020204030204" pitchFamily="34" charset="0"/>
              </a:rPr>
              <a:t>Oublier des doses de prophylaxie infantile par ARV peut exposer votre bébé au risque de contracter le VIH.</a:t>
            </a:r>
          </a:p>
          <a:p>
            <a:pPr marL="285750" indent="-285750">
              <a:buFont typeface="Wingdings" panose="05000000000000000000" pitchFamily="2" charset="2"/>
              <a:buChar char="Ø"/>
            </a:pP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fontScale="92500" lnSpcReduction="10000"/>
          </a:bodyPr>
          <a:lstStyle/>
          <a:p>
            <a:r>
              <a:rPr lang="fr-FR" sz="17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Qu’avez-vous déjà essayé de faire pour vous</a:t>
            </a:r>
          </a:p>
          <a:p>
            <a:pPr indent="269875"/>
            <a:r>
              <a:rPr lang="fr-FR" sz="1400" dirty="0">
                <a:latin typeface="Calibri" panose="020F0502020204030204" pitchFamily="34" charset="0"/>
              </a:rPr>
              <a:t> aider à y penser ?</a:t>
            </a:r>
          </a:p>
          <a:p>
            <a:pPr marL="285750" indent="-285750">
              <a:buFont typeface="Arial" panose="020B0604020202020204" pitchFamily="34" charset="0"/>
              <a:buChar char="•"/>
            </a:pPr>
            <a:r>
              <a:rPr lang="fr-FR" sz="1400" dirty="0">
                <a:latin typeface="Calibri" panose="020F0502020204030204" pitchFamily="34" charset="0"/>
              </a:rPr>
              <a:t>Je veux m’assurer d’avoir bien compris. Si j’ai bien compris ce que vous avez dit </a:t>
            </a:r>
            <a:r>
              <a:rPr lang="fr-FR" sz="1400" i="1" dirty="0">
                <a:latin typeface="Calibri" panose="020F0502020204030204" pitchFamily="34" charset="0"/>
              </a:rPr>
              <a:t>[circonstance ayant entraîné l'oubli de doses]. </a:t>
            </a:r>
            <a:r>
              <a:rPr lang="fr-FR" sz="1400" dirty="0">
                <a:latin typeface="Calibri" panose="020F0502020204030204" pitchFamily="34" charset="0"/>
              </a:rPr>
              <a:t>Voici quelques éléments que d’autres ont trouvé utiles :</a:t>
            </a:r>
          </a:p>
          <a:p>
            <a:pPr marL="695945" lvl="1" indent="-285750">
              <a:buFont typeface="Arial" panose="020B0604020202020204" pitchFamily="34" charset="0"/>
              <a:buChar char="•"/>
            </a:pPr>
            <a:r>
              <a:rPr lang="fr-FR" sz="1400" dirty="0">
                <a:latin typeface="Calibri" panose="020F0502020204030204" pitchFamily="34" charset="0"/>
              </a:rPr>
              <a:t>Mettez vos ARV dans un endroit facile à retenir, près de quelque chose que vous utilisez tous les jours, et laissez-y une bouteille d’eau [</a:t>
            </a:r>
            <a:r>
              <a:rPr lang="fr-FR" sz="1400" i="1" dirty="0">
                <a:latin typeface="Calibri" panose="020F0502020204030204" pitchFamily="34" charset="0"/>
              </a:rPr>
              <a:t>la seringue de médicament du bébé]</a:t>
            </a:r>
            <a:r>
              <a:rPr lang="fr-FR" sz="1400" dirty="0">
                <a:latin typeface="Calibri" panose="020F0502020204030204" pitchFamily="34" charset="0"/>
              </a:rPr>
              <a:t>,</a:t>
            </a:r>
            <a:r>
              <a:rPr lang="fr-FR" sz="1400" i="1" dirty="0">
                <a:latin typeface="Calibri" panose="020F0502020204030204" pitchFamily="34" charset="0"/>
              </a:rPr>
              <a:t> </a:t>
            </a:r>
            <a:r>
              <a:rPr lang="fr-FR" sz="1400" dirty="0">
                <a:latin typeface="Calibri" panose="020F0502020204030204" pitchFamily="34" charset="0"/>
              </a:rPr>
              <a:t>si nécessaire.</a:t>
            </a:r>
          </a:p>
          <a:p>
            <a:pPr marL="695945" lvl="1" indent="-285750">
              <a:buFont typeface="Arial" panose="020B0604020202020204" pitchFamily="34" charset="0"/>
              <a:buChar char="•"/>
            </a:pPr>
            <a:r>
              <a:rPr lang="fr-FR" sz="1400" dirty="0">
                <a:latin typeface="Calibri" panose="020F0502020204030204" pitchFamily="34" charset="0"/>
              </a:rPr>
              <a:t>Programmez une alarme sur votre téléphone pour penser à prendre vos ARV [</a:t>
            </a:r>
            <a:r>
              <a:rPr lang="fr-FR" sz="1400" i="1" dirty="0">
                <a:latin typeface="Calibri" panose="020F0502020204030204" pitchFamily="34" charset="0"/>
              </a:rPr>
              <a:t>donner sa prophylaxie par ARV à votre bébé</a:t>
            </a:r>
            <a:r>
              <a:rPr lang="fr-FR" sz="1400" dirty="0">
                <a:latin typeface="Calibri" panose="020F0502020204030204" pitchFamily="34" charset="0"/>
              </a:rPr>
              <a:t>].</a:t>
            </a:r>
          </a:p>
          <a:p>
            <a:pPr marL="695945" lvl="1" indent="-285750">
              <a:buFont typeface="Arial" panose="020B0604020202020204" pitchFamily="34" charset="0"/>
              <a:buChar char="•"/>
            </a:pPr>
            <a:r>
              <a:rPr lang="fr-FR" sz="1400" dirty="0">
                <a:latin typeface="Calibri" panose="020F0502020204030204" pitchFamily="34" charset="0"/>
              </a:rPr>
              <a:t>Prenez vos ARV avec vous ; en cas d'oubli avant de partir pour la journée, vous en aurez sous la main. </a:t>
            </a:r>
          </a:p>
          <a:p>
            <a:pPr marL="695945" lvl="1" indent="-285750">
              <a:buFont typeface="Arial" panose="020B0604020202020204" pitchFamily="34" charset="0"/>
              <a:buChar char="•"/>
            </a:pPr>
            <a:r>
              <a:rPr lang="fr-FR" sz="1400" dirty="0">
                <a:latin typeface="Calibri" panose="020F0502020204030204" pitchFamily="34" charset="0"/>
              </a:rPr>
              <a:t>Utilisez des piluliers et un calendrier pour marquer et garder une trace du moment où vous avez pris vos ARV pour la journée.</a:t>
            </a:r>
          </a:p>
          <a:p>
            <a:pPr marL="695945" lvl="1" indent="-285750">
              <a:buFont typeface="Arial" panose="020B0604020202020204" pitchFamily="34" charset="0"/>
              <a:buChar char="•"/>
            </a:pPr>
            <a:r>
              <a:rPr lang="fr-FR" sz="1400" dirty="0">
                <a:latin typeface="Calibri" panose="020F0502020204030204" pitchFamily="34" charset="0"/>
              </a:rPr>
              <a:t>Si vous ne pouvez pas retourner au centre de santé à temps pour les prochains renouvellements, demandez des ARV supplémentaires.</a:t>
            </a:r>
          </a:p>
        </p:txBody>
      </p:sp>
      <p:cxnSp>
        <p:nvCxnSpPr>
          <p:cNvPr id="15" name="Straight Connector 14"/>
          <p:cNvCxnSpPr>
            <a:cxnSpLocks/>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15. Penser à prendre ses ARV</a:t>
            </a:r>
          </a:p>
        </p:txBody>
      </p:sp>
      <p:sp>
        <p:nvSpPr>
          <p:cNvPr id="28" name="Rectangle 27"/>
          <p:cNvSpPr/>
          <p:nvPr/>
        </p:nvSpPr>
        <p:spPr>
          <a:xfrm>
            <a:off x="321156" y="54085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04800" y="5484700"/>
            <a:ext cx="2971800" cy="1144700"/>
          </a:xfrm>
        </p:spPr>
        <p:txBody>
          <a:bodyPr>
            <a:normAutofit fontScale="40000" lnSpcReduction="20000"/>
          </a:bodyPr>
          <a:lstStyle/>
          <a:p>
            <a:r>
              <a:rPr lang="en-US" dirty="0"/>
              <a:t>	</a:t>
            </a:r>
            <a:r>
              <a:rPr lang="fr-FR" dirty="0"/>
              <a:t>    </a:t>
            </a:r>
          </a:p>
          <a:p>
            <a:r>
              <a:rPr lang="en-US" dirty="0"/>
              <a:t>	</a:t>
            </a:r>
            <a:r>
              <a:rPr lang="fr-FR" dirty="0"/>
              <a:t>        </a:t>
            </a:r>
            <a:r>
              <a:rPr lang="fr-FR" sz="3200" b="1" dirty="0">
                <a:latin typeface="Calibri" panose="020F0502020204030204" pitchFamily="34" charset="0"/>
              </a:rPr>
              <a:t>Documentation</a:t>
            </a:r>
          </a:p>
          <a:p>
            <a:endParaRPr lang="fr-FR" sz="2800" dirty="0">
              <a:latin typeface="Calibri" panose="020F0502020204030204" pitchFamily="34" charset="0"/>
            </a:endParaRPr>
          </a:p>
          <a:p>
            <a:r>
              <a:rPr lang="fr-FR" sz="2800" dirty="0">
                <a:latin typeface="Calibri" panose="020F0502020204030204" pitchFamily="34" charset="0"/>
              </a:rPr>
              <a:t>Documenter les interventions planifiées pour surmonter les obstacles identifiés par la patiente dans l'</a:t>
            </a:r>
            <a:r>
              <a:rPr lang="fr-FR" sz="2800" b="1" dirty="0">
                <a:latin typeface="Calibri" panose="020F0502020204030204" pitchFamily="34" charset="0"/>
              </a:rPr>
              <a:t>Outil de planification pour une meilleure observance.</a:t>
            </a:r>
            <a:endParaRPr lang="fr-FR" sz="2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66" y="546862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516301"/>
            <a:ext cx="2971800" cy="281769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2" y="2590801"/>
            <a:ext cx="2415617" cy="2741499"/>
          </a:xfrm>
        </p:spPr>
        <p:txBody>
          <a:bodyPr>
            <a:normAutofit fontScale="40000" lnSpcReduction="20000"/>
          </a:bodyPr>
          <a:lstStyle/>
          <a:p>
            <a:r>
              <a:rPr lang="fr-FR" sz="2700" b="1" dirty="0">
                <a:latin typeface="Calibri" panose="020F0502020204030204" pitchFamily="34" charset="0"/>
              </a:rPr>
              <a:t>Récapitulatif :</a:t>
            </a:r>
          </a:p>
          <a:p>
            <a:r>
              <a:rPr lang="fr-FR" sz="2700" b="1" dirty="0">
                <a:latin typeface="Calibri" panose="020F0502020204030204" pitchFamily="34" charset="0"/>
              </a:rPr>
              <a:t>Il peut être difficile de se rappeler de prendre ses ARV. J’aimerais donc vérifier avec vous quelques-uns des points dont nous avons discuté.</a:t>
            </a:r>
          </a:p>
          <a:p>
            <a:pPr marL="285750" indent="-285750">
              <a:buFont typeface="Arial" panose="020B0604020202020204" pitchFamily="34" charset="0"/>
              <a:buChar char="•"/>
            </a:pPr>
            <a:r>
              <a:rPr lang="fr-FR" sz="2700" dirty="0">
                <a:latin typeface="Calibri" panose="020F0502020204030204" pitchFamily="34" charset="0"/>
              </a:rPr>
              <a:t>Quels changements prévoyez-vous de faire pour vous aider à vous souvenir de prendre vos ARV ?</a:t>
            </a:r>
          </a:p>
          <a:p>
            <a:pPr marL="285750" indent="-285750">
              <a:buFont typeface="Arial" panose="020B0604020202020204" pitchFamily="34" charset="0"/>
              <a:buChar char="•"/>
            </a:pPr>
            <a:r>
              <a:rPr lang="fr-FR" sz="2700" b="1" u="sng" dirty="0">
                <a:latin typeface="Calibri" panose="020F0502020204030204" pitchFamily="34" charset="0"/>
              </a:rPr>
              <a:t>Femmes enceintes/venant d'accoucher</a:t>
            </a:r>
            <a:r>
              <a:rPr lang="fr-FR" sz="2700" dirty="0">
                <a:latin typeface="Calibri" panose="020F0502020204030204" pitchFamily="34" charset="0"/>
              </a:rPr>
              <a:t> : quels changements prévoyez-vous de faire pour vous aider à vous souvenir de donner ses ARV à votre bébé ?</a:t>
            </a:r>
          </a:p>
          <a:p>
            <a:pPr marL="285750" indent="-285750">
              <a:buFont typeface="Arial" panose="020B0604020202020204" pitchFamily="34" charset="0"/>
              <a:buChar char="•"/>
            </a:pPr>
            <a:r>
              <a:rPr lang="fr-FR" sz="2700" dirty="0">
                <a:latin typeface="Calibri" panose="020F0502020204030204" pitchFamily="34" charset="0"/>
              </a:rPr>
              <a:t>Comment savez-vous/saurez-vous si vous avez pris vos ARV [</a:t>
            </a:r>
            <a:r>
              <a:rPr lang="fr-FR" sz="2700" i="1" dirty="0">
                <a:latin typeface="Calibri" panose="020F0502020204030204" pitchFamily="34" charset="0"/>
              </a:rPr>
              <a:t>donné ses ARV à votre bébé</a:t>
            </a:r>
            <a:r>
              <a:rPr lang="fr-FR" sz="2700" dirty="0">
                <a:latin typeface="Calibri" panose="020F0502020204030204" pitchFamily="34" charset="0"/>
              </a:rPr>
              <a:t>] ?</a:t>
            </a:r>
          </a:p>
          <a:p>
            <a:pPr marL="285750" indent="-285750">
              <a:buFont typeface="Arial" panose="020B0604020202020204" pitchFamily="34" charset="0"/>
              <a:buChar char="•"/>
            </a:pPr>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2590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886200" y="48768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533974" y="4953000"/>
            <a:ext cx="4191000" cy="1600200"/>
          </a:xfrm>
        </p:spPr>
        <p:txBody>
          <a:bodyPr>
            <a:normAutofit fontScale="77500" lnSpcReduction="20000"/>
          </a:bodyPr>
          <a:lstStyle/>
          <a:p>
            <a:r>
              <a:rPr lang="fr-FR" sz="1600" b="1" dirty="0">
                <a:latin typeface="Calibri" panose="020F0502020204030204" pitchFamily="34" charset="0"/>
              </a:rPr>
              <a:t>Instructions pour le prestataire :</a:t>
            </a:r>
          </a:p>
          <a:p>
            <a:pPr marL="457200" indent="-457200">
              <a:buFont typeface="Arial" panose="020B0604020202020204" pitchFamily="34" charset="0"/>
              <a:buChar char="•"/>
            </a:pPr>
            <a:r>
              <a:rPr lang="fr-FR" sz="1600" dirty="0">
                <a:latin typeface="Calibri" panose="020F0502020204030204" pitchFamily="34" charset="0"/>
              </a:rPr>
              <a:t>Identifier avec la patiente une activité quotidienne au moment de laquelle elle peut prévoir de prendre ses comprimés.</a:t>
            </a:r>
          </a:p>
          <a:p>
            <a:pPr marL="457200" indent="-457200">
              <a:buFont typeface="Arial" panose="020B0604020202020204" pitchFamily="34" charset="0"/>
              <a:buChar char="•"/>
            </a:pPr>
            <a:r>
              <a:rPr lang="fr-FR" sz="1600" dirty="0">
                <a:latin typeface="Calibri" panose="020F0502020204030204" pitchFamily="34" charset="0"/>
              </a:rPr>
              <a:t>S’il existe d’autres ressources comme le traitement sous observation directe, le soutien des pairs, les rappels par SMS ou d’autres aides en la matière, évaluer la nécessité et en discuter avec la patiente.</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399" y="5181600"/>
            <a:ext cx="5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305" t="9515"/>
          <a:stretch/>
        </p:blipFill>
        <p:spPr bwMode="auto">
          <a:xfrm>
            <a:off x="7139459" y="288253"/>
            <a:ext cx="1875479"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52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16. Comprendre ses ARV</a:t>
            </a:r>
          </a:p>
        </p:txBody>
      </p:sp>
      <p:sp>
        <p:nvSpPr>
          <p:cNvPr id="4" name="TextBox 3"/>
          <p:cNvSpPr txBox="1"/>
          <p:nvPr/>
        </p:nvSpPr>
        <p:spPr>
          <a:xfrm>
            <a:off x="6934200" y="1779925"/>
            <a:ext cx="1933224" cy="3970318"/>
          </a:xfrm>
          <a:prstGeom prst="rect">
            <a:avLst/>
          </a:prstGeom>
          <a:noFill/>
        </p:spPr>
        <p:txBody>
          <a:bodyPr wrap="square" rtlCol="0">
            <a:spAutoFit/>
          </a:bodyPr>
          <a:lstStyle/>
          <a:p>
            <a:r>
              <a:rPr lang="fr-FR" dirty="0">
                <a:latin typeface="Calibri" panose="020F0502020204030204" pitchFamily="34" charset="0"/>
              </a:rPr>
              <a:t>Pour bien prendre vos ARV, il est important que vous sachiez </a:t>
            </a:r>
          </a:p>
          <a:p>
            <a:pPr marL="285750" indent="-285750">
              <a:buFont typeface="Wingdings" panose="05000000000000000000" pitchFamily="2" charset="2"/>
              <a:buChar char="Ø"/>
            </a:pPr>
            <a:r>
              <a:rPr lang="fr-FR" dirty="0">
                <a:latin typeface="Calibri" panose="020F0502020204030204" pitchFamily="34" charset="0"/>
              </a:rPr>
              <a:t>comment ils agissent, </a:t>
            </a:r>
          </a:p>
          <a:p>
            <a:pPr marL="285750" indent="-285750">
              <a:buFont typeface="Wingdings" panose="05000000000000000000" pitchFamily="2" charset="2"/>
              <a:buChar char="Ø"/>
            </a:pPr>
            <a:r>
              <a:rPr lang="fr-FR" dirty="0">
                <a:latin typeface="Calibri" panose="020F0502020204030204" pitchFamily="34" charset="0"/>
              </a:rPr>
              <a:t>la meilleure façon de les prendre tous les jours </a:t>
            </a:r>
          </a:p>
          <a:p>
            <a:pPr marL="285750" indent="-285750">
              <a:buFont typeface="Wingdings" panose="05000000000000000000" pitchFamily="2" charset="2"/>
              <a:buChar char="Ø"/>
            </a:pPr>
            <a:r>
              <a:rPr lang="fr-FR" dirty="0">
                <a:latin typeface="Calibri" panose="020F0502020204030204" pitchFamily="34" charset="0"/>
              </a:rPr>
              <a:t>et comment éviter ou gérer les effets indésirables.</a:t>
            </a:r>
          </a:p>
        </p:txBody>
      </p:sp>
      <p:pic>
        <p:nvPicPr>
          <p:cNvPr id="8" name="Picture 7">
            <a:extLst>
              <a:ext uri="{FF2B5EF4-FFF2-40B4-BE49-F238E27FC236}">
                <a16:creationId xmlns:a16="http://schemas.microsoft.com/office/drawing/2014/main" id="{A482E5E5-259B-4F00-8914-4B32D55DD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295399"/>
            <a:ext cx="6725854" cy="4754880"/>
          </a:xfrm>
          <a:prstGeom prst="rect">
            <a:avLst/>
          </a:prstGeom>
        </p:spPr>
      </p:pic>
    </p:spTree>
    <p:extLst>
      <p:ext uri="{BB962C8B-B14F-4D97-AF65-F5344CB8AC3E}">
        <p14:creationId xmlns:p14="http://schemas.microsoft.com/office/powerpoint/2010/main" val="411252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990600"/>
            <a:ext cx="2994581" cy="3200400"/>
          </a:xfrm>
        </p:spPr>
        <p:txBody>
          <a:bodyPr>
            <a:normAutofit/>
          </a:bodyPr>
          <a:lstStyle/>
          <a:p>
            <a:r>
              <a:rPr lang="fr-FR" sz="1400" b="1" dirty="0">
                <a:latin typeface="Calibri" panose="020F0502020204030204" pitchFamily="34" charset="0"/>
              </a:rPr>
              <a:t>MESSAGES FORTS :</a:t>
            </a:r>
          </a:p>
          <a:p>
            <a:r>
              <a:rPr lang="fr-FR" sz="1400" dirty="0">
                <a:latin typeface="Calibri" panose="020F0502020204030204" pitchFamily="34" charset="0"/>
              </a:rPr>
              <a:t>Pour bien prendre vos ARV, il est important que vous sachiez</a:t>
            </a:r>
          </a:p>
          <a:p>
            <a:pPr marL="285750" indent="-285750">
              <a:buFont typeface="Wingdings" panose="05000000000000000000" pitchFamily="2" charset="2"/>
              <a:buChar char="Ø"/>
            </a:pPr>
            <a:r>
              <a:rPr lang="fr-FR" sz="1400" dirty="0">
                <a:latin typeface="Calibri" panose="020F0502020204030204" pitchFamily="34" charset="0"/>
              </a:rPr>
              <a:t>comment ils agissent, </a:t>
            </a:r>
          </a:p>
          <a:p>
            <a:pPr marL="285750" indent="-285750">
              <a:buFont typeface="Wingdings" panose="05000000000000000000" pitchFamily="2" charset="2"/>
              <a:buChar char="Ø"/>
            </a:pPr>
            <a:r>
              <a:rPr lang="fr-FR" sz="1400" dirty="0">
                <a:latin typeface="Calibri" panose="020F0502020204030204" pitchFamily="34" charset="0"/>
              </a:rPr>
              <a:t>la meilleure façon de les prendre tous les jours</a:t>
            </a:r>
          </a:p>
          <a:p>
            <a:pPr marL="285750" indent="-285750">
              <a:buFont typeface="Wingdings" panose="05000000000000000000" pitchFamily="2" charset="2"/>
              <a:buChar char="Ø"/>
            </a:pPr>
            <a:r>
              <a:rPr lang="fr-FR" sz="1400" dirty="0">
                <a:latin typeface="Calibri" panose="020F0502020204030204" pitchFamily="34" charset="0"/>
              </a:rPr>
              <a:t>et comment éviter ou gérer les effets indésirables.</a:t>
            </a:r>
          </a:p>
        </p:txBody>
      </p:sp>
      <p:sp>
        <p:nvSpPr>
          <p:cNvPr id="21" name="Content Placeholder 1"/>
          <p:cNvSpPr>
            <a:spLocks noGrp="1"/>
          </p:cNvSpPr>
          <p:nvPr>
            <p:ph sz="half" idx="1"/>
          </p:nvPr>
        </p:nvSpPr>
        <p:spPr>
          <a:xfrm>
            <a:off x="3688644" y="1057365"/>
            <a:ext cx="5226756" cy="4352836"/>
          </a:xfrm>
        </p:spPr>
        <p:txBody>
          <a:bodyPr>
            <a:normAutofit fontScale="77500" lnSpcReduction="20000"/>
          </a:bodyPr>
          <a:lstStyle/>
          <a:p>
            <a:r>
              <a:rPr lang="fr-FR" sz="1700" b="1" dirty="0">
                <a:latin typeface="Calibri" panose="020F0502020204030204" pitchFamily="34" charset="0"/>
              </a:rPr>
              <a:t>POINTS DE DISCUSSION :</a:t>
            </a:r>
          </a:p>
          <a:p>
            <a:r>
              <a:rPr lang="fr-FR" sz="1400" dirty="0">
                <a:latin typeface="Calibri" panose="020F0502020204030204" pitchFamily="34" charset="0"/>
              </a:rPr>
              <a:t>Dans quel domaine la patiente a-t-elle le plus de</a:t>
            </a:r>
          </a:p>
          <a:p>
            <a:r>
              <a:rPr lang="fr-FR" sz="1400" dirty="0">
                <a:latin typeface="Calibri" panose="020F0502020204030204" pitchFamily="34" charset="0"/>
              </a:rPr>
              <a:t>difficultés ? (Si une patiente a accouché il y a moins </a:t>
            </a:r>
          </a:p>
          <a:p>
            <a:r>
              <a:rPr lang="fr-FR" sz="1400" dirty="0">
                <a:latin typeface="Calibri" panose="020F0502020204030204" pitchFamily="34" charset="0"/>
              </a:rPr>
              <a:t>de 12 semaines et qu’elle donne une prophylaxie infantile par ARV à son bébé, passer en revue les questions ci-dessous pour son traitement et celui de son nourrisson.)</a:t>
            </a:r>
          </a:p>
          <a:p>
            <a:pPr marL="285750" indent="-285750">
              <a:buFont typeface="Arial" panose="020B0604020202020204" pitchFamily="34" charset="0"/>
              <a:buChar char="•"/>
            </a:pPr>
            <a:r>
              <a:rPr lang="fr-FR" sz="1400" b="1" dirty="0">
                <a:latin typeface="Calibri" panose="020F0502020204030204" pitchFamily="34" charset="0"/>
              </a:rPr>
              <a:t>Noms et fréquence des médicaments</a:t>
            </a:r>
          </a:p>
          <a:p>
            <a:r>
              <a:rPr lang="en-US" dirty="0"/>
              <a:t>	</a:t>
            </a:r>
            <a:r>
              <a:rPr lang="en-US" sz="1400" dirty="0">
                <a:latin typeface="Calibri" panose="020F0502020204030204" pitchFamily="34" charset="0"/>
                <a:sym typeface="Wingdings" panose="05000000000000000000" pitchFamily="2" charset="2"/>
              </a:rPr>
              <a:t></a:t>
            </a:r>
            <a:r>
              <a:rPr lang="fr-FR" sz="1400" dirty="0">
                <a:latin typeface="Calibri" panose="020F0502020204030204" pitchFamily="34" charset="0"/>
                <a:sym typeface="Wingdings" panose="05000000000000000000" pitchFamily="2" charset="2"/>
              </a:rPr>
              <a:t> Éduquer et donner des fiches d'informations.</a:t>
            </a:r>
            <a:endParaRPr lang="fr-FR" sz="1400" dirty="0">
              <a:latin typeface="Calibri" panose="020F0502020204030204" pitchFamily="34" charset="0"/>
            </a:endParaRPr>
          </a:p>
          <a:p>
            <a:pPr marL="285750" indent="-285750">
              <a:buFont typeface="Arial" panose="020B0604020202020204" pitchFamily="34" charset="0"/>
              <a:buChar char="•"/>
            </a:pPr>
            <a:r>
              <a:rPr lang="fr-FR" sz="1400" b="1" dirty="0">
                <a:latin typeface="Calibri" panose="020F0502020204030204" pitchFamily="34" charset="0"/>
              </a:rPr>
              <a:t>Comment agissent les médicaments</a:t>
            </a:r>
          </a:p>
          <a:p>
            <a:r>
              <a:rPr lang="en-US" dirty="0"/>
              <a:t>	</a:t>
            </a:r>
            <a:r>
              <a:rPr lang="en-US" sz="1400" b="1" dirty="0">
                <a:latin typeface="Calibri" panose="020F0502020204030204" pitchFamily="34" charset="0"/>
                <a:sym typeface="Wingdings" panose="05000000000000000000" pitchFamily="2" charset="2"/>
              </a:rPr>
              <a:t></a:t>
            </a:r>
            <a:r>
              <a:rPr lang="fr-FR" dirty="0"/>
              <a:t> </a:t>
            </a:r>
            <a:r>
              <a:rPr lang="fr-FR" sz="1400" dirty="0">
                <a:latin typeface="Calibri" panose="020F0502020204030204" pitchFamily="34" charset="0"/>
                <a:sym typeface="Wingdings" panose="05000000000000000000" pitchFamily="2" charset="2"/>
              </a:rPr>
              <a:t>Revoir les cartes des visites précédentes ou répondre aux questions.</a:t>
            </a:r>
            <a:endParaRPr lang="fr-FR" sz="1400" b="1" dirty="0">
              <a:latin typeface="Calibri" panose="020F0502020204030204" pitchFamily="34" charset="0"/>
            </a:endParaRPr>
          </a:p>
          <a:p>
            <a:pPr marL="285750" indent="-285750">
              <a:buFont typeface="Arial" panose="020B0604020202020204" pitchFamily="34" charset="0"/>
              <a:buChar char="•"/>
            </a:pPr>
            <a:r>
              <a:rPr lang="fr-FR" sz="1400" b="1" dirty="0">
                <a:latin typeface="Calibri" panose="020F0502020204030204" pitchFamily="34" charset="0"/>
              </a:rPr>
              <a:t>Croyances en matière de santé</a:t>
            </a:r>
          </a:p>
          <a:p>
            <a:r>
              <a:rPr lang="en-US" dirty="0"/>
              <a:t>	</a:t>
            </a:r>
            <a:r>
              <a:rPr lang="en-US" sz="1400" b="1" dirty="0">
                <a:latin typeface="Calibri" panose="020F0502020204030204" pitchFamily="34" charset="0"/>
                <a:sym typeface="Wingdings" panose="05000000000000000000" pitchFamily="2" charset="2"/>
              </a:rPr>
              <a:t></a:t>
            </a:r>
            <a:r>
              <a:rPr lang="fr-FR" dirty="0"/>
              <a:t> </a:t>
            </a:r>
            <a:r>
              <a:rPr lang="fr-FR" sz="1400" dirty="0">
                <a:latin typeface="Calibri" panose="020F0502020204030204" pitchFamily="34" charset="0"/>
                <a:sym typeface="Wingdings" panose="05000000000000000000" pitchFamily="2" charset="2"/>
              </a:rPr>
              <a:t>Indiquer à la patiente de prendre ses ARV qu’elle se sente bien ou malade, sauf contre-indication d'un médecin.</a:t>
            </a:r>
          </a:p>
          <a:p>
            <a:pPr marL="346075" indent="-346075"/>
            <a:r>
              <a:rPr lang="en-US" dirty="0"/>
              <a:t>	</a:t>
            </a:r>
            <a:r>
              <a:rPr lang="en-US" sz="1400" b="1" dirty="0">
                <a:latin typeface="Calibri" panose="020F0502020204030204" pitchFamily="34" charset="0"/>
                <a:sym typeface="Wingdings" panose="05000000000000000000" pitchFamily="2" charset="2"/>
              </a:rPr>
              <a:t></a:t>
            </a:r>
            <a:r>
              <a:rPr lang="fr-FR" dirty="0"/>
              <a:t> </a:t>
            </a:r>
            <a:r>
              <a:rPr lang="fr-FR" sz="1400" b="1" u="sng" dirty="0">
                <a:latin typeface="Calibri" panose="020F0502020204030204" pitchFamily="34" charset="0"/>
              </a:rPr>
              <a:t>Femmes venant d'accoucher </a:t>
            </a:r>
            <a:r>
              <a:rPr lang="fr-FR" sz="1400" dirty="0">
                <a:latin typeface="Calibri" panose="020F0502020204030204" pitchFamily="34" charset="0"/>
              </a:rPr>
              <a:t>: d</a:t>
            </a:r>
            <a:r>
              <a:rPr lang="fr-FR" sz="1400" dirty="0">
                <a:latin typeface="Calibri" panose="020F0502020204030204" pitchFamily="34" charset="0"/>
                <a:sym typeface="Wingdings" panose="05000000000000000000" pitchFamily="2" charset="2"/>
              </a:rPr>
              <a:t>ire à la patiente de donner des ARV à son bébé pendant les (__) premières semaines.</a:t>
            </a:r>
          </a:p>
          <a:p>
            <a:r>
              <a:rPr lang="en-US" dirty="0"/>
              <a:t>	</a:t>
            </a:r>
            <a:r>
              <a:rPr lang="en-US" sz="1400" b="1" dirty="0">
                <a:latin typeface="Calibri" panose="020F0502020204030204" pitchFamily="34" charset="0"/>
                <a:sym typeface="Wingdings" panose="05000000000000000000" pitchFamily="2" charset="2"/>
              </a:rPr>
              <a:t></a:t>
            </a:r>
            <a:r>
              <a:rPr lang="fr-FR" sz="1400" dirty="0">
                <a:latin typeface="Calibri" panose="020F0502020204030204" pitchFamily="34" charset="0"/>
                <a:sym typeface="Wingdings" panose="05000000000000000000" pitchFamily="2" charset="2"/>
              </a:rPr>
              <a:t>Vérifier les croyances spécifiques sur les ARV et la santé, par exemple :</a:t>
            </a:r>
          </a:p>
          <a:p>
            <a:pPr marL="1106141" lvl="2" indent="-285750">
              <a:buFont typeface="Arial" panose="020B0604020202020204" pitchFamily="34" charset="0"/>
              <a:buChar char="•"/>
            </a:pPr>
            <a:r>
              <a:rPr lang="fr-FR" sz="1400" dirty="0">
                <a:latin typeface="Calibri" panose="020F0502020204030204" pitchFamily="34" charset="0"/>
                <a:sym typeface="Wingdings" panose="05000000000000000000" pitchFamily="2" charset="2"/>
              </a:rPr>
              <a:t>« Avez-vous entendu d'autres personnes dire des choses négatives sur les ARV pendant la grossesse ou l’accouchement ? » </a:t>
            </a:r>
          </a:p>
          <a:p>
            <a:pPr marL="1106141" lvl="2" indent="-285750">
              <a:buFont typeface="Arial" panose="020B0604020202020204" pitchFamily="34" charset="0"/>
              <a:buChar char="•"/>
            </a:pPr>
            <a:r>
              <a:rPr lang="fr-FR" sz="1400" dirty="0">
                <a:latin typeface="Calibri" panose="020F0502020204030204" pitchFamily="34" charset="0"/>
                <a:sym typeface="Wingdings" panose="05000000000000000000" pitchFamily="2" charset="2"/>
              </a:rPr>
              <a:t>« Selon vous, existe-t-il des remèdes plus efficaces que les ARV ? »</a:t>
            </a:r>
            <a:endParaRPr lang="fr-FR" sz="1400" b="1" dirty="0">
              <a:latin typeface="Calibri" panose="020F0502020204030204" pitchFamily="34" charset="0"/>
            </a:endParaRPr>
          </a:p>
          <a:p>
            <a:pPr marL="285750" indent="-285750">
              <a:buFont typeface="Arial" panose="020B0604020202020204" pitchFamily="34" charset="0"/>
              <a:buChar char="•"/>
            </a:pPr>
            <a:r>
              <a:rPr lang="fr-FR" sz="1400" b="1" dirty="0">
                <a:latin typeface="Calibri" panose="020F0502020204030204" pitchFamily="34" charset="0"/>
              </a:rPr>
              <a:t>Gérer les effets indésirables</a:t>
            </a:r>
          </a:p>
          <a:p>
            <a:r>
              <a:rPr lang="en-US" dirty="0"/>
              <a:t>	</a:t>
            </a:r>
            <a:r>
              <a:rPr lang="en-US" sz="1400" b="1" dirty="0">
                <a:latin typeface="Calibri" panose="020F0502020204030204" pitchFamily="34" charset="0"/>
                <a:sym typeface="Wingdings" panose="05000000000000000000" pitchFamily="2" charset="2"/>
              </a:rPr>
              <a:t></a:t>
            </a:r>
            <a:r>
              <a:rPr lang="fr-FR" dirty="0"/>
              <a:t> </a:t>
            </a:r>
            <a:r>
              <a:rPr lang="fr-FR" sz="1400" dirty="0">
                <a:latin typeface="Calibri" panose="020F0502020204030204" pitchFamily="34" charset="0"/>
                <a:sym typeface="Wingdings" panose="05000000000000000000" pitchFamily="2" charset="2"/>
              </a:rPr>
              <a:t>Prendre en mangeant (nausée/céphalée)</a:t>
            </a:r>
          </a:p>
          <a:p>
            <a:r>
              <a:rPr lang="en-US" dirty="0"/>
              <a:t>	</a:t>
            </a:r>
            <a:r>
              <a:rPr lang="en-US" sz="1400" b="1" dirty="0">
                <a:latin typeface="Calibri" panose="020F0502020204030204" pitchFamily="34" charset="0"/>
                <a:sym typeface="Wingdings" panose="05000000000000000000" pitchFamily="2" charset="2"/>
              </a:rPr>
              <a:t></a:t>
            </a:r>
            <a:r>
              <a:rPr lang="fr-FR" dirty="0"/>
              <a:t> </a:t>
            </a:r>
            <a:r>
              <a:rPr lang="fr-FR" sz="1400" dirty="0">
                <a:latin typeface="Calibri" panose="020F0502020204030204" pitchFamily="34" charset="0"/>
                <a:sym typeface="Wingdings" panose="05000000000000000000" pitchFamily="2" charset="2"/>
              </a:rPr>
              <a:t>Prendre le soir (somnolence/humeur)</a:t>
            </a:r>
          </a:p>
          <a:p>
            <a:endParaRPr lang="fr-FR" sz="1400" dirty="0">
              <a:latin typeface="Calibri" panose="020F0502020204030204" pitchFamily="34" charset="0"/>
            </a:endParaRPr>
          </a:p>
        </p:txBody>
      </p:sp>
      <p:cxnSp>
        <p:nvCxnSpPr>
          <p:cNvPr id="15" name="Straight Connector 14"/>
          <p:cNvCxnSpPr/>
          <p:nvPr/>
        </p:nvCxnSpPr>
        <p:spPr>
          <a:xfrm>
            <a:off x="3581400" y="1057364"/>
            <a:ext cx="0" cy="4505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16. Comprendre ses ARV</a:t>
            </a:r>
          </a:p>
        </p:txBody>
      </p:sp>
      <p:sp>
        <p:nvSpPr>
          <p:cNvPr id="28" name="Rectangle 27"/>
          <p:cNvSpPr/>
          <p:nvPr/>
        </p:nvSpPr>
        <p:spPr>
          <a:xfrm>
            <a:off x="4038600" y="5486400"/>
            <a:ext cx="47842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131156" y="5410200"/>
            <a:ext cx="4860444" cy="1143000"/>
          </a:xfrm>
        </p:spPr>
        <p:txBody>
          <a:bodyPr>
            <a:normAutofit fontScale="47500" lnSpcReduction="20000"/>
          </a:bodyPr>
          <a:lstStyle/>
          <a:p>
            <a:r>
              <a:rPr lang="en-US"/>
              <a:t>	</a:t>
            </a:r>
            <a:r>
              <a:rPr lang="fr-FR"/>
              <a:t>    </a:t>
            </a:r>
          </a:p>
          <a:p>
            <a:r>
              <a:rPr lang="en-US"/>
              <a:t>	</a:t>
            </a:r>
            <a:r>
              <a:rPr lang="fr-FR"/>
              <a:t>   </a:t>
            </a:r>
            <a:r>
              <a:rPr lang="fr-FR" sz="32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les interventions planifiées pour surmonter les obstacles identifiés par la patiente dans l'</a:t>
            </a:r>
            <a:r>
              <a:rPr lang="fr-FR" sz="2500" b="1" dirty="0">
                <a:latin typeface="Calibri" panose="020F0502020204030204" pitchFamily="34" charset="0"/>
              </a:rPr>
              <a:t>Outil de planification pour une meilleure observance.</a:t>
            </a:r>
            <a:endParaRPr lang="fr-FR" sz="25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3048000"/>
            <a:ext cx="2971800" cy="36199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91618" y="3048000"/>
            <a:ext cx="2362199" cy="3345979"/>
          </a:xfrm>
        </p:spPr>
        <p:txBody>
          <a:bodyPr>
            <a:noAutofit/>
          </a:bodyPr>
          <a:lstStyle/>
          <a:p>
            <a:r>
              <a:rPr lang="fr-FR" sz="1200" b="1" dirty="0">
                <a:latin typeface="Calibri" panose="020F0502020204030204" pitchFamily="34" charset="0"/>
              </a:rPr>
              <a:t>Récapitulatif :</a:t>
            </a:r>
          </a:p>
          <a:p>
            <a:pPr marL="285750" indent="-285750">
              <a:buFont typeface="Arial" panose="020B0604020202020204" pitchFamily="34" charset="0"/>
              <a:buChar char="•"/>
            </a:pPr>
            <a:r>
              <a:rPr lang="fr-FR" sz="1200" dirty="0">
                <a:latin typeface="Calibri" panose="020F0502020204030204" pitchFamily="34" charset="0"/>
              </a:rPr>
              <a:t>Récapitulons ensemble ces instructions pour voir si vous avez des questions. </a:t>
            </a:r>
          </a:p>
          <a:p>
            <a:pPr marL="285750" indent="-285750">
              <a:buFont typeface="Arial" panose="020B0604020202020204" pitchFamily="34" charset="0"/>
              <a:buChar char="•"/>
            </a:pPr>
            <a:r>
              <a:rPr lang="fr-FR" sz="1200" dirty="0">
                <a:latin typeface="Calibri" panose="020F0502020204030204" pitchFamily="34" charset="0"/>
              </a:rPr>
              <a:t>Pouvez-vous m’expliquer comment, selon vous, les ARV agissent et comment vous êtes censée les prendre ? Quels conseils pour éviter les effets indésirables avez-vous retenus ? </a:t>
            </a:r>
          </a:p>
          <a:p>
            <a:pPr marL="285750" indent="-285750">
              <a:buFont typeface="Arial" panose="020B0604020202020204" pitchFamily="34" charset="0"/>
              <a:buChar char="•"/>
            </a:pPr>
            <a:r>
              <a:rPr lang="fr-FR" sz="1200" b="1" u="sng" dirty="0">
                <a:latin typeface="Calibri" panose="020F0502020204030204" pitchFamily="34" charset="0"/>
              </a:rPr>
              <a:t>Femmes venant d'accoucher</a:t>
            </a:r>
            <a:r>
              <a:rPr lang="fr-FR" sz="1200" dirty="0">
                <a:latin typeface="Calibri" panose="020F0502020204030204" pitchFamily="34" charset="0"/>
              </a:rPr>
              <a:t> : quand arrêterez-vous de donner </a:t>
            </a:r>
            <a:r>
              <a:rPr lang="fr-FR" sz="1200" dirty="0">
                <a:latin typeface="Calibri" panose="020F0502020204030204" pitchFamily="34" charset="0"/>
                <a:sym typeface="Wingdings" panose="05000000000000000000" pitchFamily="2" charset="2"/>
              </a:rPr>
              <a:t>la prophylaxie infantile par ARV à votre bébé ?</a:t>
            </a:r>
          </a:p>
          <a:p>
            <a:pPr marL="285750" indent="-285750">
              <a:buFont typeface="Arial" panose="020B0604020202020204" pitchFamily="34" charset="0"/>
              <a:buChar char="•"/>
            </a:pPr>
            <a:r>
              <a:rPr lang="fr-FR" sz="1200" i="1" dirty="0">
                <a:latin typeface="Calibri" panose="020F0502020204030204" pitchFamily="34" charset="0"/>
              </a:rPr>
              <a:t>Donner à la patiente des supports écrits si vous en avez à disposition.</a:t>
            </a:r>
          </a:p>
          <a:p>
            <a:pPr marL="285750" indent="-285750">
              <a:buFont typeface="Arial" panose="020B0604020202020204" pitchFamily="34" charset="0"/>
              <a:buChar char="•"/>
            </a:pPr>
            <a:endParaRPr lang="fr-FR" sz="12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32004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459" y="288253"/>
            <a:ext cx="1875479" cy="1325880"/>
          </a:xfrm>
          <a:prstGeom prst="rect">
            <a:avLst/>
          </a:prstGeom>
          <a:ln w="9525">
            <a:solidFill>
              <a:schemeClr val="tx1"/>
            </a:solidFill>
          </a:ln>
        </p:spPr>
      </p:pic>
    </p:spTree>
    <p:extLst>
      <p:ext uri="{BB962C8B-B14F-4D97-AF65-F5344CB8AC3E}">
        <p14:creationId xmlns:p14="http://schemas.microsoft.com/office/powerpoint/2010/main" val="1493389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17. Conserver son intimité et obtenir de l'aide</a:t>
            </a:r>
          </a:p>
        </p:txBody>
      </p:sp>
      <p:sp>
        <p:nvSpPr>
          <p:cNvPr id="5" name="TextBox 4"/>
          <p:cNvSpPr txBox="1"/>
          <p:nvPr/>
        </p:nvSpPr>
        <p:spPr>
          <a:xfrm>
            <a:off x="615279" y="5257800"/>
            <a:ext cx="41091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dirty="0">
                <a:latin typeface="Calibri" panose="020F0502020204030204" pitchFamily="34" charset="0"/>
              </a:rPr>
              <a:t>Votre intimité est importante et doit être respectée.</a:t>
            </a:r>
            <a:r>
              <a:rPr lang="en-US" sz="2000" dirty="0">
                <a:latin typeface="Calibri" panose="020F0502020204030204" pitchFamily="34" charset="0"/>
              </a:rPr>
              <a:t>	</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sp>
        <p:nvSpPr>
          <p:cNvPr id="8" name="TextBox 7"/>
          <p:cNvSpPr txBox="1"/>
          <p:nvPr/>
        </p:nvSpPr>
        <p:spPr>
          <a:xfrm>
            <a:off x="5257800" y="5257800"/>
            <a:ext cx="3657600" cy="1815882"/>
          </a:xfrm>
          <a:prstGeom prst="rect">
            <a:avLst/>
          </a:prstGeom>
          <a:noFill/>
        </p:spPr>
        <p:txBody>
          <a:bodyPr wrap="square" numCol="1" rtlCol="0">
            <a:spAutoFit/>
          </a:bodyPr>
          <a:lstStyle/>
          <a:p>
            <a:pPr marL="285750" indent="-285750">
              <a:buFont typeface="Wingdings" panose="05000000000000000000" pitchFamily="2" charset="2"/>
              <a:buChar char="Ø"/>
            </a:pPr>
            <a:r>
              <a:rPr lang="fr-FR" dirty="0">
                <a:latin typeface="Calibri" panose="020F0502020204030204" pitchFamily="34" charset="0"/>
              </a:rPr>
              <a:t>Partager votre situation avec quelqu’un en qui vous avez confiance peut vous aider à prendre vos ARV tous les jours.</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pic>
        <p:nvPicPr>
          <p:cNvPr id="3" name="Picture 2">
            <a:extLst>
              <a:ext uri="{FF2B5EF4-FFF2-40B4-BE49-F238E27FC236}">
                <a16:creationId xmlns:a16="http://schemas.microsoft.com/office/drawing/2014/main" id="{42C26161-53BE-428C-8024-0EFD3B286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 y="1499320"/>
            <a:ext cx="4846320" cy="3529880"/>
          </a:xfrm>
          <a:prstGeom prst="rect">
            <a:avLst/>
          </a:prstGeom>
        </p:spPr>
      </p:pic>
      <p:pic>
        <p:nvPicPr>
          <p:cNvPr id="7" name="Picture 6">
            <a:extLst>
              <a:ext uri="{FF2B5EF4-FFF2-40B4-BE49-F238E27FC236}">
                <a16:creationId xmlns:a16="http://schemas.microsoft.com/office/drawing/2014/main" id="{9A0055A3-F149-4B81-9C27-65A71B270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56"/>
          <a:stretch/>
        </p:blipFill>
        <p:spPr>
          <a:xfrm>
            <a:off x="5334000" y="1143000"/>
            <a:ext cx="3200400" cy="3886200"/>
          </a:xfrm>
          <a:prstGeom prst="rect">
            <a:avLst/>
          </a:prstGeom>
        </p:spPr>
      </p:pic>
    </p:spTree>
    <p:extLst>
      <p:ext uri="{BB962C8B-B14F-4D97-AF65-F5344CB8AC3E}">
        <p14:creationId xmlns:p14="http://schemas.microsoft.com/office/powerpoint/2010/main" val="2179164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524036"/>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Votre intimité est importante et doit être respectée.</a:t>
            </a:r>
          </a:p>
          <a:p>
            <a:pPr marL="285750" indent="-285750">
              <a:buFont typeface="Wingdings" panose="05000000000000000000" pitchFamily="2" charset="2"/>
              <a:buChar char="Ø"/>
            </a:pPr>
            <a:r>
              <a:rPr lang="fr-FR" sz="1600" dirty="0">
                <a:latin typeface="Calibri" panose="020F0502020204030204" pitchFamily="34" charset="0"/>
              </a:rPr>
              <a:t>Partager votre situation avec quelqu’un en qui vous avez confiance peut vous aider à prendre vos ARV tous les jours.</a:t>
            </a:r>
          </a:p>
        </p:txBody>
      </p:sp>
      <p:sp>
        <p:nvSpPr>
          <p:cNvPr id="21" name="Content Placeholder 1"/>
          <p:cNvSpPr>
            <a:spLocks noGrp="1"/>
          </p:cNvSpPr>
          <p:nvPr>
            <p:ph sz="half" idx="1"/>
          </p:nvPr>
        </p:nvSpPr>
        <p:spPr>
          <a:xfrm>
            <a:off x="3688644" y="1057365"/>
            <a:ext cx="5226756" cy="5495836"/>
          </a:xfrm>
        </p:spPr>
        <p:txBody>
          <a:bodyPr>
            <a:normAutofit fontScale="85000" lnSpcReduction="20000"/>
          </a:bodyPr>
          <a:lstStyle/>
          <a:p>
            <a:r>
              <a:rPr lang="fr-FR" sz="1700" b="1" dirty="0">
                <a:latin typeface="Calibri" panose="020F0502020204030204" pitchFamily="34" charset="0"/>
              </a:rPr>
              <a:t>POINTS DE DISCUSSION :</a:t>
            </a:r>
          </a:p>
          <a:p>
            <a:r>
              <a:rPr lang="fr-FR" sz="1400" dirty="0">
                <a:latin typeface="Calibri" panose="020F0502020204030204" pitchFamily="34" charset="0"/>
              </a:rPr>
              <a:t>Moyens de protéger son intimité :</a:t>
            </a:r>
          </a:p>
          <a:p>
            <a:pPr marL="285750" indent="-285750">
              <a:buFont typeface="Arial" panose="020B0604020202020204" pitchFamily="34" charset="0"/>
              <a:buChar char="•"/>
            </a:pPr>
            <a:r>
              <a:rPr lang="fr-FR" sz="1400" dirty="0">
                <a:latin typeface="Calibri" panose="020F0502020204030204" pitchFamily="34" charset="0"/>
              </a:rPr>
              <a:t>Utiliser un flacon de comprimés non identifié.</a:t>
            </a:r>
          </a:p>
          <a:p>
            <a:pPr marL="285750" indent="-285750">
              <a:buFont typeface="Arial" panose="020B0604020202020204" pitchFamily="34" charset="0"/>
              <a:buChar char="•"/>
            </a:pPr>
            <a:r>
              <a:rPr lang="fr-FR" sz="1400" dirty="0">
                <a:latin typeface="Calibri" panose="020F0502020204030204" pitchFamily="34" charset="0"/>
              </a:rPr>
              <a:t>Utiliser des piluliers plutôt que des flacons.</a:t>
            </a:r>
          </a:p>
          <a:p>
            <a:pPr marL="285750" indent="-285750">
              <a:buFont typeface="Arial" panose="020B0604020202020204" pitchFamily="34" charset="0"/>
              <a:buChar char="•"/>
            </a:pPr>
            <a:r>
              <a:rPr lang="fr-FR" sz="1400" dirty="0">
                <a:latin typeface="Calibri" panose="020F0502020204030204" pitchFamily="34" charset="0"/>
              </a:rPr>
              <a:t>Réfléchir à des endroits où la patiente peut conserver ses ARV à l’abri des regards, tout en les voyant/en y ayant accès facilement.</a:t>
            </a:r>
          </a:p>
          <a:p>
            <a:endParaRPr lang="fr-FR" sz="1400" dirty="0">
              <a:latin typeface="Calibri" panose="020F0502020204030204" pitchFamily="34" charset="0"/>
            </a:endParaRPr>
          </a:p>
          <a:p>
            <a:r>
              <a:rPr lang="fr-FR" sz="1400" dirty="0">
                <a:latin typeface="Calibri" panose="020F0502020204030204" pitchFamily="34" charset="0"/>
              </a:rPr>
              <a:t>Étudier les façons de décider avec qui partager le diagnostic et comment. Remettre à la patiente des fiches d'informations pour l'aider, si nécessaire.</a:t>
            </a:r>
          </a:p>
          <a:p>
            <a:pPr marL="285750" indent="-285750">
              <a:buFont typeface="Arial" panose="020B0604020202020204" pitchFamily="34" charset="0"/>
              <a:buChar char="•"/>
            </a:pPr>
            <a:r>
              <a:rPr lang="fr-FR" sz="1400" dirty="0">
                <a:latin typeface="Calibri" panose="020F0502020204030204" pitchFamily="34" charset="0"/>
              </a:rPr>
              <a:t>Selon vous, quelles caractéristiques déterminent la bonne personne avec qui partager votre situation ?</a:t>
            </a:r>
          </a:p>
          <a:p>
            <a:pPr marL="285750" indent="-285750">
              <a:buFont typeface="Arial" panose="020B0604020202020204" pitchFamily="34" charset="0"/>
              <a:buChar char="•"/>
            </a:pPr>
            <a:r>
              <a:rPr lang="fr-FR" sz="1400" dirty="0">
                <a:latin typeface="Calibri" panose="020F0502020204030204" pitchFamily="34" charset="0"/>
              </a:rPr>
              <a:t>Quels sont les avantages que quelqu’un connaisse votre situation ?</a:t>
            </a:r>
          </a:p>
          <a:p>
            <a:pPr marL="285750" indent="-285750">
              <a:buFont typeface="Arial" panose="020B0604020202020204" pitchFamily="34" charset="0"/>
              <a:buChar char="•"/>
            </a:pPr>
            <a:r>
              <a:rPr lang="fr-FR" sz="1400" dirty="0">
                <a:latin typeface="Calibri" panose="020F0502020204030204" pitchFamily="34" charset="0"/>
              </a:rPr>
              <a:t>Comment pouvez-vous décider de faire ou non confiance à quelqu’un ?</a:t>
            </a:r>
          </a:p>
          <a:p>
            <a:pPr marL="285750" indent="-285750">
              <a:buFont typeface="Arial" panose="020B0604020202020204" pitchFamily="34" charset="0"/>
              <a:buChar char="•"/>
            </a:pPr>
            <a:r>
              <a:rPr lang="fr-FR" sz="1400" dirty="0">
                <a:latin typeface="Calibri" panose="020F0502020204030204" pitchFamily="34" charset="0"/>
              </a:rPr>
              <a:t>Comment pouvez-vous parler de votre statut ?</a:t>
            </a:r>
          </a:p>
          <a:p>
            <a:pPr marL="285750" indent="-285750">
              <a:buFont typeface="Arial" panose="020B0604020202020204" pitchFamily="34" charset="0"/>
              <a:buChar char="•"/>
            </a:pPr>
            <a:r>
              <a:rPr lang="fr-FR" sz="1400" dirty="0">
                <a:latin typeface="Calibri" panose="020F0502020204030204" pitchFamily="34" charset="0"/>
              </a:rPr>
              <a:t>Avez-vous peur de souffrir si vous révélez votre séropositivité ?</a:t>
            </a:r>
          </a:p>
          <a:p>
            <a:pPr marL="285750" indent="-285750">
              <a:buFont typeface="Arial" panose="020B0604020202020204" pitchFamily="34" charset="0"/>
              <a:buChar char="•"/>
            </a:pPr>
            <a:r>
              <a:rPr lang="fr-FR" sz="1400" dirty="0">
                <a:latin typeface="Calibri" panose="020F0502020204030204" pitchFamily="34" charset="0"/>
              </a:rPr>
              <a:t>Si quelqu’un vous demandait si votre bébé est séropositif au VIH ou pourquoi il prend des ARV, que répondriez-vous ?</a:t>
            </a:r>
          </a:p>
          <a:p>
            <a:pPr marL="285750" indent="-285750">
              <a:buFont typeface="Arial" panose="020B0604020202020204" pitchFamily="34" charset="0"/>
              <a:buChar char="•"/>
            </a:pPr>
            <a:r>
              <a:rPr lang="fr-FR" sz="1400" dirty="0">
                <a:latin typeface="Calibri" panose="020F0502020204030204" pitchFamily="34" charset="0"/>
              </a:rPr>
              <a:t>Une autre personne s’occupe-t-elle/s'occupera-t-elle de votre bébé ? Que direz-vous/qu'avez-vous dit à cette personne sur votre statut VIH ? Que direz-vous à cette personne sur le statut VIH du bébé ? Sur le risque qu’elle contracte le VIH au contact du bébé ? </a:t>
            </a:r>
          </a:p>
          <a:p>
            <a:pPr marL="285750" indent="-285750">
              <a:buFont typeface="Arial" panose="020B0604020202020204" pitchFamily="34" charset="0"/>
              <a:buChar char="•"/>
            </a:pPr>
            <a:endParaRPr lang="fr-FR" sz="1400" dirty="0">
              <a:latin typeface="Calibri" panose="020F0502020204030204" pitchFamily="34" charset="0"/>
            </a:endParaRPr>
          </a:p>
          <a:p>
            <a:r>
              <a:rPr lang="fr-FR" sz="1400" dirty="0">
                <a:latin typeface="Calibri" panose="020F0502020204030204" pitchFamily="34" charset="0"/>
              </a:rPr>
              <a:t>Si la personne a un(e) partenaire :</a:t>
            </a:r>
          </a:p>
          <a:p>
            <a:pPr marL="285750" indent="-285750">
              <a:buFont typeface="Arial" panose="020B0604020202020204" pitchFamily="34" charset="0"/>
              <a:buChar char="•"/>
            </a:pPr>
            <a:r>
              <a:rPr lang="fr-FR" sz="1400" dirty="0">
                <a:latin typeface="Calibri" panose="020F0502020204030204" pitchFamily="34" charset="0"/>
              </a:rPr>
              <a:t>Quel pourrait être l’avantage pour votre partenaire que vous preniez vos ARV tous les jours ?</a:t>
            </a:r>
          </a:p>
          <a:p>
            <a:pPr marL="285750" indent="-285750">
              <a:buFont typeface="Arial" panose="020B0604020202020204" pitchFamily="34" charset="0"/>
              <a:buChar char="•"/>
            </a:pPr>
            <a:r>
              <a:rPr lang="fr-FR" sz="1400" dirty="0">
                <a:latin typeface="Calibri" panose="020F0502020204030204" pitchFamily="34" charset="0"/>
              </a:rPr>
              <a:t>Comment, selon vous, votre partenaire pourrait-il vous aider à prendre vos ARV ?</a:t>
            </a:r>
          </a:p>
          <a:p>
            <a:pPr marL="285750" indent="-285750">
              <a:buFont typeface="Arial" panose="020B0604020202020204" pitchFamily="34" charset="0"/>
              <a:buChar char="•"/>
            </a:pPr>
            <a:r>
              <a:rPr lang="fr-FR" sz="1400" dirty="0">
                <a:latin typeface="Calibri" panose="020F0502020204030204" pitchFamily="34" charset="0"/>
              </a:rPr>
              <a:t>Comment, selon vous, votre partenaire pourrait-il vous aider à donner ses ARV à votre bébé ?</a:t>
            </a:r>
          </a:p>
          <a:p>
            <a:endParaRPr lang="fr-FR" sz="1400" dirty="0">
              <a:latin typeface="Calibri" panose="020F0502020204030204" pitchFamily="34" charset="0"/>
            </a:endParaRPr>
          </a:p>
        </p:txBody>
      </p:sp>
      <p:cxnSp>
        <p:nvCxnSpPr>
          <p:cNvPr id="15" name="Straight Connector 14"/>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17. Conserver son intimité et obtenir de l'aide</a:t>
            </a:r>
          </a:p>
        </p:txBody>
      </p:sp>
      <p:sp>
        <p:nvSpPr>
          <p:cNvPr id="28" name="Rectangle 27"/>
          <p:cNvSpPr/>
          <p:nvPr/>
        </p:nvSpPr>
        <p:spPr>
          <a:xfrm>
            <a:off x="193964" y="38862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244956" y="3962400"/>
            <a:ext cx="3008129" cy="1066800"/>
          </a:xfrm>
        </p:spPr>
        <p:txBody>
          <a:bodyPr>
            <a:normAutofit fontScale="25000" lnSpcReduction="20000"/>
          </a:bodyPr>
          <a:lstStyle/>
          <a:p>
            <a:r>
              <a:rPr lang="en-US" dirty="0"/>
              <a:t>	</a:t>
            </a:r>
            <a:r>
              <a:rPr lang="fr-FR" dirty="0"/>
              <a:t>    </a:t>
            </a:r>
          </a:p>
          <a:p>
            <a:r>
              <a:rPr lang="en-US" dirty="0"/>
              <a:t>	</a:t>
            </a:r>
            <a:r>
              <a:rPr lang="fr-FR" sz="3800" b="1" dirty="0">
                <a:latin typeface="Calibri" panose="020F0502020204030204" pitchFamily="34" charset="0"/>
              </a:rPr>
              <a:t>   Documentation</a:t>
            </a:r>
          </a:p>
          <a:p>
            <a:endParaRPr lang="fr-FR" sz="2500" b="1" dirty="0">
              <a:latin typeface="Calibri" panose="020F0502020204030204" pitchFamily="34" charset="0"/>
            </a:endParaRPr>
          </a:p>
          <a:p>
            <a:endParaRPr lang="fr-FR" sz="3000" dirty="0">
              <a:latin typeface="Calibri" panose="020F0502020204030204" pitchFamily="34" charset="0"/>
            </a:endParaRPr>
          </a:p>
          <a:p>
            <a:r>
              <a:rPr lang="fr-FR" sz="4800" dirty="0">
                <a:latin typeface="Calibri" panose="020F0502020204030204" pitchFamily="34" charset="0"/>
              </a:rPr>
              <a:t>Documenter les interventions planifiées pour surmonter les obstacles identifiés par la patiente dans l'</a:t>
            </a:r>
            <a:r>
              <a:rPr lang="fr-FR" sz="4800" b="1" dirty="0">
                <a:latin typeface="Calibri" panose="020F0502020204030204" pitchFamily="34" charset="0"/>
              </a:rPr>
              <a:t>Outil de planification pour une meilleure observance.</a:t>
            </a:r>
            <a:endParaRPr lang="fr-FR" sz="4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64" y="3962399"/>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C26161-53BE-428C-8024-0EFD3B286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8" y="282103"/>
            <a:ext cx="1828800" cy="1332030"/>
          </a:xfrm>
          <a:prstGeom prst="rect">
            <a:avLst/>
          </a:prstGeom>
          <a:ln>
            <a:solidFill>
              <a:schemeClr val="tx1"/>
            </a:solidFill>
          </a:ln>
        </p:spPr>
      </p:pic>
    </p:spTree>
    <p:extLst>
      <p:ext uri="{BB962C8B-B14F-4D97-AF65-F5344CB8AC3E}">
        <p14:creationId xmlns:p14="http://schemas.microsoft.com/office/powerpoint/2010/main" val="67388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z="26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18. Suivre ses prises d’ARV</a:t>
            </a:r>
          </a:p>
        </p:txBody>
      </p:sp>
      <p:sp>
        <p:nvSpPr>
          <p:cNvPr id="4" name="TextBox 3"/>
          <p:cNvSpPr txBox="1"/>
          <p:nvPr/>
        </p:nvSpPr>
        <p:spPr>
          <a:xfrm>
            <a:off x="6324600" y="2362200"/>
            <a:ext cx="2528969" cy="1631216"/>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revoir le plan que nous avions élaboré la dernière fois pour voir comment vous prenez vos ARV.</a:t>
            </a:r>
          </a:p>
        </p:txBody>
      </p:sp>
      <p:pic>
        <p:nvPicPr>
          <p:cNvPr id="3" name="Picture 2">
            <a:extLst>
              <a:ext uri="{FF2B5EF4-FFF2-40B4-BE49-F238E27FC236}">
                <a16:creationId xmlns:a16="http://schemas.microsoft.com/office/drawing/2014/main" id="{6193AED0-A3E2-4D54-9996-736898071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70" y="881340"/>
            <a:ext cx="4952830" cy="5900460"/>
          </a:xfrm>
          <a:prstGeom prst="rect">
            <a:avLst/>
          </a:prstGeom>
        </p:spPr>
      </p:pic>
    </p:spTree>
    <p:extLst>
      <p:ext uri="{BB962C8B-B14F-4D97-AF65-F5344CB8AC3E}">
        <p14:creationId xmlns:p14="http://schemas.microsoft.com/office/powerpoint/2010/main" val="1514911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fr-FR" sz="14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Ensemble, nous allons revoir le plan que nous avions élaboré la dernière fois pour voir comment vous prenez vos ARV.</a:t>
            </a:r>
          </a:p>
        </p:txBody>
      </p:sp>
      <p:sp>
        <p:nvSpPr>
          <p:cNvPr id="21" name="Content Placeholder 1"/>
          <p:cNvSpPr>
            <a:spLocks noGrp="1"/>
          </p:cNvSpPr>
          <p:nvPr>
            <p:ph sz="half" idx="1"/>
          </p:nvPr>
        </p:nvSpPr>
        <p:spPr>
          <a:xfrm>
            <a:off x="2819400" y="1057363"/>
            <a:ext cx="6172200" cy="2988293"/>
          </a:xfrm>
        </p:spPr>
        <p:txBody>
          <a:bodyPr>
            <a:normAutofit fontScale="47500" lnSpcReduction="2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a:latin typeface="Calibri" panose="020F0502020204030204" pitchFamily="34" charset="0"/>
              </a:rPr>
              <a:t>La dernière fois que nous nous sommes vu(e)s, nous avons identifié _____ </a:t>
            </a:r>
          </a:p>
          <a:p>
            <a:pPr indent="269875"/>
            <a:r>
              <a:rPr lang="fr-FR" dirty="0">
                <a:latin typeface="Calibri" panose="020F0502020204030204" pitchFamily="34" charset="0"/>
              </a:rPr>
              <a:t>(</a:t>
            </a:r>
            <a:r>
              <a:rPr lang="fr-FR" i="1" dirty="0">
                <a:latin typeface="Calibri" panose="020F0502020204030204" pitchFamily="34" charset="0"/>
              </a:rPr>
              <a:t>indiquer les obstacles identifiés au cours de la dernière séance</a:t>
            </a:r>
            <a:r>
              <a:rPr lang="fr-FR" dirty="0">
                <a:latin typeface="Calibri" panose="020F0502020204030204" pitchFamily="34" charset="0"/>
              </a:rPr>
              <a:t>) et planifié _____</a:t>
            </a:r>
          </a:p>
          <a:p>
            <a:pPr indent="269875"/>
            <a:r>
              <a:rPr lang="fr-FR" dirty="0">
                <a:latin typeface="Calibri" panose="020F0502020204030204" pitchFamily="34" charset="0"/>
              </a:rPr>
              <a:t> (</a:t>
            </a:r>
            <a:r>
              <a:rPr lang="fr-FR" i="1" dirty="0">
                <a:latin typeface="Calibri" panose="020F0502020204030204" pitchFamily="34" charset="0"/>
              </a:rPr>
              <a:t>indiquer les interventions décidées lors de la dernière séance</a:t>
            </a:r>
            <a:r>
              <a:rPr lang="fr-FR" dirty="0">
                <a:latin typeface="Calibri" panose="020F0502020204030204" pitchFamily="34" charset="0"/>
              </a:rPr>
              <a:t>) pour vous aider à </a:t>
            </a:r>
          </a:p>
          <a:p>
            <a:pPr indent="269875"/>
            <a:r>
              <a:rPr lang="fr-FR" dirty="0">
                <a:latin typeface="Calibri" panose="020F0502020204030204" pitchFamily="34" charset="0"/>
              </a:rPr>
              <a:t>prendre vos ARV.</a:t>
            </a:r>
          </a:p>
          <a:p>
            <a:pPr marL="285750" indent="-285750">
              <a:buFont typeface="Arial" panose="020B0604020202020204" pitchFamily="34" charset="0"/>
              <a:buChar char="•"/>
            </a:pPr>
            <a:r>
              <a:rPr lang="fr-FR" dirty="0">
                <a:latin typeface="Calibri" panose="020F0502020204030204" pitchFamily="34" charset="0"/>
              </a:rPr>
              <a:t>Comment cela se passe-t-il ?</a:t>
            </a:r>
          </a:p>
          <a:p>
            <a:pPr marL="285750" indent="-285750">
              <a:buFont typeface="Arial" panose="020B0604020202020204" pitchFamily="34" charset="0"/>
              <a:buChar char="•"/>
            </a:pPr>
            <a:r>
              <a:rPr lang="fr-FR" dirty="0">
                <a:latin typeface="Calibri" panose="020F0502020204030204" pitchFamily="34" charset="0"/>
              </a:rPr>
              <a:t>Êtes-vous confrontée à de nouvelles difficultés ?</a:t>
            </a:r>
          </a:p>
          <a:p>
            <a:pPr marL="695945" lvl="1" indent="-285750">
              <a:buFont typeface="Arial" panose="020B0604020202020204" pitchFamily="34" charset="0"/>
              <a:buChar char="•"/>
            </a:pPr>
            <a:r>
              <a:rPr lang="fr-FR" dirty="0">
                <a:latin typeface="Calibri" panose="020F0502020204030204" pitchFamily="34" charset="0"/>
              </a:rPr>
              <a:t>Repensez à la SEMAINE qui vient de s’écouler, combien de doses (jours) d’ARV pensez-vous avoir oubliées ?</a:t>
            </a:r>
          </a:p>
          <a:p>
            <a:pPr marL="695945" lvl="1" indent="-285750">
              <a:buFont typeface="Arial" panose="020B0604020202020204" pitchFamily="34" charset="0"/>
              <a:buChar char="•"/>
            </a:pPr>
            <a:r>
              <a:rPr lang="fr-FR" dirty="0">
                <a:latin typeface="Calibri" panose="020F0502020204030204" pitchFamily="34" charset="0"/>
              </a:rPr>
              <a:t>Était-ce une semaine habituelle ?</a:t>
            </a:r>
          </a:p>
          <a:p>
            <a:pPr marL="695945" lvl="1" indent="-285750">
              <a:buFont typeface="Arial" panose="020B0604020202020204" pitchFamily="34" charset="0"/>
              <a:buChar char="•"/>
            </a:pPr>
            <a:r>
              <a:rPr lang="fr-FR" dirty="0">
                <a:latin typeface="Calibri" panose="020F0502020204030204" pitchFamily="34" charset="0"/>
              </a:rPr>
              <a:t>Et le mois dernier ?</a:t>
            </a:r>
          </a:p>
          <a:p>
            <a:pPr marL="285750" indent="-285750">
              <a:buFont typeface="Arial" panose="020B0604020202020204" pitchFamily="34" charset="0"/>
              <a:buChar char="•"/>
            </a:pPr>
            <a:r>
              <a:rPr lang="fr-FR" b="1" u="sng" dirty="0">
                <a:latin typeface="Calibri" panose="020F0502020204030204" pitchFamily="34" charset="0"/>
              </a:rPr>
              <a:t>Femmes venant d'accoucher</a:t>
            </a:r>
            <a:r>
              <a:rPr lang="fr-FR" dirty="0">
                <a:latin typeface="Calibri" panose="020F0502020204030204" pitchFamily="34" charset="0"/>
              </a:rPr>
              <a:t> : rencontrez-vous de nouvelles difficultés à donner sa prophylaxie infantile par ARV à votre bébé ?</a:t>
            </a:r>
          </a:p>
          <a:p>
            <a:pPr marL="695945" lvl="1" indent="-285750">
              <a:buFont typeface="Arial" panose="020B0604020202020204" pitchFamily="34" charset="0"/>
              <a:buChar char="•"/>
            </a:pPr>
            <a:r>
              <a:rPr lang="fr-FR" dirty="0">
                <a:latin typeface="Calibri" panose="020F0502020204030204" pitchFamily="34" charset="0"/>
              </a:rPr>
              <a:t>Repensez à la SEMAINE qui vient de s'écouler, combien de doses (jours) d’ARV pensez-vous avoir oubliées pour votre bébé ?</a:t>
            </a:r>
          </a:p>
          <a:p>
            <a:pPr marL="695945" lvl="1" indent="-285750">
              <a:buFont typeface="Arial" panose="020B0604020202020204" pitchFamily="34" charset="0"/>
              <a:buChar char="•"/>
            </a:pPr>
            <a:r>
              <a:rPr lang="fr-FR" dirty="0">
                <a:latin typeface="Calibri" panose="020F0502020204030204" pitchFamily="34" charset="0"/>
              </a:rPr>
              <a:t>Était-ce une semaine habituelle ?</a:t>
            </a:r>
          </a:p>
          <a:p>
            <a:pPr marL="695945" lvl="1" indent="-285750">
              <a:buFont typeface="Arial" panose="020B0604020202020204" pitchFamily="34" charset="0"/>
              <a:buChar char="•"/>
            </a:pPr>
            <a:r>
              <a:rPr lang="fr-FR" dirty="0">
                <a:latin typeface="Calibri" panose="020F0502020204030204" pitchFamily="34" charset="0"/>
              </a:rPr>
              <a:t>Quand arrêterez-vous de donner la prophylaxie ARV à votre bébé ?</a:t>
            </a:r>
          </a:p>
          <a:p>
            <a:pPr marL="695945" lvl="1" indent="-285750">
              <a:buFont typeface="Arial" panose="020B0604020202020204" pitchFamily="34" charset="0"/>
              <a:buChar char="•"/>
            </a:pPr>
            <a:endParaRPr lang="fr-FR" dirty="0">
              <a:latin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rPr>
              <a:t>Je vois que vous avez fait beaucoup d’efforts. Avez-vous de nouvelles idées sur la façon dont on pourrait faciliter la prise de vos ARV [</a:t>
            </a:r>
            <a:r>
              <a:rPr lang="fr-FR" i="1" dirty="0">
                <a:latin typeface="Calibri" panose="020F0502020204030204" pitchFamily="34" charset="0"/>
              </a:rPr>
              <a:t>l’administration de la prophylaxie infantile par ARV à votre bébé] </a:t>
            </a:r>
            <a:r>
              <a:rPr lang="fr-FR" dirty="0">
                <a:latin typeface="Calibri" panose="020F0502020204030204" pitchFamily="34" charset="0"/>
              </a:rPr>
              <a:t>?</a:t>
            </a:r>
          </a:p>
          <a:p>
            <a:pPr marL="695945" lvl="1" indent="-285750">
              <a:buFont typeface="Arial" panose="020B0604020202020204" pitchFamily="34" charset="0"/>
              <a:buChar char="•"/>
            </a:pPr>
            <a:r>
              <a:rPr lang="fr-FR" dirty="0">
                <a:latin typeface="Calibri" panose="020F0502020204030204" pitchFamily="34" charset="0"/>
              </a:rPr>
              <a:t>Utiliser les tableaux d’évaluation de l’observance sur les cartes précédentes, si nécessaire, pour rechercher les nouveaux </a:t>
            </a:r>
            <a:r>
              <a:rPr lang="fr-FR" b="1" dirty="0">
                <a:latin typeface="Calibri" panose="020F0502020204030204" pitchFamily="34" charset="0"/>
              </a:rPr>
              <a:t>obstacles</a:t>
            </a:r>
            <a:r>
              <a:rPr lang="fr-FR" dirty="0">
                <a:latin typeface="Calibri" panose="020F0502020204030204" pitchFamily="34" charset="0"/>
              </a:rPr>
              <a:t> et </a:t>
            </a:r>
            <a:r>
              <a:rPr lang="fr-FR" b="1" dirty="0">
                <a:latin typeface="Calibri" panose="020F0502020204030204" pitchFamily="34" charset="0"/>
              </a:rPr>
              <a:t>interventions</a:t>
            </a:r>
            <a:r>
              <a:rPr lang="fr-FR" dirty="0">
                <a:latin typeface="Calibri" panose="020F0502020204030204" pitchFamily="34" charset="0"/>
              </a:rPr>
              <a:t>.</a:t>
            </a:r>
          </a:p>
          <a:p>
            <a:pPr marL="285750" indent="-285750">
              <a:buFont typeface="Arial" panose="020B0604020202020204" pitchFamily="34" charset="0"/>
              <a:buChar char="•"/>
            </a:pPr>
            <a:endParaRPr lang="fr-FR" dirty="0">
              <a:latin typeface="Calibri" panose="020F0502020204030204" pitchFamily="34" charset="0"/>
            </a:endParaRPr>
          </a:p>
        </p:txBody>
      </p:sp>
      <p:cxnSp>
        <p:nvCxnSpPr>
          <p:cNvPr id="15" name="Straight Connector 14"/>
          <p:cNvCxnSpPr/>
          <p:nvPr/>
        </p:nvCxnSpPr>
        <p:spPr>
          <a:xfrm>
            <a:off x="28194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18. Suivre ses prises d’ARV</a:t>
            </a:r>
          </a:p>
        </p:txBody>
      </p:sp>
      <p:sp>
        <p:nvSpPr>
          <p:cNvPr id="24" name="Rectangle 23"/>
          <p:cNvSpPr/>
          <p:nvPr/>
        </p:nvSpPr>
        <p:spPr>
          <a:xfrm>
            <a:off x="2819399" y="3881837"/>
            <a:ext cx="6248399" cy="275898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6408" y="40386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136283975"/>
              </p:ext>
            </p:extLst>
          </p:nvPr>
        </p:nvGraphicFramePr>
        <p:xfrm>
          <a:off x="5181600" y="4150662"/>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fr-FR" sz="1000" dirty="0">
                          <a:latin typeface="Calibri" panose="020F0502020204030204" pitchFamily="34" charset="0"/>
                        </a:rPr>
                        <a:t>Nombre de doses oubliées par mois</a:t>
                      </a:r>
                    </a:p>
                  </a:txBody>
                  <a:tcPr marL="83127" marR="83127" marT="40341" marB="40341"/>
                </a:tc>
                <a:tc>
                  <a:txBody>
                    <a:bodyPr/>
                    <a:lstStyle/>
                    <a:p>
                      <a:pPr algn="ctr"/>
                      <a:r>
                        <a:rPr lang="fr-FR" sz="1000" dirty="0">
                          <a:latin typeface="Calibri" panose="020F0502020204030204" pitchFamily="34" charset="0"/>
                        </a:rPr>
                        <a:t>Type d'observance</a:t>
                      </a:r>
                    </a:p>
                  </a:txBody>
                  <a:tcPr marL="83127" marR="83127" marT="40341" marB="40341"/>
                </a:tc>
                <a:extLst>
                  <a:ext uri="{0D108BD9-81ED-4DB2-BD59-A6C34878D82A}">
                    <a16:rowId xmlns:a16="http://schemas.microsoft.com/office/drawing/2014/main" val="10000"/>
                  </a:ext>
                </a:extLst>
              </a:tr>
              <a:tr h="205616">
                <a:tc>
                  <a:txBody>
                    <a:bodyPr/>
                    <a:lstStyle/>
                    <a:p>
                      <a:pPr algn="ctr"/>
                      <a:r>
                        <a:rPr lang="fr-FR" sz="1000" dirty="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fr-FR" sz="1000" dirty="0">
                          <a:latin typeface="Calibri" panose="020F0502020204030204" pitchFamily="34" charset="0"/>
                        </a:rPr>
                        <a:t>&lt; 2 doses</a:t>
                      </a:r>
                    </a:p>
                  </a:txBody>
                  <a:tcPr marL="83127" marR="83127" marT="40341" marB="40341"/>
                </a:tc>
                <a:tc>
                  <a:txBody>
                    <a:bodyPr/>
                    <a:lstStyle/>
                    <a:p>
                      <a:pPr algn="ctr"/>
                      <a:r>
                        <a:rPr lang="fr-FR" sz="1000" dirty="0">
                          <a:latin typeface="Calibri" panose="020F0502020204030204" pitchFamily="34" charset="0"/>
                        </a:rPr>
                        <a:t>Bonne</a:t>
                      </a:r>
                    </a:p>
                  </a:txBody>
                  <a:tcPr marL="83127" marR="83127" marT="40341" marB="40341"/>
                </a:tc>
                <a:extLst>
                  <a:ext uri="{0D108BD9-81ED-4DB2-BD59-A6C34878D82A}">
                    <a16:rowId xmlns:a16="http://schemas.microsoft.com/office/drawing/2014/main" val="10002"/>
                  </a:ext>
                </a:extLst>
              </a:tr>
              <a:tr h="205616">
                <a:tc>
                  <a:txBody>
                    <a:bodyPr/>
                    <a:lstStyle/>
                    <a:p>
                      <a:pPr algn="ctr"/>
                      <a:r>
                        <a:rPr lang="fr-FR" sz="1000" dirty="0">
                          <a:latin typeface="Calibri" panose="020F0502020204030204" pitchFamily="34" charset="0"/>
                        </a:rPr>
                        <a:t>2 à 4 doses</a:t>
                      </a:r>
                    </a:p>
                  </a:txBody>
                  <a:tcPr marL="83127" marR="83127" marT="40341" marB="40341"/>
                </a:tc>
                <a:tc>
                  <a:txBody>
                    <a:bodyPr/>
                    <a:lstStyle/>
                    <a:p>
                      <a:pPr algn="ctr"/>
                      <a:r>
                        <a:rPr lang="fr-FR" sz="1000" dirty="0">
                          <a:latin typeface="Calibri" panose="020F0502020204030204" pitchFamily="34" charset="0"/>
                        </a:rPr>
                        <a:t>Assez bonne</a:t>
                      </a:r>
                    </a:p>
                  </a:txBody>
                  <a:tcPr marL="83127" marR="83127" marT="40341" marB="40341"/>
                </a:tc>
                <a:extLst>
                  <a:ext uri="{0D108BD9-81ED-4DB2-BD59-A6C34878D82A}">
                    <a16:rowId xmlns:a16="http://schemas.microsoft.com/office/drawing/2014/main" val="10003"/>
                  </a:ext>
                </a:extLst>
              </a:tr>
              <a:tr h="205616">
                <a:tc>
                  <a:txBody>
                    <a:bodyPr/>
                    <a:lstStyle/>
                    <a:p>
                      <a:pPr algn="ctr"/>
                      <a:r>
                        <a:rPr lang="fr-FR" sz="1000" dirty="0">
                          <a:latin typeface="Calibri" panose="020F0502020204030204" pitchFamily="34" charset="0"/>
                        </a:rPr>
                        <a:t>&gt; 4 doses</a:t>
                      </a:r>
                    </a:p>
                  </a:txBody>
                  <a:tcPr marL="83127" marR="83127" marT="40341" marB="40341"/>
                </a:tc>
                <a:tc>
                  <a:txBody>
                    <a:bodyPr/>
                    <a:lstStyle/>
                    <a:p>
                      <a:pPr algn="ctr"/>
                      <a:r>
                        <a:rPr lang="fr-FR" sz="1000" dirty="0">
                          <a:latin typeface="Calibri" panose="020F0502020204030204" pitchFamily="34" charset="0"/>
                        </a:rPr>
                        <a:t>Médiocre</a:t>
                      </a:r>
                    </a:p>
                  </a:txBody>
                  <a:tcPr marL="83127" marR="83127" marT="40341" marB="40341"/>
                </a:tc>
                <a:extLst>
                  <a:ext uri="{0D108BD9-81ED-4DB2-BD59-A6C34878D82A}">
                    <a16:rowId xmlns:a16="http://schemas.microsoft.com/office/drawing/2014/main" val="10004"/>
                  </a:ext>
                </a:extLst>
              </a:tr>
              <a:tr h="205616">
                <a:tc>
                  <a:txBody>
                    <a:bodyPr/>
                    <a:lstStyle/>
                    <a:p>
                      <a:pPr algn="ctr"/>
                      <a:r>
                        <a:rPr lang="fr-FR" sz="1000" dirty="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fr-FR" sz="1000" dirty="0">
                          <a:latin typeface="Calibri" panose="020F0502020204030204" pitchFamily="34" charset="0"/>
                        </a:rPr>
                        <a:t>&lt; 4 doses</a:t>
                      </a:r>
                    </a:p>
                  </a:txBody>
                  <a:tcPr marL="83127" marR="83127" marT="40341" marB="40341"/>
                </a:tc>
                <a:tc>
                  <a:txBody>
                    <a:bodyPr/>
                    <a:lstStyle/>
                    <a:p>
                      <a:pPr algn="ctr"/>
                      <a:r>
                        <a:rPr lang="fr-FR" sz="1000" dirty="0">
                          <a:latin typeface="Calibri" panose="020F0502020204030204" pitchFamily="34" charset="0"/>
                        </a:rPr>
                        <a:t>Bonne </a:t>
                      </a:r>
                    </a:p>
                  </a:txBody>
                  <a:tcPr marL="83127" marR="83127" marT="40341" marB="40341"/>
                </a:tc>
                <a:extLst>
                  <a:ext uri="{0D108BD9-81ED-4DB2-BD59-A6C34878D82A}">
                    <a16:rowId xmlns:a16="http://schemas.microsoft.com/office/drawing/2014/main" val="10006"/>
                  </a:ext>
                </a:extLst>
              </a:tr>
              <a:tr h="205616">
                <a:tc>
                  <a:txBody>
                    <a:bodyPr/>
                    <a:lstStyle/>
                    <a:p>
                      <a:pPr algn="ctr"/>
                      <a:r>
                        <a:rPr lang="fr-FR" sz="1000" dirty="0">
                          <a:latin typeface="Calibri" panose="020F0502020204030204" pitchFamily="34" charset="0"/>
                        </a:rPr>
                        <a:t>4 à 8 doses</a:t>
                      </a:r>
                    </a:p>
                  </a:txBody>
                  <a:tcPr marL="83127" marR="83127" marT="40341" marB="40341"/>
                </a:tc>
                <a:tc>
                  <a:txBody>
                    <a:bodyPr/>
                    <a:lstStyle/>
                    <a:p>
                      <a:pPr algn="ctr"/>
                      <a:r>
                        <a:rPr lang="fr-FR" sz="1000" dirty="0">
                          <a:latin typeface="Calibri" panose="020F0502020204030204" pitchFamily="34" charset="0"/>
                        </a:rPr>
                        <a:t>Assez bonne</a:t>
                      </a:r>
                    </a:p>
                  </a:txBody>
                  <a:tcPr marL="83127" marR="83127" marT="40341" marB="40341"/>
                </a:tc>
                <a:extLst>
                  <a:ext uri="{0D108BD9-81ED-4DB2-BD59-A6C34878D82A}">
                    <a16:rowId xmlns:a16="http://schemas.microsoft.com/office/drawing/2014/main" val="10007"/>
                  </a:ext>
                </a:extLst>
              </a:tr>
              <a:tr h="205616">
                <a:tc>
                  <a:txBody>
                    <a:bodyPr/>
                    <a:lstStyle/>
                    <a:p>
                      <a:pPr algn="ctr"/>
                      <a:r>
                        <a:rPr lang="fr-FR" sz="1000" dirty="0">
                          <a:latin typeface="Calibri" panose="020F0502020204030204" pitchFamily="34" charset="0"/>
                        </a:rPr>
                        <a:t>&gt; 8 doses</a:t>
                      </a:r>
                    </a:p>
                  </a:txBody>
                  <a:tcPr marL="83127" marR="83127" marT="40341" marB="40341"/>
                </a:tc>
                <a:tc>
                  <a:txBody>
                    <a:bodyPr/>
                    <a:lstStyle/>
                    <a:p>
                      <a:pPr algn="ctr"/>
                      <a:r>
                        <a:rPr lang="fr-FR" sz="1000" dirty="0">
                          <a:latin typeface="Calibri" panose="020F0502020204030204" pitchFamily="34" charset="0"/>
                        </a:rPr>
                        <a:t>Médiocre</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2812105" y="4110437"/>
            <a:ext cx="2438398" cy="2595163"/>
          </a:xfrm>
        </p:spPr>
        <p:txBody>
          <a:bodyPr>
            <a:normAutofit fontScale="47500" lnSpcReduction="20000"/>
          </a:bodyPr>
          <a:lstStyle/>
          <a:p>
            <a:r>
              <a:rPr lang="en-US" dirty="0"/>
              <a:t>	</a:t>
            </a:r>
            <a:r>
              <a:rPr lang="fr-FR" dirty="0"/>
              <a:t>              </a:t>
            </a:r>
            <a:r>
              <a:rPr lang="fr-FR" sz="2400" b="1" dirty="0">
                <a:latin typeface="Calibri" panose="020F0502020204030204" pitchFamily="34" charset="0"/>
              </a:rPr>
              <a:t>Documentation</a:t>
            </a:r>
          </a:p>
          <a:p>
            <a:endParaRPr lang="fr-FR" sz="2100" b="1" dirty="0">
              <a:latin typeface="Calibri" panose="020F0502020204030204" pitchFamily="34" charset="0"/>
            </a:endParaRPr>
          </a:p>
          <a:p>
            <a:pPr marL="173038" indent="-173038">
              <a:buFont typeface="Arial" panose="020B0604020202020204" pitchFamily="34" charset="0"/>
              <a:buChar char="•"/>
            </a:pPr>
            <a:r>
              <a:rPr lang="fr-FR" sz="2200" dirty="0">
                <a:latin typeface="Calibri" panose="020F0502020204030204" pitchFamily="34" charset="0"/>
              </a:rPr>
              <a:t>Renseigner la première colonne de la 2</a:t>
            </a:r>
            <a:r>
              <a:rPr lang="fr-FR" sz="2200" baseline="30000" dirty="0">
                <a:latin typeface="Calibri" panose="020F0502020204030204" pitchFamily="34" charset="0"/>
              </a:rPr>
              <a:t>e</a:t>
            </a:r>
            <a:r>
              <a:rPr lang="fr-FR" sz="2200" dirty="0">
                <a:latin typeface="Calibri" panose="020F0502020204030204" pitchFamily="34" charset="0"/>
              </a:rPr>
              <a:t> ou de la 3</a:t>
            </a:r>
            <a:r>
              <a:rPr lang="fr-FR" sz="2200" baseline="30000" dirty="0">
                <a:latin typeface="Calibri" panose="020F0502020204030204" pitchFamily="34" charset="0"/>
              </a:rPr>
              <a:t>e</a:t>
            </a:r>
            <a:r>
              <a:rPr lang="fr-FR" sz="2200" dirty="0">
                <a:latin typeface="Calibri" panose="020F0502020204030204" pitchFamily="34" charset="0"/>
              </a:rPr>
              <a:t> séance dans l'</a:t>
            </a:r>
            <a:r>
              <a:rPr lang="fr-FR" sz="2200" b="1" dirty="0">
                <a:latin typeface="Calibri" panose="020F0502020204030204" pitchFamily="34" charset="0"/>
              </a:rPr>
              <a:t>Outil de planification pour une meilleure observance</a:t>
            </a:r>
            <a:r>
              <a:rPr lang="fr-FR" sz="2200" dirty="0">
                <a:latin typeface="Calibri" panose="020F0502020204030204" pitchFamily="34" charset="0"/>
              </a:rPr>
              <a:t> et indiquer si l'observance de la mère est bonne, assez bonne ou médiocre, selon le nombre de doses oubliées par mois (voir le tableau ci-contre). Compléter les deux autres colonnes avec les nouveaux obstacles trouvés et les interventions planifiées.</a:t>
            </a:r>
          </a:p>
          <a:p>
            <a:pPr marL="173038" indent="-173038">
              <a:buFont typeface="Arial" panose="020B0604020202020204" pitchFamily="34" charset="0"/>
              <a:buChar char="•"/>
            </a:pPr>
            <a:r>
              <a:rPr lang="fr-FR" sz="2200" b="1" u="sng" dirty="0">
                <a:latin typeface="Calibri" panose="020F0502020204030204" pitchFamily="34" charset="0"/>
              </a:rPr>
              <a:t>Femmes venant d'accoucher</a:t>
            </a:r>
            <a:r>
              <a:rPr lang="fr-FR" sz="2200" dirty="0">
                <a:latin typeface="Calibri" panose="020F0502020204030204" pitchFamily="34" charset="0"/>
              </a:rPr>
              <a:t> : procéder de la même façon pour l’observance de la prophylaxie par ARV destinée au bébé. </a:t>
            </a:r>
          </a:p>
          <a:p>
            <a:endParaRPr lang="fr-FR" sz="2100" dirty="0">
              <a:latin typeface="Calibri" panose="020F0502020204030204" pitchFamily="34" charset="0"/>
            </a:endParaRPr>
          </a:p>
        </p:txBody>
      </p:sp>
      <p:sp>
        <p:nvSpPr>
          <p:cNvPr id="16" name="Rectangle 15"/>
          <p:cNvSpPr/>
          <p:nvPr/>
        </p:nvSpPr>
        <p:spPr>
          <a:xfrm>
            <a:off x="297506" y="2514600"/>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124200"/>
            <a:ext cx="2438401" cy="3498145"/>
          </a:xfrm>
        </p:spPr>
        <p:txBody>
          <a:bodyPr>
            <a:noAutofit/>
          </a:bodyPr>
          <a:lstStyle/>
          <a:p>
            <a:pPr marL="233363" indent="-233363">
              <a:buFont typeface="Arial" panose="020B0604020202020204" pitchFamily="34" charset="0"/>
              <a:buChar char="•"/>
            </a:pPr>
            <a:r>
              <a:rPr lang="fr-FR" sz="900" dirty="0">
                <a:latin typeface="Calibri" panose="020F0502020204030204" pitchFamily="34" charset="0"/>
              </a:rPr>
              <a:t>Prévoir une nouvelle mesure de la charge virale après ____ mois de « bonne observance ». Informer la patiente du moment où ce test sera réalisé.</a:t>
            </a:r>
          </a:p>
          <a:p>
            <a:pPr marL="233363" indent="-233363">
              <a:buFont typeface="Arial" panose="020B0604020202020204" pitchFamily="34" charset="0"/>
              <a:buChar char="•"/>
            </a:pPr>
            <a:r>
              <a:rPr lang="fr-FR" sz="900" dirty="0">
                <a:latin typeface="Calibri" panose="020F0502020204030204" pitchFamily="34" charset="0"/>
              </a:rPr>
              <a:t>Ne pas mesurer à nouveau la charge virale tant que l'observance est assez bonne ou médiocre, car elle peut expliquer le niveau élevé. Poursuivre les séances d'amélioration jusqu'à ce que l'observance soit bonne pendant trois mois.</a:t>
            </a:r>
          </a:p>
          <a:p>
            <a:pPr marL="233363" indent="-233363">
              <a:buFont typeface="Arial" panose="020B0604020202020204" pitchFamily="34" charset="0"/>
              <a:buChar char="•"/>
            </a:pPr>
            <a:r>
              <a:rPr lang="fr-FR" sz="900" dirty="0">
                <a:latin typeface="Calibri" panose="020F0502020204030204" pitchFamily="34" charset="0"/>
              </a:rPr>
              <a:t>Les patientes ayant des problèmes d'observance récurrents doivent être orientées pour obtenir une aide supplémentaire, si besoin (par ex., un psychologue ou d'autres professionnels disponibles qui sont dédiés à l'observance).</a:t>
            </a:r>
          </a:p>
          <a:p>
            <a:pPr marL="233363" indent="-233363">
              <a:buFont typeface="Arial" panose="020B0604020202020204" pitchFamily="34" charset="0"/>
              <a:buChar char="•"/>
            </a:pPr>
            <a:r>
              <a:rPr lang="fr-FR" sz="900" dirty="0">
                <a:latin typeface="Calibri" panose="020F0502020204030204" pitchFamily="34" charset="0"/>
              </a:rPr>
              <a:t>Aucun test de la charge virale ne sera réalisé chez le bébé à moins qu’il soit diagnostiqué séropositif au VIH. </a:t>
            </a:r>
          </a:p>
          <a:p>
            <a:pPr marL="233363" indent="-233363">
              <a:buFont typeface="Arial" panose="020B0604020202020204" pitchFamily="34" charset="0"/>
              <a:buChar char="•"/>
            </a:pPr>
            <a:r>
              <a:rPr lang="fr-FR" sz="900" dirty="0">
                <a:latin typeface="Calibri" panose="020F0502020204030204" pitchFamily="34" charset="0"/>
              </a:rPr>
              <a:t>Le bébé passera un test de dépistage entre 4 et 6 semaines puis entre 9 et 18 mois ou 3 mois après l'arrêt de l’allaitement (selon la dernière de ces dates).</a:t>
            </a:r>
          </a:p>
        </p:txBody>
      </p:sp>
      <p:pic>
        <p:nvPicPr>
          <p:cNvPr id="2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50" y="2590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4400" y="2590800"/>
            <a:ext cx="1524000" cy="914400"/>
          </a:xfrm>
        </p:spPr>
        <p:txBody>
          <a:bodyPr>
            <a:normAutofit/>
          </a:bodyPr>
          <a:lstStyle/>
          <a:p>
            <a:r>
              <a:rPr lang="fr-FR" sz="1500" b="1" dirty="0">
                <a:latin typeface="Calibri" panose="020F0502020204030204" pitchFamily="34" charset="0"/>
              </a:rPr>
              <a:t>Instructions pour le prestataire</a:t>
            </a:r>
          </a:p>
        </p:txBody>
      </p:sp>
      <p:pic>
        <p:nvPicPr>
          <p:cNvPr id="19" name="Picture 18">
            <a:extLst>
              <a:ext uri="{FF2B5EF4-FFF2-40B4-BE49-F238E27FC236}">
                <a16:creationId xmlns:a16="http://schemas.microsoft.com/office/drawing/2014/main" id="{6193AED0-A3E2-4D54-9996-736898071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290710"/>
            <a:ext cx="1752600" cy="1320966"/>
          </a:xfrm>
          <a:prstGeom prst="rect">
            <a:avLst/>
          </a:prstGeom>
          <a:ln>
            <a:solidFill>
              <a:schemeClr val="tx1"/>
            </a:solidFill>
          </a:ln>
        </p:spPr>
      </p:pic>
    </p:spTree>
    <p:extLst>
      <p:ext uri="{BB962C8B-B14F-4D97-AF65-F5344CB8AC3E}">
        <p14:creationId xmlns:p14="http://schemas.microsoft.com/office/powerpoint/2010/main" val="291182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fr-FR" b="1" dirty="0">
                <a:latin typeface="Calibri" panose="020F0502020204030204" pitchFamily="34" charset="0"/>
              </a:rPr>
              <a:t>MESSAGES FORTS :</a:t>
            </a:r>
          </a:p>
          <a:p>
            <a:pPr marL="285750" indent="-285750">
              <a:buFont typeface="Wingdings" panose="05000000000000000000" pitchFamily="2" charset="2"/>
              <a:buChar char="Ø"/>
            </a:pPr>
            <a:r>
              <a:rPr lang="fr-FR" dirty="0">
                <a:latin typeface="Calibri" panose="020F0502020204030204" pitchFamily="34" charset="0"/>
              </a:rPr>
              <a:t>Également montrés aux patientes</a:t>
            </a:r>
          </a:p>
          <a:p>
            <a:r>
              <a:rPr lang="fr-FR" dirty="0">
                <a:latin typeface="Calibri" panose="020F0502020204030204" pitchFamily="34" charset="0"/>
              </a:rPr>
              <a:t>___________________________________________________________________________________________________________________</a:t>
            </a: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Thème de la carte</a:t>
            </a:r>
            <a:br>
              <a:rPr lang="fr-FR" sz="2800" dirty="0">
                <a:solidFill>
                  <a:srgbClr val="FFFFFF"/>
                </a:solidFill>
                <a:latin typeface="Calibri" panose="020F0502020204030204" pitchFamily="34" charset="0"/>
              </a:rPr>
            </a:br>
            <a:r>
              <a:rPr lang="fr-FR" sz="2800" dirty="0">
                <a:solidFill>
                  <a:srgbClr val="FFFFFF"/>
                </a:solidFill>
                <a:latin typeface="Calibri" panose="020F0502020204030204" pitchFamily="34" charset="0"/>
              </a:rPr>
              <a:t>     (également montré à la patiente)</a:t>
            </a:r>
          </a:p>
        </p:txBody>
      </p:sp>
      <p:sp>
        <p:nvSpPr>
          <p:cNvPr id="7" name="Content Placeholder 1"/>
          <p:cNvSpPr>
            <a:spLocks noGrp="1"/>
          </p:cNvSpPr>
          <p:nvPr>
            <p:ph sz="half" idx="1"/>
          </p:nvPr>
        </p:nvSpPr>
        <p:spPr>
          <a:xfrm>
            <a:off x="1032164" y="4114800"/>
            <a:ext cx="2015836" cy="2316165"/>
          </a:xfrm>
        </p:spPr>
        <p:txBody>
          <a:bodyPr>
            <a:normAutofit fontScale="92500" lnSpcReduction="10000"/>
          </a:bodyPr>
          <a:lstStyle/>
          <a:p>
            <a:r>
              <a:rPr lang="fr-FR" b="1" dirty="0">
                <a:latin typeface="Calibri" panose="020F0502020204030204" pitchFamily="34" charset="0"/>
              </a:rPr>
              <a:t>Récapitulatif :</a:t>
            </a:r>
          </a:p>
          <a:p>
            <a:pPr marL="285750" indent="-285750">
              <a:buFont typeface="Arial" panose="020B0604020202020204" pitchFamily="34" charset="0"/>
              <a:buChar char="•"/>
            </a:pPr>
            <a:r>
              <a:rPr lang="fr-FR" dirty="0">
                <a:latin typeface="Calibri" panose="020F0502020204030204" pitchFamily="34" charset="0"/>
              </a:rPr>
              <a:t>Points à passer en revue avec la patiente</a:t>
            </a:r>
          </a:p>
          <a:p>
            <a:r>
              <a:rPr lang="fr-FR" dirty="0">
                <a:latin typeface="Calibri" panose="020F0502020204030204" pitchFamily="34" charset="0"/>
              </a:rPr>
              <a:t>_____________________________________________________________________________________</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3" y="4122561"/>
            <a:ext cx="1583263" cy="2506839"/>
          </a:xfrm>
        </p:spPr>
        <p:txBody>
          <a:bodyPr>
            <a:normAutofit/>
          </a:bodyPr>
          <a:lstStyle/>
          <a:p>
            <a:r>
              <a:rPr lang="fr-FR" sz="1600" b="1" dirty="0">
                <a:latin typeface="Calibri" panose="020F0502020204030204" pitchFamily="34" charset="0"/>
              </a:rPr>
              <a:t>Documentation :</a:t>
            </a:r>
          </a:p>
          <a:p>
            <a:r>
              <a:rPr lang="fr-FR" sz="1600" dirty="0">
                <a:latin typeface="Calibri" panose="020F0502020204030204" pitchFamily="34" charset="0"/>
              </a:rPr>
              <a:t>Indique aux prestataires les formulaires qu’ils peuvent utiliser pour documenter les discussions avec la patiente</a:t>
            </a: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a:bodyPr>
          <a:lstStyle/>
          <a:p>
            <a:r>
              <a:rPr lang="fr-FR" sz="1600" b="1" dirty="0">
                <a:latin typeface="Calibri" panose="020F0502020204030204" pitchFamily="34" charset="0"/>
              </a:rPr>
              <a:t>Instructions pour le prestataire :</a:t>
            </a:r>
          </a:p>
          <a:p>
            <a:r>
              <a:rPr lang="fr-FR" sz="1600" dirty="0">
                <a:latin typeface="Calibri" panose="020F0502020204030204" pitchFamily="34" charset="0"/>
              </a:rPr>
              <a:t>Section donnant aux prestataires des instructions spécifiques sur leur échange et leur conversation avec la patiente</a:t>
            </a:r>
          </a:p>
        </p:txBody>
      </p:sp>
      <p:sp>
        <p:nvSpPr>
          <p:cNvPr id="21" name="Content Placeholder 1"/>
          <p:cNvSpPr>
            <a:spLocks noGrp="1"/>
          </p:cNvSpPr>
          <p:nvPr>
            <p:ph sz="half" idx="1"/>
          </p:nvPr>
        </p:nvSpPr>
        <p:spPr>
          <a:xfrm>
            <a:off x="3688644" y="1143000"/>
            <a:ext cx="5226756" cy="3276600"/>
          </a:xfrm>
        </p:spPr>
        <p:txBody>
          <a:bodyPr/>
          <a:lstStyle/>
          <a:p>
            <a:r>
              <a:rPr lang="fr-FR" b="1" dirty="0">
                <a:latin typeface="Calibri" panose="020F0502020204030204" pitchFamily="34" charset="0"/>
              </a:rPr>
              <a:t>POINTS DE DISCUSSION :</a:t>
            </a:r>
          </a:p>
          <a:p>
            <a:pPr marL="285750" indent="-285750">
              <a:buFont typeface="Arial" panose="020B0604020202020204" pitchFamily="34" charset="0"/>
              <a:buChar char="•"/>
            </a:pPr>
            <a:r>
              <a:rPr lang="fr-FR" dirty="0">
                <a:latin typeface="Calibri" panose="020F0502020204030204" pitchFamily="34" charset="0"/>
              </a:rPr>
              <a:t>Quelques instructions pour les prestataires</a:t>
            </a:r>
          </a:p>
          <a:p>
            <a:pPr marL="285750" indent="-285750">
              <a:buFont typeface="Arial" panose="020B0604020202020204" pitchFamily="34" charset="0"/>
              <a:buChar char="•"/>
            </a:pPr>
            <a:r>
              <a:rPr lang="fr-FR" dirty="0">
                <a:latin typeface="Calibri" panose="020F0502020204030204" pitchFamily="34" charset="0"/>
              </a:rPr>
              <a:t>Notes pour susciter et orienter la discussion</a:t>
            </a:r>
          </a:p>
          <a:p>
            <a:pPr marL="285750" indent="-285750">
              <a:buFont typeface="Arial" panose="020B0604020202020204" pitchFamily="34" charset="0"/>
              <a:buChar char="•"/>
            </a:pPr>
            <a:r>
              <a:rPr lang="fr-FR" b="1" dirty="0">
                <a:latin typeface="Calibri" panose="020F0502020204030204" pitchFamily="34" charset="0"/>
              </a:rPr>
              <a:t>Les points essentiels sont en gras</a:t>
            </a:r>
          </a:p>
          <a:p>
            <a:r>
              <a:rPr lang="fr-FR" dirty="0">
                <a:latin typeface="Calibri" panose="020F0502020204030204" pitchFamily="34" charset="0"/>
              </a:rPr>
              <a:t>________________________________________________________________________________________________________________________________________________________________________________</a:t>
            </a:r>
          </a:p>
        </p:txBody>
      </p:sp>
      <p:sp>
        <p:nvSpPr>
          <p:cNvPr id="9" name="TextBox 8"/>
          <p:cNvSpPr txBox="1"/>
          <p:nvPr/>
        </p:nvSpPr>
        <p:spPr>
          <a:xfrm>
            <a:off x="7151077" y="287462"/>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latin typeface="Calibri" panose="020F0502020204030204" pitchFamily="34" charset="0"/>
            </a:endParaRPr>
          </a:p>
          <a:p>
            <a:pPr algn="ctr"/>
            <a:r>
              <a:rPr lang="fr-FR" b="1" dirty="0">
                <a:latin typeface="Calibri" panose="020F0502020204030204" pitchFamily="34" charset="0"/>
              </a:rPr>
              <a:t>Image du recto de la carte</a:t>
            </a:r>
          </a:p>
          <a:p>
            <a:pPr algn="ctr"/>
            <a:endParaRPr lang="fr-FR"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19. Vous avez réussi à réduire votre charge virale</a:t>
            </a:r>
          </a:p>
        </p:txBody>
      </p:sp>
      <p:sp>
        <p:nvSpPr>
          <p:cNvPr id="4" name="TextBox 3"/>
          <p:cNvSpPr txBox="1"/>
          <p:nvPr/>
        </p:nvSpPr>
        <p:spPr>
          <a:xfrm>
            <a:off x="4724400" y="1066800"/>
            <a:ext cx="4419600" cy="1015663"/>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Vous avez pris vos ARV correctement, les médicaments agissent et vous restez en bonne santé.</a:t>
            </a:r>
          </a:p>
        </p:txBody>
      </p:sp>
      <p:pic>
        <p:nvPicPr>
          <p:cNvPr id="5" name="Picture 4">
            <a:extLst>
              <a:ext uri="{FF2B5EF4-FFF2-40B4-BE49-F238E27FC236}">
                <a16:creationId xmlns:a16="http://schemas.microsoft.com/office/drawing/2014/main" id="{1AB018C2-7CA3-466C-BBC3-75CE2E93B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r="29398" b="5207"/>
          <a:stretch/>
        </p:blipFill>
        <p:spPr>
          <a:xfrm>
            <a:off x="198120" y="1447800"/>
            <a:ext cx="4648201" cy="3785616"/>
          </a:xfrm>
          <a:prstGeom prst="rect">
            <a:avLst/>
          </a:prstGeom>
        </p:spPr>
      </p:pic>
      <p:pic>
        <p:nvPicPr>
          <p:cNvPr id="11" name="Picture 2">
            <a:extLst>
              <a:ext uri="{FF2B5EF4-FFF2-40B4-BE49-F238E27FC236}">
                <a16:creationId xmlns:a16="http://schemas.microsoft.com/office/drawing/2014/main" id="{B31FC17C-C2E7-4B72-8E43-6D1CCB3A8A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200" y="3202386"/>
            <a:ext cx="3886199"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60280A48-F648-4CD3-8631-D2CD934C1BBA}"/>
              </a:ext>
            </a:extLst>
          </p:cNvPr>
          <p:cNvSpPr txBox="1"/>
          <p:nvPr/>
        </p:nvSpPr>
        <p:spPr>
          <a:xfrm>
            <a:off x="5327143" y="2564472"/>
            <a:ext cx="1650999" cy="461665"/>
          </a:xfrm>
          <a:prstGeom prst="rect">
            <a:avLst/>
          </a:prstGeom>
          <a:noFill/>
        </p:spPr>
        <p:txBody>
          <a:bodyPr wrap="square" rtlCol="0">
            <a:spAutoFit/>
          </a:bodyPr>
          <a:lstStyle/>
          <a:p>
            <a:pPr algn="ctr"/>
            <a:r>
              <a:rPr lang="fr-FR" sz="2400" dirty="0">
                <a:latin typeface="Calibri" panose="020F0502020204030204" pitchFamily="34" charset="0"/>
              </a:rPr>
              <a:t>Avant le TAR</a:t>
            </a:r>
          </a:p>
        </p:txBody>
      </p:sp>
      <p:sp>
        <p:nvSpPr>
          <p:cNvPr id="13" name="TextBox 12">
            <a:extLst>
              <a:ext uri="{FF2B5EF4-FFF2-40B4-BE49-F238E27FC236}">
                <a16:creationId xmlns:a16="http://schemas.microsoft.com/office/drawing/2014/main" id="{E348BB79-3F5B-4C04-9E8E-3651B1E390F6}"/>
              </a:ext>
            </a:extLst>
          </p:cNvPr>
          <p:cNvSpPr txBox="1"/>
          <p:nvPr/>
        </p:nvSpPr>
        <p:spPr>
          <a:xfrm>
            <a:off x="6866949" y="2564472"/>
            <a:ext cx="1650999" cy="461665"/>
          </a:xfrm>
          <a:prstGeom prst="rect">
            <a:avLst/>
          </a:prstGeom>
          <a:noFill/>
        </p:spPr>
        <p:txBody>
          <a:bodyPr wrap="square" rtlCol="0">
            <a:spAutoFit/>
          </a:bodyPr>
          <a:lstStyle/>
          <a:p>
            <a:pPr algn="ctr"/>
            <a:r>
              <a:rPr lang="fr-FR" sz="2400" dirty="0">
                <a:latin typeface="Calibri" panose="020F0502020204030204" pitchFamily="34" charset="0"/>
              </a:rPr>
              <a:t>Après le TAR</a:t>
            </a:r>
          </a:p>
        </p:txBody>
      </p:sp>
    </p:spTree>
    <p:extLst>
      <p:ext uri="{BB962C8B-B14F-4D97-AF65-F5344CB8AC3E}">
        <p14:creationId xmlns:p14="http://schemas.microsoft.com/office/powerpoint/2010/main" val="335488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590800"/>
            <a:ext cx="2971800" cy="4038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057365"/>
            <a:ext cx="2819400" cy="1497824"/>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Vous avez pris vos ARV correctement, les médicaments agissent et vous restez en bonne santé.</a:t>
            </a:r>
          </a:p>
        </p:txBody>
      </p:sp>
      <p:sp>
        <p:nvSpPr>
          <p:cNvPr id="7" name="Content Placeholder 1"/>
          <p:cNvSpPr>
            <a:spLocks noGrp="1"/>
          </p:cNvSpPr>
          <p:nvPr>
            <p:ph sz="half" idx="1"/>
          </p:nvPr>
        </p:nvSpPr>
        <p:spPr>
          <a:xfrm>
            <a:off x="914400" y="2743200"/>
            <a:ext cx="2286000" cy="609600"/>
          </a:xfrm>
        </p:spPr>
        <p:txBody>
          <a:bodyPr>
            <a:normAutofit/>
          </a:bodyPr>
          <a:lstStyle/>
          <a:p>
            <a:r>
              <a:rPr lang="fr-FR" sz="1500" b="1" dirty="0">
                <a:latin typeface="Calibri" panose="020F0502020204030204" pitchFamily="34" charset="0"/>
              </a:rPr>
              <a:t>Récapitulatif :</a:t>
            </a:r>
          </a:p>
          <a:p>
            <a:endParaRPr lang="fr-FR"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2590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057364"/>
            <a:ext cx="5226756" cy="4810036"/>
          </a:xfrm>
        </p:spPr>
        <p:txBody>
          <a:bodyPr>
            <a:normAutofit fontScale="85000" lnSpcReduction="1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sz="1500" dirty="0">
                <a:latin typeface="Calibri" panose="020F0502020204030204" pitchFamily="34" charset="0"/>
              </a:rPr>
              <a:t>Une </a:t>
            </a:r>
            <a:r>
              <a:rPr lang="fr-FR" sz="1500" b="1" dirty="0">
                <a:latin typeface="Calibri" panose="020F0502020204030204" pitchFamily="34" charset="0"/>
              </a:rPr>
              <a:t>faible charge virale </a:t>
            </a:r>
            <a:r>
              <a:rPr lang="fr-FR" sz="1500" dirty="0">
                <a:latin typeface="Calibri" panose="020F0502020204030204" pitchFamily="34" charset="0"/>
              </a:rPr>
              <a:t>(inférieure à </a:t>
            </a:r>
          </a:p>
          <a:p>
            <a:pPr indent="269875"/>
            <a:r>
              <a:rPr lang="fr-FR" sz="1500" dirty="0">
                <a:latin typeface="Calibri" panose="020F0502020204030204" pitchFamily="34" charset="0"/>
              </a:rPr>
              <a:t>1 000)</a:t>
            </a:r>
            <a:r>
              <a:rPr lang="fr-FR" sz="1500" dirty="0"/>
              <a:t> </a:t>
            </a:r>
            <a:r>
              <a:rPr lang="fr-FR" sz="1500" i="1" dirty="0">
                <a:latin typeface="Calibri" panose="020F0502020204030204" pitchFamily="34" charset="0"/>
              </a:rPr>
              <a:t>[insérer les résultats de la patiente</a:t>
            </a:r>
          </a:p>
          <a:p>
            <a:pPr marL="269875"/>
            <a:r>
              <a:rPr lang="fr-FR" sz="1500" i="1" dirty="0">
                <a:latin typeface="Calibri" panose="020F0502020204030204" pitchFamily="34" charset="0"/>
              </a:rPr>
              <a:t> ici]</a:t>
            </a:r>
            <a:r>
              <a:rPr lang="fr-FR" sz="1500" dirty="0">
                <a:latin typeface="Calibri" panose="020F0502020204030204" pitchFamily="34" charset="0"/>
              </a:rPr>
              <a:t> indique que vous </a:t>
            </a:r>
            <a:r>
              <a:rPr lang="fr-FR" sz="1500" b="1" dirty="0">
                <a:latin typeface="Calibri" panose="020F0502020204030204" pitchFamily="34" charset="0"/>
              </a:rPr>
              <a:t>prenez vos ARV correctement</a:t>
            </a:r>
            <a:r>
              <a:rPr lang="fr-FR" sz="1500" dirty="0">
                <a:latin typeface="Calibri" panose="020F0502020204030204" pitchFamily="34" charset="0"/>
              </a:rPr>
              <a:t> et que ces médicaments agissent.</a:t>
            </a:r>
          </a:p>
          <a:p>
            <a:pPr marL="285750" indent="-285750">
              <a:buFont typeface="Arial" panose="020B0604020202020204" pitchFamily="34" charset="0"/>
              <a:buChar char="•"/>
            </a:pPr>
            <a:r>
              <a:rPr lang="fr-FR" sz="1500" dirty="0">
                <a:latin typeface="Calibri" panose="020F0502020204030204" pitchFamily="34" charset="0"/>
              </a:rPr>
              <a:t>Les changements dans _______ </a:t>
            </a:r>
            <a:r>
              <a:rPr lang="fr-FR" sz="1500" i="1" dirty="0">
                <a:latin typeface="Calibri" panose="020F0502020204030204" pitchFamily="34" charset="0"/>
              </a:rPr>
              <a:t>(indiquer l’intervention) </a:t>
            </a:r>
            <a:r>
              <a:rPr lang="fr-FR" sz="1500" dirty="0">
                <a:latin typeface="Calibri" panose="020F0502020204030204" pitchFamily="34" charset="0"/>
              </a:rPr>
              <a:t>ont été couronnés de succès. Vous avez pris vos ARV correctement, les médicaments agissent et vous restez en bonne santé</a:t>
            </a:r>
            <a:r>
              <a:rPr lang="fr-FR" sz="1500" i="1" dirty="0">
                <a:latin typeface="Calibri" panose="020F0502020204030204" pitchFamily="34" charset="0"/>
              </a:rPr>
              <a:t>.</a:t>
            </a:r>
          </a:p>
          <a:p>
            <a:pPr marL="285750" indent="-285750">
              <a:buFont typeface="Arial" panose="020B0604020202020204" pitchFamily="34" charset="0"/>
              <a:buChar char="•"/>
            </a:pPr>
            <a:r>
              <a:rPr lang="fr-FR" sz="1500" dirty="0">
                <a:latin typeface="Calibri" panose="020F0502020204030204" pitchFamily="34" charset="0"/>
              </a:rPr>
              <a:t>C'est important de continuer à prendre vos ARV tous les jours pour empêcher le VIH de se reproduire et pour rester en bonne santé.  </a:t>
            </a:r>
          </a:p>
          <a:p>
            <a:pPr marL="285750" indent="-285750">
              <a:buFont typeface="Arial" panose="020B0604020202020204" pitchFamily="34" charset="0"/>
              <a:buChar char="•"/>
            </a:pPr>
            <a:r>
              <a:rPr lang="fr-FR" sz="1500" dirty="0">
                <a:latin typeface="Calibri" panose="020F0502020204030204" pitchFamily="34" charset="0"/>
              </a:rPr>
              <a:t>Il est important que </a:t>
            </a:r>
            <a:r>
              <a:rPr lang="fr-FR" sz="1500" b="1" dirty="0">
                <a:latin typeface="Calibri" panose="020F0502020204030204" pitchFamily="34" charset="0"/>
              </a:rPr>
              <a:t>vous suiviez</a:t>
            </a:r>
            <a:r>
              <a:rPr lang="fr-FR" sz="1500" dirty="0">
                <a:latin typeface="Calibri" panose="020F0502020204030204" pitchFamily="34" charset="0"/>
              </a:rPr>
              <a:t> la quantité de médicament qu'il vous reste pour </a:t>
            </a:r>
            <a:r>
              <a:rPr lang="fr-FR" sz="1500" b="1" dirty="0">
                <a:latin typeface="Calibri" panose="020F0502020204030204" pitchFamily="34" charset="0"/>
              </a:rPr>
              <a:t>ne pas être à court</a:t>
            </a:r>
            <a:r>
              <a:rPr lang="fr-FR" sz="1500" dirty="0">
                <a:latin typeface="Calibri" panose="020F0502020204030204" pitchFamily="34" charset="0"/>
              </a:rPr>
              <a:t> avant votre prochain rendez-vous.</a:t>
            </a:r>
          </a:p>
          <a:p>
            <a:pPr marL="285750" indent="-285750">
              <a:buFont typeface="Arial" panose="020B0604020202020204" pitchFamily="34" charset="0"/>
              <a:buChar char="•"/>
            </a:pPr>
            <a:r>
              <a:rPr lang="fr-FR" sz="1500" dirty="0">
                <a:latin typeface="Calibri" panose="020F0502020204030204" pitchFamily="34" charset="0"/>
              </a:rPr>
              <a:t>Si vous </a:t>
            </a:r>
            <a:r>
              <a:rPr lang="fr-FR" sz="1500" b="1" dirty="0">
                <a:latin typeface="Calibri" panose="020F0502020204030204" pitchFamily="34" charset="0"/>
              </a:rPr>
              <a:t>n'avez plus beaucoup d’ARV, allez au centre de soins</a:t>
            </a:r>
            <a:r>
              <a:rPr lang="fr-FR" sz="1500" dirty="0">
                <a:latin typeface="Calibri" panose="020F0502020204030204" pitchFamily="34" charset="0"/>
              </a:rPr>
              <a:t> même si vous n'avez pas de rendez-vous.</a:t>
            </a:r>
          </a:p>
          <a:p>
            <a:pPr marL="285750" indent="-285750">
              <a:buFont typeface="Arial" panose="020B0604020202020204" pitchFamily="34" charset="0"/>
              <a:buChar char="•"/>
            </a:pPr>
            <a:r>
              <a:rPr lang="fr-FR" sz="1500" dirty="0">
                <a:latin typeface="Calibri" panose="020F0502020204030204" pitchFamily="34" charset="0"/>
              </a:rPr>
              <a:t>Si vous prévoyez de vous rendre dans votre ville natale pour la naissance du bébé, avant et/ou après l’accouchement, prévenez-nous pour que nous puissions vous donner davantage de médicaments et fixer un rendez-vous à votre retour.</a:t>
            </a:r>
          </a:p>
          <a:p>
            <a:pPr marL="285750" indent="-285750">
              <a:buFont typeface="Arial" panose="020B0604020202020204" pitchFamily="34" charset="0"/>
              <a:buChar char="•"/>
            </a:pPr>
            <a:r>
              <a:rPr lang="fr-FR" sz="1500" dirty="0">
                <a:latin typeface="Calibri" panose="020F0502020204030204" pitchFamily="34" charset="0"/>
              </a:rPr>
              <a:t>Nous </a:t>
            </a:r>
            <a:r>
              <a:rPr lang="fr-FR" sz="1500" b="1" dirty="0">
                <a:latin typeface="Calibri" panose="020F0502020204030204" pitchFamily="34" charset="0"/>
              </a:rPr>
              <a:t>mesurerons</a:t>
            </a:r>
            <a:r>
              <a:rPr lang="fr-FR" sz="1500" dirty="0">
                <a:latin typeface="Calibri" panose="020F0502020204030204" pitchFamily="34" charset="0"/>
              </a:rPr>
              <a:t> à nouveau la charge virale dans </a:t>
            </a:r>
            <a:r>
              <a:rPr lang="fr-FR" sz="1500" b="1" dirty="0">
                <a:latin typeface="Calibri" panose="020F0502020204030204" pitchFamily="34" charset="0"/>
              </a:rPr>
              <a:t>six mois</a:t>
            </a:r>
            <a:r>
              <a:rPr lang="fr-FR" sz="1500" dirty="0">
                <a:latin typeface="Calibri" panose="020F0502020204030204" pitchFamily="34" charset="0"/>
              </a:rPr>
              <a:t> s'il n'y a aucun nouveau problème ou difficulté à prendre les ARV.</a:t>
            </a:r>
          </a:p>
          <a:p>
            <a:pPr marL="285750" indent="-285750">
              <a:buFont typeface="Arial" panose="020B0604020202020204" pitchFamily="34" charset="0"/>
              <a:buChar char="•"/>
            </a:pPr>
            <a:r>
              <a:rPr lang="fr-FR" sz="1500" dirty="0">
                <a:latin typeface="Calibri" panose="020F0502020204030204" pitchFamily="34" charset="0"/>
              </a:rPr>
              <a:t>À l’avenir, si vous avez des problèmes à prendre vos ARV, parlez-en au prestataire qui vous suit afin qu’il puisse vous aider à les résoudre.</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700" dirty="0">
                <a:solidFill>
                  <a:srgbClr val="FFFFFF"/>
                </a:solidFill>
                <a:latin typeface="Calibri" panose="020F0502020204030204" pitchFamily="34" charset="0"/>
              </a:rPr>
              <a:t>	</a:t>
            </a:r>
            <a:r>
              <a:rPr lang="fr-FR" sz="2500" dirty="0">
                <a:solidFill>
                  <a:srgbClr val="FFFFFF"/>
                </a:solidFill>
                <a:latin typeface="Calibri" panose="020F0502020204030204" pitchFamily="34" charset="0"/>
              </a:rPr>
              <a:t>19. Vous avez réussi à réduire votre charge virale</a:t>
            </a:r>
          </a:p>
        </p:txBody>
      </p:sp>
      <p:sp>
        <p:nvSpPr>
          <p:cNvPr id="11" name="Rectangle 10"/>
          <p:cNvSpPr/>
          <p:nvPr/>
        </p:nvSpPr>
        <p:spPr>
          <a:xfrm>
            <a:off x="3733800" y="5638800"/>
            <a:ext cx="5165244" cy="914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733800" y="5486400"/>
            <a:ext cx="5257800" cy="1143000"/>
          </a:xfrm>
        </p:spPr>
        <p:txBody>
          <a:bodyPr>
            <a:normAutofit fontScale="47500" lnSpcReduction="20000"/>
          </a:bodyPr>
          <a:lstStyle/>
          <a:p>
            <a:r>
              <a:rPr lang="en-US" dirty="0"/>
              <a:t>	</a:t>
            </a:r>
            <a:r>
              <a:rPr lang="fr-FR" dirty="0"/>
              <a:t>    </a:t>
            </a:r>
          </a:p>
          <a:p>
            <a:r>
              <a:rPr lang="en-US" dirty="0"/>
              <a:t>	</a:t>
            </a:r>
            <a:r>
              <a:rPr lang="fr-FR" dirty="0"/>
              <a:t>   </a:t>
            </a:r>
          </a:p>
          <a:p>
            <a:pPr indent="620713"/>
            <a:r>
              <a:rPr lang="fr-FR" sz="3200" b="1" dirty="0">
                <a:latin typeface="Calibri" panose="020F0502020204030204" pitchFamily="34" charset="0"/>
              </a:rPr>
              <a:t>Documentation</a:t>
            </a:r>
          </a:p>
          <a:p>
            <a:r>
              <a:rPr lang="fr-FR" sz="2900" dirty="0">
                <a:latin typeface="Calibri" panose="020F0502020204030204" pitchFamily="34" charset="0"/>
              </a:rPr>
              <a:t>Documenter les résultats de la nouvelle mesure de la charge virale dans l'</a:t>
            </a:r>
            <a:r>
              <a:rPr lang="fr-FR" sz="2900" b="1" dirty="0">
                <a:latin typeface="Calibri" panose="020F0502020204030204" pitchFamily="34" charset="0"/>
              </a:rPr>
              <a:t>Outil de planification pour une meilleure observance.</a:t>
            </a:r>
            <a:endParaRPr lang="fr-FR" sz="2900" dirty="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5663153"/>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570" y="3429000"/>
            <a:ext cx="2830830" cy="3308598"/>
          </a:xfrm>
          <a:prstGeom prst="rect">
            <a:avLst/>
          </a:prstGeom>
          <a:noFill/>
        </p:spPr>
        <p:txBody>
          <a:bodyPr wrap="square" rtlCol="0">
            <a:spAutoFit/>
          </a:bodyPr>
          <a:lstStyle/>
          <a:p>
            <a:r>
              <a:rPr lang="fr-FR" sz="1100" dirty="0">
                <a:latin typeface="Calibri" panose="020F0502020204030204" pitchFamily="34" charset="0"/>
              </a:rPr>
              <a:t>Revoyons brièvement ce que signifie une charge virale faible, et vos plans pour continuer à prendre vos ARV :</a:t>
            </a:r>
          </a:p>
          <a:p>
            <a:endParaRPr lang="fr-FR" sz="1100" dirty="0">
              <a:latin typeface="Calibri" panose="020F0502020204030204" pitchFamily="34" charset="0"/>
            </a:endParaRPr>
          </a:p>
          <a:p>
            <a:pPr marL="171450" indent="-171450">
              <a:buFont typeface="Arial" panose="020B0604020202020204" pitchFamily="34" charset="0"/>
              <a:buChar char="•"/>
            </a:pPr>
            <a:r>
              <a:rPr lang="fr-FR" sz="1100" dirty="0">
                <a:latin typeface="Calibri" panose="020F0502020204030204" pitchFamily="34" charset="0"/>
              </a:rPr>
              <a:t>Avec vos propres mots, expliquez-moi ce que signifie avoir une charge virale faible ?</a:t>
            </a:r>
          </a:p>
          <a:p>
            <a:pPr marL="171450" indent="-171450">
              <a:buFont typeface="Arial" panose="020B0604020202020204" pitchFamily="34" charset="0"/>
              <a:buChar char="•"/>
            </a:pPr>
            <a:r>
              <a:rPr lang="fr-FR" sz="1100" dirty="0">
                <a:latin typeface="Calibri" panose="020F0502020204030204" pitchFamily="34" charset="0"/>
              </a:rPr>
              <a:t>Pourquoi est-il important de continuer à prendre ses ARV ?</a:t>
            </a:r>
          </a:p>
          <a:p>
            <a:pPr marL="171450" indent="-171450">
              <a:buFont typeface="Arial" panose="020B0604020202020204" pitchFamily="34" charset="0"/>
              <a:buChar char="•"/>
            </a:pPr>
            <a:r>
              <a:rPr lang="fr-FR" sz="1100" dirty="0">
                <a:latin typeface="Calibri" panose="020F0502020204030204" pitchFamily="34" charset="0"/>
              </a:rPr>
              <a:t>Qu’est-ce qui vous a aidée à penser à prendre vos ARV ?</a:t>
            </a:r>
          </a:p>
          <a:p>
            <a:pPr marL="171450" indent="-171450">
              <a:buFont typeface="Arial" panose="020B0604020202020204" pitchFamily="34" charset="0"/>
              <a:buChar char="•"/>
            </a:pPr>
            <a:r>
              <a:rPr lang="fr-FR" sz="1100" dirty="0">
                <a:latin typeface="Calibri" panose="020F0502020204030204" pitchFamily="34" charset="0"/>
              </a:rPr>
              <a:t>Y a-t-il de nouveaux éléments ou prévoyez-vous de nouveaux éléments en raison desquels il sera parfois difficile de prendre vos ARV ?</a:t>
            </a:r>
          </a:p>
          <a:p>
            <a:pPr marL="171450" indent="-171450">
              <a:buFont typeface="Arial" panose="020B0604020202020204" pitchFamily="34" charset="0"/>
              <a:buChar char="•"/>
            </a:pPr>
            <a:r>
              <a:rPr lang="fr-FR" sz="1100" b="1" u="sng" dirty="0">
                <a:latin typeface="Calibri" panose="020F0502020204030204" pitchFamily="34" charset="0"/>
              </a:rPr>
              <a:t>Femmes enceintes </a:t>
            </a:r>
            <a:r>
              <a:rPr lang="fr-FR" sz="1100" dirty="0">
                <a:latin typeface="Calibri" panose="020F0502020204030204" pitchFamily="34" charset="0"/>
              </a:rPr>
              <a:t>: en quoi pensez-vous que le fait d'avoir un nouveau bébé à la maison changera votre quotidien et le moment de prendre vos ARV ? </a:t>
            </a:r>
          </a:p>
          <a:p>
            <a:pPr marL="171450" indent="-171450">
              <a:buFont typeface="Arial" panose="020B0604020202020204" pitchFamily="34" charset="0"/>
              <a:buChar char="•"/>
            </a:pPr>
            <a:endParaRPr lang="fr-FR" sz="1100" dirty="0">
              <a:latin typeface="Calibri" panose="020F0502020204030204" pitchFamily="34" charset="0"/>
            </a:endParaRPr>
          </a:p>
        </p:txBody>
      </p:sp>
      <p:pic>
        <p:nvPicPr>
          <p:cNvPr id="18" name="Picture 17">
            <a:extLst>
              <a:ext uri="{FF2B5EF4-FFF2-40B4-BE49-F238E27FC236}">
                <a16:creationId xmlns:a16="http://schemas.microsoft.com/office/drawing/2014/main" id="{1AB018C2-7CA3-466C-BBC3-75CE2E93B7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59" r="29398" b="5207"/>
          <a:stretch/>
        </p:blipFill>
        <p:spPr>
          <a:xfrm>
            <a:off x="7139458" y="288254"/>
            <a:ext cx="1852141" cy="1325880"/>
          </a:xfrm>
          <a:prstGeom prst="rect">
            <a:avLst/>
          </a:prstGeom>
          <a:ln>
            <a:solidFill>
              <a:schemeClr val="tx1"/>
            </a:solidFill>
          </a:ln>
        </p:spPr>
      </p:pic>
    </p:spTree>
    <p:extLst>
      <p:ext uri="{BB962C8B-B14F-4D97-AF65-F5344CB8AC3E}">
        <p14:creationId xmlns:p14="http://schemas.microsoft.com/office/powerpoint/2010/main" val="19681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20. Les ARV ne fonctionnent pas bien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62600" y="1295400"/>
            <a:ext cx="33337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1" y="5455384"/>
            <a:ext cx="44958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se peut que le virus soit résistant, ce qui signifie qu’il a évolué et que les ARV n’agissent plus.</a:t>
            </a:r>
            <a:r>
              <a:rPr lang="en-US" sz="2000" dirty="0">
                <a:latin typeface="Calibri" panose="020F0502020204030204" pitchFamily="34" charset="0"/>
              </a:rPr>
              <a:t>	</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sp>
        <p:nvSpPr>
          <p:cNvPr id="7" name="TextBox 6"/>
          <p:cNvSpPr txBox="1"/>
          <p:nvPr/>
        </p:nvSpPr>
        <p:spPr>
          <a:xfrm>
            <a:off x="5657850" y="5382161"/>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est recommandé de changer d'ARV.</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pic>
        <p:nvPicPr>
          <p:cNvPr id="4" name="Picture 3">
            <a:extLst>
              <a:ext uri="{FF2B5EF4-FFF2-40B4-BE49-F238E27FC236}">
                <a16:creationId xmlns:a16="http://schemas.microsoft.com/office/drawing/2014/main" id="{3D7B4FB2-3A39-46E0-AC22-D06F183FDE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47"/>
          <a:stretch/>
        </p:blipFill>
        <p:spPr>
          <a:xfrm>
            <a:off x="990600" y="1143000"/>
            <a:ext cx="3793369" cy="4206240"/>
          </a:xfrm>
          <a:prstGeom prst="rect">
            <a:avLst/>
          </a:prstGeom>
        </p:spPr>
      </p:pic>
    </p:spTree>
    <p:extLst>
      <p:ext uri="{BB962C8B-B14F-4D97-AF65-F5344CB8AC3E}">
        <p14:creationId xmlns:p14="http://schemas.microsoft.com/office/powerpoint/2010/main" val="2693813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1066800"/>
            <a:ext cx="3263686"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500" dirty="0">
                <a:latin typeface="Calibri" panose="020F0502020204030204" pitchFamily="34" charset="0"/>
              </a:rPr>
              <a:t>Il se peut que le virus soit résistant, ce qui signifie qu’il a évolué et que les ARV n’agissent plus. </a:t>
            </a:r>
          </a:p>
          <a:p>
            <a:pPr marL="285750" indent="-285750">
              <a:buFont typeface="Wingdings" panose="05000000000000000000" pitchFamily="2" charset="2"/>
              <a:buChar char="Ø"/>
            </a:pPr>
            <a:r>
              <a:rPr lang="fr-FR" sz="1500" dirty="0">
                <a:latin typeface="Calibri" panose="020F0502020204030204" pitchFamily="34" charset="0"/>
              </a:rPr>
              <a:t>Il est recommandé de changer d'ARV.</a:t>
            </a:r>
          </a:p>
        </p:txBody>
      </p:sp>
      <p:sp>
        <p:nvSpPr>
          <p:cNvPr id="21" name="Content Placeholder 1"/>
          <p:cNvSpPr>
            <a:spLocks noGrp="1"/>
          </p:cNvSpPr>
          <p:nvPr>
            <p:ph sz="half" idx="1"/>
          </p:nvPr>
        </p:nvSpPr>
        <p:spPr>
          <a:xfrm>
            <a:off x="3688644" y="1066800"/>
            <a:ext cx="5226756" cy="3960133"/>
          </a:xfrm>
        </p:spPr>
        <p:txBody>
          <a:bodyPr>
            <a:normAutofit fontScale="77500" lnSpcReduction="20000"/>
          </a:bodyPr>
          <a:lstStyle/>
          <a:p>
            <a:r>
              <a:rPr lang="fr-FR" sz="17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Même si vous prenez vos ARV tous les jours,</a:t>
            </a:r>
          </a:p>
          <a:p>
            <a:pPr indent="269875"/>
            <a:r>
              <a:rPr lang="fr-FR" sz="1400" dirty="0">
                <a:latin typeface="Calibri" panose="020F0502020204030204" pitchFamily="34" charset="0"/>
              </a:rPr>
              <a:t> le résultat de votre nouvelle charge virale est</a:t>
            </a:r>
          </a:p>
          <a:p>
            <a:pPr indent="269875"/>
            <a:r>
              <a:rPr lang="fr-FR" sz="1400" dirty="0">
                <a:latin typeface="Calibri" panose="020F0502020204030204" pitchFamily="34" charset="0"/>
              </a:rPr>
              <a:t> encore élevé. </a:t>
            </a:r>
          </a:p>
          <a:p>
            <a:pPr marL="285750" indent="-285750">
              <a:buFont typeface="Arial" panose="020B0604020202020204" pitchFamily="34" charset="0"/>
              <a:buChar char="•"/>
            </a:pPr>
            <a:r>
              <a:rPr lang="fr-FR" sz="1400" dirty="0">
                <a:latin typeface="Calibri" panose="020F0502020204030204" pitchFamily="34" charset="0"/>
              </a:rPr>
              <a:t>Il se peut que les ARV ne fonctionnent pas bien car le virus est résistant.</a:t>
            </a:r>
          </a:p>
          <a:p>
            <a:pPr marL="285750" indent="-285750">
              <a:buFont typeface="Arial" panose="020B0604020202020204" pitchFamily="34" charset="0"/>
              <a:buChar char="•"/>
            </a:pPr>
            <a:r>
              <a:rPr lang="fr-FR" sz="1400" dirty="0">
                <a:latin typeface="Calibri" panose="020F0502020204030204" pitchFamily="34" charset="0"/>
              </a:rPr>
              <a:t>Nous recommandons de remplacer vos ARV par les ARV suivants : _______________.</a:t>
            </a:r>
          </a:p>
          <a:p>
            <a:pPr marL="695945" lvl="1" indent="-285750">
              <a:buFont typeface="Arial" panose="020B0604020202020204" pitchFamily="34" charset="0"/>
              <a:buChar char="•"/>
            </a:pPr>
            <a:r>
              <a:rPr lang="fr-FR" sz="1400" dirty="0">
                <a:latin typeface="Calibri" panose="020F0502020204030204" pitchFamily="34" charset="0"/>
              </a:rPr>
              <a:t>Donner des instructions détaillées sur le nouveau traitement.</a:t>
            </a:r>
          </a:p>
          <a:p>
            <a:pPr marL="695945" lvl="1" indent="-285750">
              <a:buFont typeface="Arial" panose="020B0604020202020204" pitchFamily="34" charset="0"/>
              <a:buChar char="•"/>
            </a:pPr>
            <a:r>
              <a:rPr lang="fr-FR" sz="1400" dirty="0">
                <a:latin typeface="Calibri" panose="020F0502020204030204" pitchFamily="34" charset="0"/>
              </a:rPr>
              <a:t>Aborder les effets indésirables possibles et comment les éviter/gérer.</a:t>
            </a:r>
          </a:p>
          <a:p>
            <a:pPr marL="695945" lvl="1" indent="-285750">
              <a:buFont typeface="Arial" panose="020B0604020202020204" pitchFamily="34" charset="0"/>
              <a:buChar char="•"/>
            </a:pPr>
            <a:r>
              <a:rPr lang="fr-FR" sz="1400" dirty="0">
                <a:latin typeface="Calibri" panose="020F0502020204030204" pitchFamily="34" charset="0"/>
              </a:rPr>
              <a:t>Fournir des instructions écrites.</a:t>
            </a:r>
          </a:p>
          <a:p>
            <a:pPr marL="285750" indent="-285750">
              <a:buFont typeface="Arial" panose="020B0604020202020204" pitchFamily="34" charset="0"/>
              <a:buChar char="•"/>
            </a:pPr>
            <a:r>
              <a:rPr lang="fr-FR" sz="1400" dirty="0">
                <a:latin typeface="Calibri" panose="020F0502020204030204" pitchFamily="34" charset="0"/>
              </a:rPr>
              <a:t>Maintenant que vous arrivez à prendre vos ARV tous les jours, nous espérons que les nouveaux médicaments vont réduire la charge virale et vous protéger.</a:t>
            </a:r>
          </a:p>
          <a:p>
            <a:pPr marL="285750" indent="-285750">
              <a:buFont typeface="Arial" panose="020B0604020202020204" pitchFamily="34" charset="0"/>
              <a:buChar char="•"/>
            </a:pPr>
            <a:r>
              <a:rPr lang="fr-FR" sz="1400" dirty="0">
                <a:latin typeface="Calibri" panose="020F0502020204030204" pitchFamily="34" charset="0"/>
              </a:rPr>
              <a:t>Il est extrêmement important que vous preniez vos nouveaux ARV correctement, pour votre propre santé et pour celle de votre bébé. Si vous n’allez pas bien, vous aurez plus de risque de transmettre le VIH à votre bébé. </a:t>
            </a:r>
          </a:p>
          <a:p>
            <a:pPr marL="285750" indent="-285750">
              <a:buFont typeface="Arial" panose="020B0604020202020204" pitchFamily="34" charset="0"/>
              <a:buChar char="•"/>
            </a:pPr>
            <a:r>
              <a:rPr lang="fr-FR" sz="1400" b="1" u="sng" dirty="0">
                <a:latin typeface="Calibri" panose="020F0502020204030204" pitchFamily="34" charset="0"/>
              </a:rPr>
              <a:t>Femmes en période post-partum </a:t>
            </a:r>
            <a:r>
              <a:rPr lang="fr-FR" sz="1400" dirty="0">
                <a:latin typeface="Calibri" panose="020F0502020204030204" pitchFamily="34" charset="0"/>
              </a:rPr>
              <a:t>: continuez à allaiter votre bébé conformément aux recommandations nationales et à prendre vos ARV.</a:t>
            </a:r>
          </a:p>
          <a:p>
            <a:pPr marL="285750" indent="-285750">
              <a:buFont typeface="Arial" panose="020B0604020202020204" pitchFamily="34" charset="0"/>
              <a:buChar char="•"/>
            </a:pPr>
            <a:r>
              <a:rPr lang="fr-FR" sz="1400" dirty="0">
                <a:latin typeface="Calibri" panose="020F0502020204030204" pitchFamily="34" charset="0"/>
              </a:rPr>
              <a:t>En cas de problème, parlez-en à un prestataire de soins pour obtenir de l’aide.</a:t>
            </a:r>
          </a:p>
          <a:p>
            <a:pPr marL="285750" indent="-285750">
              <a:buFont typeface="Arial" panose="020B0604020202020204" pitchFamily="34" charset="0"/>
              <a:buChar char="•"/>
            </a:pPr>
            <a:r>
              <a:rPr lang="fr-FR" sz="1400" dirty="0">
                <a:latin typeface="Calibri" panose="020F0502020204030204" pitchFamily="34" charset="0"/>
              </a:rPr>
              <a:t>Si vous commencez à prendre d’autres médicaments, tels que des médicaments contre la tuberculose, informez-en immédiatement votre prestataire de soins.</a:t>
            </a:r>
          </a:p>
          <a:p>
            <a:pPr marL="285750" indent="-285750">
              <a:buFont typeface="Arial" panose="020B0604020202020204" pitchFamily="34" charset="0"/>
              <a:buChar char="•"/>
            </a:pPr>
            <a:r>
              <a:rPr lang="fr-FR" sz="1400" dirty="0">
                <a:latin typeface="Calibri" panose="020F0502020204030204" pitchFamily="34" charset="0"/>
              </a:rPr>
              <a:t>Votre prochain rendez-vous est fixé le ____________.</a:t>
            </a: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676400"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0" y="4953000"/>
            <a:ext cx="1579227" cy="1371600"/>
          </a:xfrm>
        </p:spPr>
        <p:txBody>
          <a:bodyPr>
            <a:normAutofit fontScale="32500" lnSpcReduction="20000"/>
          </a:bodyPr>
          <a:lstStyle/>
          <a:p>
            <a:r>
              <a:rPr lang="en-US" dirty="0"/>
              <a:t>	</a:t>
            </a:r>
            <a:r>
              <a:rPr lang="fr-FR" dirty="0"/>
              <a:t>    </a:t>
            </a:r>
          </a:p>
          <a:p>
            <a:r>
              <a:rPr lang="en-US" dirty="0"/>
              <a:t>	</a:t>
            </a:r>
            <a:r>
              <a:rPr lang="fr-FR" dirty="0"/>
              <a:t>   </a:t>
            </a:r>
          </a:p>
          <a:p>
            <a:endParaRPr lang="fr-FR" sz="3200" b="1" dirty="0">
              <a:latin typeface="Calibri" panose="020F0502020204030204" pitchFamily="34" charset="0"/>
            </a:endParaRPr>
          </a:p>
          <a:p>
            <a:endParaRPr lang="fr-FR" sz="3200" b="1" dirty="0">
              <a:latin typeface="Calibri" panose="020F0502020204030204" pitchFamily="34" charset="0"/>
            </a:endParaRPr>
          </a:p>
          <a:p>
            <a:r>
              <a:rPr lang="fr-FR" sz="3200" b="1" dirty="0">
                <a:latin typeface="Calibri" panose="020F0502020204030204" pitchFamily="34" charset="0"/>
              </a:rPr>
              <a:t>Documentation</a:t>
            </a:r>
          </a:p>
          <a:p>
            <a:endParaRPr lang="fr-FR" sz="2300" b="1" dirty="0">
              <a:latin typeface="Calibri" panose="020F0502020204030204" pitchFamily="34" charset="0"/>
            </a:endParaRPr>
          </a:p>
          <a:p>
            <a:r>
              <a:rPr lang="fr-FR" sz="2800" dirty="0">
                <a:latin typeface="Calibri" panose="020F0502020204030204" pitchFamily="34" charset="0"/>
              </a:rPr>
              <a:t>Documenter les nouveaux ARV dans l'</a:t>
            </a:r>
            <a:r>
              <a:rPr lang="fr-FR" sz="2800" b="1" dirty="0">
                <a:latin typeface="Calibri" panose="020F0502020204030204" pitchFamily="34" charset="0"/>
              </a:rPr>
              <a:t>Outil de planification pour une meilleure observance.</a:t>
            </a:r>
            <a:endParaRPr lang="fr-FR" sz="2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574" y="507388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29621" y="2684585"/>
            <a:ext cx="3363610"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14800" y="2776582"/>
            <a:ext cx="2286000" cy="381000"/>
          </a:xfrm>
        </p:spPr>
        <p:txBody>
          <a:bodyPr>
            <a:normAutofit/>
          </a:bodyPr>
          <a:lstStyle/>
          <a:p>
            <a:r>
              <a:rPr lang="fr-FR" sz="1600" b="1" dirty="0">
                <a:latin typeface="Calibri" panose="020F0502020204030204" pitchFamily="34" charset="0"/>
              </a:rPr>
              <a:t>Récapitulatif :</a:t>
            </a:r>
          </a:p>
          <a:p>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894" y="2738683"/>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410200" y="5029200"/>
            <a:ext cx="35814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6019800" y="5067300"/>
            <a:ext cx="3094181" cy="419100"/>
          </a:xfrm>
        </p:spPr>
        <p:txBody>
          <a:bodyPr>
            <a:normAutofit/>
          </a:bodyPr>
          <a:lstStyle/>
          <a:p>
            <a:r>
              <a:rPr lang="fr-FR" sz="1500" b="1" dirty="0">
                <a:latin typeface="Calibri" panose="020F0502020204030204" pitchFamily="34" charset="0"/>
              </a:rPr>
              <a:t>Instructions pour le prestataire :</a:t>
            </a:r>
          </a:p>
          <a:p>
            <a:endParaRPr lang="fr-FR"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697" y="5085427"/>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20. Les ARV ne fonctionnent pas bien</a:t>
            </a:r>
          </a:p>
        </p:txBody>
      </p:sp>
      <p:sp>
        <p:nvSpPr>
          <p:cNvPr id="4" name="TextBox 3"/>
          <p:cNvSpPr txBox="1"/>
          <p:nvPr/>
        </p:nvSpPr>
        <p:spPr>
          <a:xfrm>
            <a:off x="193849" y="3366679"/>
            <a:ext cx="3280307" cy="3200876"/>
          </a:xfrm>
          <a:prstGeom prst="rect">
            <a:avLst/>
          </a:prstGeom>
          <a:noFill/>
        </p:spPr>
        <p:txBody>
          <a:bodyPr wrap="square" rtlCol="0">
            <a:spAutoFit/>
          </a:bodyPr>
          <a:lstStyle/>
          <a:p>
            <a:pPr marL="166688" indent="-166688">
              <a:buFont typeface="Arial" panose="020B0604020202020204" pitchFamily="34" charset="0"/>
              <a:buChar char="•"/>
            </a:pPr>
            <a:r>
              <a:rPr lang="fr-FR" sz="1000" dirty="0">
                <a:latin typeface="Calibri" panose="020F0502020204030204" pitchFamily="34" charset="0"/>
              </a:rPr>
              <a:t>Nous avons abordé un grand nombre d’informations nouvelles. Je voudrais m’assurer que je vous ai tout bien expliqué et que j’ai répondu à vos questions.</a:t>
            </a:r>
          </a:p>
          <a:p>
            <a:pPr marL="166688" indent="-166688">
              <a:buFont typeface="Arial" panose="020B0604020202020204" pitchFamily="34" charset="0"/>
              <a:buChar char="•"/>
            </a:pPr>
            <a:r>
              <a:rPr lang="fr-FR" sz="1000" dirty="0">
                <a:latin typeface="Calibri" panose="020F0502020204030204" pitchFamily="34" charset="0"/>
              </a:rPr>
              <a:t>Pourriez-vous me dire quelles sont les prochaines étapes et pourquoi nous recommandons de changer d'ARV ?</a:t>
            </a:r>
          </a:p>
          <a:p>
            <a:pPr marL="166688" indent="-166688">
              <a:buFont typeface="Arial" panose="020B0604020202020204" pitchFamily="34" charset="0"/>
              <a:buChar char="•"/>
            </a:pPr>
            <a:r>
              <a:rPr lang="fr-FR" sz="1000" dirty="0">
                <a:latin typeface="Calibri" panose="020F0502020204030204" pitchFamily="34" charset="0"/>
              </a:rPr>
              <a:t>Avec vos propres mots, que signifie la résistance ?</a:t>
            </a:r>
          </a:p>
          <a:p>
            <a:pPr marL="166688" indent="-166688">
              <a:buFont typeface="Arial" panose="020B0604020202020204" pitchFamily="34" charset="0"/>
              <a:buChar char="•"/>
            </a:pPr>
            <a:r>
              <a:rPr lang="fr-FR" sz="1000" dirty="0">
                <a:latin typeface="Calibri" panose="020F0502020204030204" pitchFamily="34" charset="0"/>
              </a:rPr>
              <a:t>Quels sont les nouveaux ARV et comment allez-vous les prendre ?</a:t>
            </a:r>
          </a:p>
          <a:p>
            <a:pPr marL="166688" indent="-166688">
              <a:buFont typeface="Arial" panose="020B0604020202020204" pitchFamily="34" charset="0"/>
              <a:buChar char="•"/>
            </a:pPr>
            <a:r>
              <a:rPr lang="fr-FR" sz="1000" dirty="0">
                <a:latin typeface="Calibri" panose="020F0502020204030204" pitchFamily="34" charset="0"/>
              </a:rPr>
              <a:t>Qu’est-ce qui vous a aidée à prendre vos ARV ? Il sera important de continuer à faire ces choses-là maintenant que vous commencez à prendre vos nouveaux ARV. Il est important de prendre les nouveaux ARV exactement comme le prescrit l'ordonnance.</a:t>
            </a:r>
          </a:p>
          <a:p>
            <a:pPr marL="166688" indent="-166688">
              <a:buFont typeface="Arial" panose="020B0604020202020204" pitchFamily="34" charset="0"/>
              <a:buChar char="•"/>
            </a:pPr>
            <a:r>
              <a:rPr lang="fr-FR" sz="1000" dirty="0">
                <a:latin typeface="Calibri" panose="020F0502020204030204" pitchFamily="34" charset="0"/>
              </a:rPr>
              <a:t>Quand est fixé votre prochain rendez-vous ?</a:t>
            </a:r>
          </a:p>
          <a:p>
            <a:pPr marL="166688" indent="-166688">
              <a:buFont typeface="Arial" panose="020B0604020202020204" pitchFamily="34" charset="0"/>
              <a:buChar char="•"/>
            </a:pPr>
            <a:r>
              <a:rPr lang="fr-FR" sz="1000" dirty="0">
                <a:latin typeface="Calibri" panose="020F0502020204030204" pitchFamily="34" charset="0"/>
              </a:rPr>
              <a:t>Si vous avez le moindre problème pour prendre vos ARV d’ici là, venez au centre de santé.  </a:t>
            </a:r>
          </a:p>
          <a:p>
            <a:pPr marL="166688" indent="-166688">
              <a:buFont typeface="Arial" panose="020B0604020202020204" pitchFamily="34" charset="0"/>
              <a:buChar char="•"/>
            </a:pPr>
            <a:r>
              <a:rPr lang="fr-FR" sz="1000" dirty="0">
                <a:latin typeface="Calibri" panose="020F0502020204030204" pitchFamily="34" charset="0"/>
              </a:rPr>
              <a:t>Nous recontrôlerons votre charge virale dans ____ mois pour voir comment agissent les nouveaux ARV.</a:t>
            </a:r>
          </a:p>
          <a:p>
            <a:pPr marL="166688" indent="-166688">
              <a:buFont typeface="Arial" panose="020B0604020202020204" pitchFamily="34" charset="0"/>
              <a:buChar char="•"/>
            </a:pPr>
            <a:r>
              <a:rPr lang="fr-FR" sz="1000" dirty="0">
                <a:latin typeface="Calibri" panose="020F0502020204030204" pitchFamily="34" charset="0"/>
              </a:rPr>
              <a:t>Avez-vous des questions ?</a:t>
            </a:r>
          </a:p>
          <a:p>
            <a:pPr marL="285750" indent="-285750">
              <a:buFont typeface="Arial" panose="020B0604020202020204" pitchFamily="34" charset="0"/>
              <a:buChar char="•"/>
            </a:pPr>
            <a:endParaRPr lang="fr-FR" sz="1200" dirty="0">
              <a:latin typeface="Calibri" panose="020F0502020204030204" pitchFamily="34" charset="0"/>
            </a:endParaRPr>
          </a:p>
        </p:txBody>
      </p:sp>
      <p:sp>
        <p:nvSpPr>
          <p:cNvPr id="22" name="TextBox 21"/>
          <p:cNvSpPr txBox="1"/>
          <p:nvPr/>
        </p:nvSpPr>
        <p:spPr>
          <a:xfrm>
            <a:off x="6019800" y="5352127"/>
            <a:ext cx="3006011" cy="1338828"/>
          </a:xfrm>
          <a:prstGeom prst="rect">
            <a:avLst/>
          </a:prstGeom>
          <a:noFill/>
        </p:spPr>
        <p:txBody>
          <a:bodyPr wrap="square" rtlCol="0">
            <a:spAutoFit/>
          </a:bodyPr>
          <a:lstStyle/>
          <a:p>
            <a:r>
              <a:rPr lang="fr-FR" sz="1000" dirty="0">
                <a:latin typeface="Calibri" panose="020F0502020204030204" pitchFamily="34" charset="0"/>
              </a:rPr>
              <a:t>Lors des prochaines visites, utiliser les cartes pertinentes pour les évaluations de l’observance et les conseils, ainsi que l’explication des résultats de la charge virale. Par exemple, lors de la première visite de suivi après un changement d’ARV, utiliser les cartes commençant par « Comment prenez-vous vos ARV ? »  (carte 5) pour évaluer l'observance du nouveau traitement et fournir des conseils</a:t>
            </a:r>
            <a:r>
              <a:rPr lang="fr-FR" sz="1100" dirty="0">
                <a:latin typeface="Calibri" panose="020F0502020204030204" pitchFamily="34" charset="0"/>
              </a:rPr>
              <a:t>.</a:t>
            </a:r>
          </a:p>
        </p:txBody>
      </p:sp>
      <p:sp>
        <p:nvSpPr>
          <p:cNvPr id="3" name="Rectangle 2"/>
          <p:cNvSpPr/>
          <p:nvPr/>
        </p:nvSpPr>
        <p:spPr>
          <a:xfrm>
            <a:off x="7139460" y="270510"/>
            <a:ext cx="1883184" cy="132969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7B4FB2-3A39-46E0-AC22-D06F183FDE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847"/>
          <a:stretch/>
        </p:blipFill>
        <p:spPr>
          <a:xfrm>
            <a:off x="7142481" y="273237"/>
            <a:ext cx="1195292" cy="1320426"/>
          </a:xfrm>
          <a:prstGeom prst="rect">
            <a:avLst/>
          </a:prstGeom>
        </p:spPr>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5028" y="367745"/>
            <a:ext cx="781050" cy="103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1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fr-FR" sz="2800" b="0" i="1" dirty="0"/>
              <a:t>(Cette diapositive est laissée vierge intentionnellement pour des raisons de disposition en vue de l’impression)</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55846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9041702" cy="848697"/>
          </a:xfrm>
        </p:spPr>
        <p:txBody>
          <a:bodyPr>
            <a:noAutofit/>
          </a:bodyPr>
          <a:lstStyle/>
          <a:p>
            <a:pPr algn="l"/>
            <a:r>
              <a:rPr lang="fr-FR" sz="2500" dirty="0">
                <a:solidFill>
                  <a:srgbClr val="002060"/>
                </a:solidFill>
                <a:latin typeface="Calibri" panose="020F0502020204030204" pitchFamily="34" charset="0"/>
              </a:rPr>
              <a:t>Bonnes compétences en matière de conseil et de communication</a:t>
            </a:r>
          </a:p>
        </p:txBody>
      </p:sp>
      <p:sp>
        <p:nvSpPr>
          <p:cNvPr id="5" name="Content Placeholder 4"/>
          <p:cNvSpPr>
            <a:spLocks noGrp="1"/>
          </p:cNvSpPr>
          <p:nvPr>
            <p:ph idx="1"/>
          </p:nvPr>
        </p:nvSpPr>
        <p:spPr>
          <a:xfrm>
            <a:off x="304800" y="914400"/>
            <a:ext cx="6096000" cy="5715000"/>
          </a:xfrm>
        </p:spPr>
        <p:txBody>
          <a:bodyPr>
            <a:noAutofit/>
          </a:bodyPr>
          <a:lstStyle/>
          <a:p>
            <a:pPr marL="228600" indent="-228600">
              <a:lnSpc>
                <a:spcPct val="120000"/>
              </a:lnSpc>
              <a:spcAft>
                <a:spcPts val="0"/>
              </a:spcAft>
              <a:buAutoNum type="arabicPeriod"/>
            </a:pPr>
            <a:r>
              <a:rPr lang="fr-FR" sz="1600" dirty="0">
                <a:latin typeface="Calibri" panose="020F0502020204030204" pitchFamily="34" charset="0"/>
              </a:rPr>
              <a:t>De bonnes compétences en matière de conseil et de communication sont essentielles. Voici quelques conseils utiles :</a:t>
            </a:r>
          </a:p>
          <a:p>
            <a:pPr marL="517525" lvl="1" indent="-284163">
              <a:spcBef>
                <a:spcPts val="300"/>
              </a:spcBef>
              <a:buFont typeface="Arial" panose="020B0604020202020204" pitchFamily="34" charset="0"/>
              <a:buChar char="•"/>
            </a:pPr>
            <a:r>
              <a:rPr lang="fr-FR" sz="1500" dirty="0">
                <a:latin typeface="Calibri" panose="020F0502020204030204" pitchFamily="34" charset="0"/>
              </a:rPr>
              <a:t>Maintenir un </a:t>
            </a:r>
            <a:r>
              <a:rPr lang="fr-FR" sz="1500" b="1" dirty="0">
                <a:latin typeface="Calibri" panose="020F0502020204030204" pitchFamily="34" charset="0"/>
              </a:rPr>
              <a:t>contact visuel </a:t>
            </a:r>
            <a:r>
              <a:rPr lang="fr-FR" sz="1500" dirty="0">
                <a:latin typeface="Calibri" panose="020F0502020204030204" pitchFamily="34" charset="0"/>
              </a:rPr>
              <a:t>en permanence avec la patiente</a:t>
            </a:r>
          </a:p>
          <a:p>
            <a:pPr marL="517525" lvl="1" indent="-284163">
              <a:spcBef>
                <a:spcPts val="300"/>
              </a:spcBef>
              <a:buFont typeface="Arial" panose="020B0604020202020204" pitchFamily="34" charset="0"/>
              <a:buChar char="•"/>
            </a:pPr>
            <a:r>
              <a:rPr lang="fr-FR" sz="1500" dirty="0">
                <a:latin typeface="Calibri" panose="020F0502020204030204" pitchFamily="34" charset="0"/>
              </a:rPr>
              <a:t>S’asseoir </a:t>
            </a:r>
            <a:r>
              <a:rPr lang="fr-FR" sz="1500" b="1" dirty="0">
                <a:latin typeface="Calibri" panose="020F0502020204030204" pitchFamily="34" charset="0"/>
              </a:rPr>
              <a:t>en face d’elle</a:t>
            </a:r>
          </a:p>
          <a:p>
            <a:pPr marL="517525" lvl="1" indent="-284163">
              <a:spcBef>
                <a:spcPts val="300"/>
              </a:spcBef>
              <a:buFont typeface="Arial" panose="020B0604020202020204" pitchFamily="34" charset="0"/>
              <a:buChar char="•"/>
            </a:pPr>
            <a:r>
              <a:rPr lang="fr-FR" sz="1500" dirty="0">
                <a:latin typeface="Calibri" panose="020F0502020204030204" pitchFamily="34" charset="0"/>
              </a:rPr>
              <a:t>Articuler et adopter </a:t>
            </a:r>
            <a:r>
              <a:rPr lang="fr-FR" sz="1500" b="1" dirty="0">
                <a:latin typeface="Calibri" panose="020F0502020204030204" pitchFamily="34" charset="0"/>
              </a:rPr>
              <a:t>un ton rassurant</a:t>
            </a:r>
          </a:p>
          <a:p>
            <a:pPr marL="517525" lvl="1" indent="-284163">
              <a:spcBef>
                <a:spcPts val="300"/>
              </a:spcBef>
              <a:buFont typeface="Arial" panose="020B0604020202020204" pitchFamily="34" charset="0"/>
              <a:buChar char="•"/>
            </a:pPr>
            <a:r>
              <a:rPr lang="fr-FR" sz="1500" b="1" dirty="0">
                <a:latin typeface="Calibri" panose="020F0502020204030204" pitchFamily="34" charset="0"/>
              </a:rPr>
              <a:t>Ne pas porter de jugement et être respectueux. Ne pas culpabiliser ni critiquer !</a:t>
            </a:r>
          </a:p>
          <a:p>
            <a:pPr lvl="1">
              <a:lnSpc>
                <a:spcPct val="120000"/>
              </a:lnSpc>
            </a:pPr>
            <a:endParaRPr lang="fr-FR" sz="1000" b="1" dirty="0">
              <a:latin typeface="Calibri" panose="020F0502020204030204" pitchFamily="34" charset="0"/>
            </a:endParaRPr>
          </a:p>
          <a:p>
            <a:pPr marL="228600" indent="-228600">
              <a:lnSpc>
                <a:spcPct val="120000"/>
              </a:lnSpc>
              <a:spcAft>
                <a:spcPts val="0"/>
              </a:spcAft>
              <a:buAutoNum type="arabicPeriod"/>
            </a:pPr>
            <a:r>
              <a:rPr lang="fr-FR" sz="1600" dirty="0">
                <a:latin typeface="Calibri" panose="020F0502020204030204" pitchFamily="34" charset="0"/>
              </a:rPr>
              <a:t>Pour améliorer l'observance des ARV de manière efficace, utiliser les techniques OARS suivantes (Questions Ouvertes, Affirmation, Écoute active et Synthèse) </a:t>
            </a:r>
          </a:p>
          <a:p>
            <a:pPr marL="228600" indent="-228600">
              <a:lnSpc>
                <a:spcPct val="120000"/>
              </a:lnSpc>
              <a:spcAft>
                <a:spcPts val="0"/>
              </a:spcAft>
              <a:buAutoNum type="arabicPeriod"/>
            </a:pPr>
            <a:endParaRPr lang="fr-FR" sz="1600" dirty="0">
              <a:latin typeface="Calibri" panose="020F0502020204030204" pitchFamily="34" charset="0"/>
            </a:endParaRPr>
          </a:p>
          <a:p>
            <a:pPr>
              <a:lnSpc>
                <a:spcPct val="120000"/>
              </a:lnSpc>
              <a:spcAft>
                <a:spcPts val="0"/>
              </a:spcAft>
            </a:pPr>
            <a:r>
              <a:rPr lang="fr-FR" sz="1600" b="1" dirty="0">
                <a:latin typeface="Calibri" panose="020F0502020204030204" pitchFamily="34" charset="0"/>
              </a:rPr>
              <a:t>O : questions ouvertes (éviter les questions auxquelles on peut répondre par oui ou par non).</a:t>
            </a:r>
          </a:p>
          <a:p>
            <a:pPr marL="517525" lvl="1" indent="-284163">
              <a:spcBef>
                <a:spcPts val="300"/>
              </a:spcBef>
              <a:spcAft>
                <a:spcPts val="0"/>
              </a:spcAft>
              <a:buFont typeface="Arial" panose="020B0604020202020204" pitchFamily="34" charset="0"/>
              <a:buChar char="•"/>
            </a:pPr>
            <a:r>
              <a:rPr lang="fr-FR" sz="1500" dirty="0">
                <a:latin typeface="Calibri" panose="020F0502020204030204" pitchFamily="34" charset="0"/>
              </a:rPr>
              <a:t>Qu'est-ce qui rend difficile le fait de prendre des ARV tous les jours ?</a:t>
            </a:r>
          </a:p>
          <a:p>
            <a:pPr marL="517525" lvl="1" indent="-284163">
              <a:spcBef>
                <a:spcPts val="300"/>
              </a:spcBef>
              <a:spcAft>
                <a:spcPts val="0"/>
              </a:spcAft>
              <a:buFont typeface="Arial" panose="020B0604020202020204" pitchFamily="34" charset="0"/>
              <a:buChar char="•"/>
            </a:pPr>
            <a:r>
              <a:rPr lang="fr-FR" sz="1500" dirty="0">
                <a:latin typeface="Calibri" panose="020F0502020204030204" pitchFamily="34" charset="0"/>
              </a:rPr>
              <a:t>Qu’avez-vous déjà fait pour essayer de prendre vos ARV tous les jours ?</a:t>
            </a:r>
          </a:p>
          <a:p>
            <a:pPr marL="517525" lvl="1" indent="-284163">
              <a:spcBef>
                <a:spcPts val="300"/>
              </a:spcBef>
              <a:spcAft>
                <a:spcPts val="0"/>
              </a:spcAft>
              <a:buFont typeface="Arial" panose="020B0604020202020204" pitchFamily="34" charset="0"/>
              <a:buChar char="•"/>
            </a:pPr>
            <a:r>
              <a:rPr lang="fr-FR" sz="1500" dirty="0">
                <a:latin typeface="Calibri" panose="020F0502020204030204" pitchFamily="34" charset="0"/>
              </a:rPr>
              <a:t>Pourquoi pensez-vous devoir donner (maintenant ou plus tard) une prophylaxie par ARV à votre bébé ?</a:t>
            </a:r>
          </a:p>
          <a:p>
            <a:pPr marL="517525" lvl="1" indent="-284163">
              <a:spcBef>
                <a:spcPts val="300"/>
              </a:spcBef>
              <a:spcAft>
                <a:spcPts val="0"/>
              </a:spcAft>
              <a:buFont typeface="Arial" panose="020B0604020202020204" pitchFamily="34" charset="0"/>
              <a:buChar char="•"/>
            </a:pPr>
            <a:r>
              <a:rPr lang="fr-FR" sz="1500" dirty="0">
                <a:latin typeface="Calibri" panose="020F0502020204030204" pitchFamily="34" charset="0"/>
              </a:rPr>
              <a:t>Selon vous, qu’est-ce qui pourrait se passer si vous continuez à prendre vos ARV comme vous le faites actuellement ?</a:t>
            </a:r>
          </a:p>
          <a:p>
            <a:pPr>
              <a:lnSpc>
                <a:spcPct val="120000"/>
              </a:lnSpc>
              <a:spcAft>
                <a:spcPts val="0"/>
              </a:spcAft>
            </a:pPr>
            <a:endParaRPr lang="fr-FR" sz="1600" dirty="0">
              <a:latin typeface="Calibri" panose="020F0502020204030204" pitchFamily="34" charset="0"/>
            </a:endParaRPr>
          </a:p>
          <a:p>
            <a:pPr>
              <a:lnSpc>
                <a:spcPct val="120000"/>
              </a:lnSpc>
              <a:spcAft>
                <a:spcPts val="0"/>
              </a:spcAft>
            </a:pPr>
            <a:endParaRPr lang="fr-FR" sz="600" dirty="0">
              <a:latin typeface="Calibri" panose="020F0502020204030204" pitchFamily="34" charset="0"/>
            </a:endParaRPr>
          </a:p>
        </p:txBody>
      </p:sp>
      <p:sp>
        <p:nvSpPr>
          <p:cNvPr id="6" name="Content Placeholder 4"/>
          <p:cNvSpPr txBox="1">
            <a:spLocks/>
          </p:cNvSpPr>
          <p:nvPr/>
        </p:nvSpPr>
        <p:spPr>
          <a:xfrm>
            <a:off x="304800" y="4572000"/>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endParaRPr lang="en-GB" sz="1200" i="1" u="sng" dirty="0">
              <a:latin typeface="Calibri" panose="020F0502020204030204" pitchFamily="34" charset="0"/>
            </a:endParaRPr>
          </a:p>
        </p:txBody>
      </p:sp>
      <p:sp>
        <p:nvSpPr>
          <p:cNvPr id="7" name="TextBox 6"/>
          <p:cNvSpPr txBox="1"/>
          <p:nvPr/>
        </p:nvSpPr>
        <p:spPr>
          <a:xfrm>
            <a:off x="6553200" y="2205097"/>
            <a:ext cx="2133600" cy="2062103"/>
          </a:xfrm>
          <a:prstGeom prst="rect">
            <a:avLst/>
          </a:prstGeom>
          <a:solidFill>
            <a:schemeClr val="accent3">
              <a:lumMod val="60000"/>
              <a:lumOff val="40000"/>
            </a:schemeClr>
          </a:solidFill>
        </p:spPr>
        <p:txBody>
          <a:bodyPr wrap="square" rtlCol="0" anchor="ctr">
            <a:spAutoFit/>
          </a:bodyPr>
          <a:lstStyle/>
          <a:p>
            <a:r>
              <a:rPr lang="fr-FR" sz="3200" b="1" dirty="0">
                <a:latin typeface="Calibri" panose="020F0502020204030204" pitchFamily="34" charset="0"/>
              </a:rPr>
              <a:t>O</a:t>
            </a:r>
            <a:r>
              <a:rPr lang="fr-FR"/>
              <a:t> </a:t>
            </a:r>
            <a:r>
              <a:rPr lang="fr-FR" sz="1200" dirty="0">
                <a:latin typeface="Calibri" panose="020F0502020204030204" pitchFamily="34" charset="0"/>
              </a:rPr>
              <a:t> Questions ouvertes</a:t>
            </a:r>
            <a:endParaRPr lang="fr-FR" sz="2200" b="1" dirty="0">
              <a:latin typeface="Calibri" panose="020F0502020204030204" pitchFamily="34" charset="0"/>
            </a:endParaRPr>
          </a:p>
          <a:p>
            <a:r>
              <a:rPr lang="fr-FR" sz="3200" b="1" dirty="0">
                <a:latin typeface="Calibri" panose="020F0502020204030204" pitchFamily="34" charset="0"/>
              </a:rPr>
              <a:t>A</a:t>
            </a:r>
            <a:r>
              <a:rPr lang="fr-FR"/>
              <a:t>  </a:t>
            </a:r>
            <a:r>
              <a:rPr lang="fr-FR" sz="1200" dirty="0">
                <a:latin typeface="Calibri" panose="020F0502020204030204" pitchFamily="34" charset="0"/>
              </a:rPr>
              <a:t>Affirmation</a:t>
            </a:r>
            <a:endParaRPr lang="fr-FR" sz="2200" b="1" dirty="0">
              <a:latin typeface="Calibri" panose="020F0502020204030204" pitchFamily="34" charset="0"/>
            </a:endParaRPr>
          </a:p>
          <a:p>
            <a:r>
              <a:rPr lang="fr-FR" sz="3200" b="1" dirty="0">
                <a:latin typeface="Calibri" panose="020F0502020204030204" pitchFamily="34" charset="0"/>
              </a:rPr>
              <a:t>R</a:t>
            </a:r>
            <a:r>
              <a:rPr lang="fr-FR"/>
              <a:t>  </a:t>
            </a:r>
            <a:r>
              <a:rPr lang="fr-FR" sz="1200" dirty="0">
                <a:latin typeface="Calibri" panose="020F0502020204030204" pitchFamily="34" charset="0"/>
              </a:rPr>
              <a:t>Écoute active</a:t>
            </a:r>
            <a:endParaRPr lang="fr-FR" sz="2200" b="1" dirty="0">
              <a:latin typeface="Calibri" panose="020F0502020204030204" pitchFamily="34" charset="0"/>
            </a:endParaRPr>
          </a:p>
          <a:p>
            <a:r>
              <a:rPr lang="fr-FR" sz="3200" b="1" dirty="0">
                <a:latin typeface="Calibri" panose="020F0502020204030204" pitchFamily="34" charset="0"/>
              </a:rPr>
              <a:t>S</a:t>
            </a:r>
            <a:r>
              <a:rPr lang="fr-FR"/>
              <a:t>  </a:t>
            </a:r>
            <a:r>
              <a:rPr lang="fr-FR" sz="1200" dirty="0">
                <a:latin typeface="Calibri" panose="020F0502020204030204" pitchFamily="34" charset="0"/>
              </a:rPr>
              <a:t>Synthèse</a:t>
            </a:r>
            <a:endParaRPr lang="fr-FR" sz="2200" b="1" dirty="0">
              <a:latin typeface="Calibri" panose="020F0502020204030204" pitchFamily="34" charset="0"/>
            </a:endParaRPr>
          </a:p>
        </p:txBody>
      </p:sp>
    </p:spTree>
    <p:extLst>
      <p:ext uri="{BB962C8B-B14F-4D97-AF65-F5344CB8AC3E}">
        <p14:creationId xmlns:p14="http://schemas.microsoft.com/office/powerpoint/2010/main" val="316249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fr-FR" sz="2800" b="0" i="1" dirty="0"/>
              <a:t>(Cette diapositive est laissée vierge intentionnellement pour des raisons de disposition en vue de l’impression)</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4559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813102" cy="848697"/>
          </a:xfrm>
        </p:spPr>
        <p:txBody>
          <a:bodyPr>
            <a:noAutofit/>
          </a:bodyPr>
          <a:lstStyle/>
          <a:p>
            <a:pPr algn="l"/>
            <a:r>
              <a:rPr lang="fr-FR" sz="2500" dirty="0">
                <a:solidFill>
                  <a:srgbClr val="002060"/>
                </a:solidFill>
                <a:latin typeface="Calibri" panose="020F0502020204030204" pitchFamily="34" charset="0"/>
              </a:rPr>
              <a:t>Bonnes compétences en matière de conseil et de communication</a:t>
            </a:r>
          </a:p>
        </p:txBody>
      </p:sp>
      <p:sp>
        <p:nvSpPr>
          <p:cNvPr id="5" name="Content Placeholder 4"/>
          <p:cNvSpPr>
            <a:spLocks noGrp="1"/>
          </p:cNvSpPr>
          <p:nvPr>
            <p:ph idx="1"/>
          </p:nvPr>
        </p:nvSpPr>
        <p:spPr>
          <a:xfrm>
            <a:off x="304800" y="685800"/>
            <a:ext cx="5943600" cy="5943600"/>
          </a:xfrm>
        </p:spPr>
        <p:txBody>
          <a:bodyPr>
            <a:noAutofit/>
          </a:bodyPr>
          <a:lstStyle/>
          <a:p>
            <a:pPr>
              <a:lnSpc>
                <a:spcPct val="120000"/>
              </a:lnSpc>
              <a:spcAft>
                <a:spcPts val="0"/>
              </a:spcAft>
            </a:pPr>
            <a:endParaRPr lang="fr-FR" sz="400" dirty="0">
              <a:latin typeface="Calibri" panose="020F0502020204030204" pitchFamily="34" charset="0"/>
            </a:endParaRPr>
          </a:p>
          <a:p>
            <a:pPr>
              <a:lnSpc>
                <a:spcPct val="120000"/>
              </a:lnSpc>
              <a:spcAft>
                <a:spcPts val="0"/>
              </a:spcAft>
            </a:pPr>
            <a:r>
              <a:rPr lang="fr-FR" sz="1400" b="1" dirty="0">
                <a:latin typeface="Calibri" panose="020F0502020204030204" pitchFamily="34" charset="0"/>
              </a:rPr>
              <a:t>A : affirmation</a:t>
            </a:r>
          </a:p>
          <a:p>
            <a:pPr>
              <a:lnSpc>
                <a:spcPct val="120000"/>
              </a:lnSpc>
              <a:spcAft>
                <a:spcPts val="0"/>
              </a:spcAft>
            </a:pPr>
            <a:r>
              <a:rPr lang="fr-FR" sz="1400" i="1" u="sng" dirty="0">
                <a:latin typeface="Calibri" panose="020F0502020204030204" pitchFamily="34" charset="0"/>
              </a:rPr>
              <a:t>J'apprécie que vous soyez capable</a:t>
            </a:r>
            <a:r>
              <a:rPr lang="fr-FR" sz="1400" dirty="0">
                <a:latin typeface="Calibri" panose="020F0502020204030204" pitchFamily="34" charset="0"/>
              </a:rPr>
              <a:t> d’être honnête sur la manière dont vous prenez vos ARV.</a:t>
            </a:r>
          </a:p>
          <a:p>
            <a:pPr>
              <a:lnSpc>
                <a:spcPct val="120000"/>
              </a:lnSpc>
              <a:spcAft>
                <a:spcPts val="0"/>
              </a:spcAft>
            </a:pPr>
            <a:r>
              <a:rPr lang="fr-FR" sz="1400" i="1" u="sng" dirty="0">
                <a:latin typeface="Calibri" panose="020F0502020204030204" pitchFamily="34" charset="0"/>
              </a:rPr>
              <a:t>De toute évidence, vous avez de la détermination</a:t>
            </a:r>
            <a:r>
              <a:rPr lang="fr-FR" sz="1400" dirty="0">
                <a:latin typeface="Calibri" panose="020F0502020204030204" pitchFamily="34" charset="0"/>
              </a:rPr>
              <a:t> pour relever autant de défis, en particulier avec un nouveau-né.</a:t>
            </a:r>
          </a:p>
          <a:p>
            <a:pPr>
              <a:lnSpc>
                <a:spcPct val="120000"/>
              </a:lnSpc>
              <a:spcAft>
                <a:spcPts val="0"/>
              </a:spcAft>
            </a:pPr>
            <a:r>
              <a:rPr lang="fr-FR" sz="1400" i="1" u="sng" dirty="0">
                <a:latin typeface="Calibri" panose="020F0502020204030204" pitchFamily="34" charset="0"/>
              </a:rPr>
              <a:t>Vous avez fait de nombreux efforts</a:t>
            </a:r>
            <a:r>
              <a:rPr lang="fr-FR" sz="1400" dirty="0">
                <a:latin typeface="Calibri" panose="020F0502020204030204" pitchFamily="34" charset="0"/>
              </a:rPr>
              <a:t> pour prendre vos médicaments malgré toutes vos difficultés.</a:t>
            </a:r>
          </a:p>
          <a:p>
            <a:pPr>
              <a:lnSpc>
                <a:spcPct val="120000"/>
              </a:lnSpc>
              <a:spcAft>
                <a:spcPts val="0"/>
              </a:spcAft>
            </a:pPr>
            <a:endParaRPr lang="fr-FR" sz="1400" i="1" u="sng" dirty="0">
              <a:latin typeface="Calibri" panose="020F0502020204030204" pitchFamily="34" charset="0"/>
            </a:endParaRPr>
          </a:p>
          <a:p>
            <a:pPr>
              <a:lnSpc>
                <a:spcPct val="120000"/>
              </a:lnSpc>
              <a:spcAft>
                <a:spcPts val="0"/>
              </a:spcAft>
            </a:pPr>
            <a:r>
              <a:rPr lang="fr-FR" sz="1400" b="1" dirty="0">
                <a:latin typeface="Calibri" panose="020F0502020204030204" pitchFamily="34" charset="0"/>
              </a:rPr>
              <a:t>R : écoute active</a:t>
            </a:r>
            <a:endParaRPr lang="fr-FR" sz="1400" i="1" u="sng" dirty="0">
              <a:latin typeface="Calibri" panose="020F0502020204030204" pitchFamily="34" charset="0"/>
            </a:endParaRPr>
          </a:p>
          <a:p>
            <a:pPr>
              <a:lnSpc>
                <a:spcPct val="120000"/>
              </a:lnSpc>
              <a:spcAft>
                <a:spcPts val="0"/>
              </a:spcAft>
            </a:pPr>
            <a:r>
              <a:rPr lang="fr-FR" sz="1400" i="1" u="sng" dirty="0">
                <a:latin typeface="Calibri" panose="020F0502020204030204" pitchFamily="34" charset="0"/>
              </a:rPr>
              <a:t>Vous vous demandez si</a:t>
            </a:r>
            <a:r>
              <a:rPr lang="fr-FR" sz="1400" dirty="0">
                <a:latin typeface="Calibri" panose="020F0502020204030204" pitchFamily="34" charset="0"/>
              </a:rPr>
              <a:t> les ARV auront un effet nocif pour votre bébé. </a:t>
            </a:r>
          </a:p>
          <a:p>
            <a:pPr>
              <a:lnSpc>
                <a:spcPct val="120000"/>
              </a:lnSpc>
              <a:spcAft>
                <a:spcPts val="0"/>
              </a:spcAft>
            </a:pPr>
            <a:r>
              <a:rPr lang="fr-FR" sz="1400" i="1" u="sng" dirty="0">
                <a:latin typeface="Calibri" panose="020F0502020204030204" pitchFamily="34" charset="0"/>
              </a:rPr>
              <a:t>Vous avez déclaré être</a:t>
            </a:r>
            <a:r>
              <a:rPr lang="fr-FR" sz="1400" dirty="0">
                <a:latin typeface="Calibri" panose="020F0502020204030204" pitchFamily="34" charset="0"/>
              </a:rPr>
              <a:t> en colère à l'idée de devoir prendre vos ARV, ce qui ne facilite pas les choses.</a:t>
            </a:r>
          </a:p>
          <a:p>
            <a:pPr>
              <a:lnSpc>
                <a:spcPct val="120000"/>
              </a:lnSpc>
              <a:spcAft>
                <a:spcPts val="0"/>
              </a:spcAft>
            </a:pPr>
            <a:r>
              <a:rPr lang="fr-FR" sz="1400" i="1" u="sng" dirty="0">
                <a:latin typeface="Calibri" panose="020F0502020204030204" pitchFamily="34" charset="0"/>
              </a:rPr>
              <a:t>Si j’ai bien compris ce que vous avez dit</a:t>
            </a:r>
            <a:r>
              <a:rPr lang="fr-FR" sz="1400" dirty="0">
                <a:latin typeface="Calibri" panose="020F0502020204030204" pitchFamily="34" charset="0"/>
              </a:rPr>
              <a:t>, vous êtes tellement dépassée que votre santé est le dernier de vos problèmes actuellement.</a:t>
            </a:r>
          </a:p>
          <a:p>
            <a:pPr>
              <a:lnSpc>
                <a:spcPct val="120000"/>
              </a:lnSpc>
              <a:spcAft>
                <a:spcPts val="0"/>
              </a:spcAft>
            </a:pPr>
            <a:endParaRPr lang="fr-FR" sz="1400" dirty="0">
              <a:latin typeface="Calibri" panose="020F0502020204030204" pitchFamily="34" charset="0"/>
            </a:endParaRPr>
          </a:p>
          <a:p>
            <a:pPr>
              <a:lnSpc>
                <a:spcPct val="120000"/>
              </a:lnSpc>
              <a:spcAft>
                <a:spcPts val="0"/>
              </a:spcAft>
            </a:pPr>
            <a:endParaRPr lang="fr-FR" sz="500" i="1" u="sng" dirty="0">
              <a:latin typeface="Calibri" panose="020F0502020204030204" pitchFamily="34" charset="0"/>
            </a:endParaRPr>
          </a:p>
          <a:p>
            <a:pPr>
              <a:lnSpc>
                <a:spcPct val="120000"/>
              </a:lnSpc>
              <a:spcAft>
                <a:spcPts val="0"/>
              </a:spcAft>
            </a:pPr>
            <a:r>
              <a:rPr lang="fr-FR" sz="1400" b="1" dirty="0">
                <a:latin typeface="Calibri" panose="020F0502020204030204" pitchFamily="34" charset="0"/>
              </a:rPr>
              <a:t>S : synthèse</a:t>
            </a:r>
          </a:p>
          <a:p>
            <a:pPr>
              <a:lnSpc>
                <a:spcPct val="120000"/>
              </a:lnSpc>
              <a:spcAft>
                <a:spcPts val="0"/>
              </a:spcAft>
            </a:pPr>
            <a:r>
              <a:rPr lang="fr-FR" sz="1400" i="1" u="sng" dirty="0">
                <a:latin typeface="Calibri" panose="020F0502020204030204" pitchFamily="34" charset="0"/>
              </a:rPr>
              <a:t>Permettez-moi de m'assurer que je vous ai bien comprise.</a:t>
            </a:r>
            <a:r>
              <a:rPr lang="fr-FR" sz="1400" dirty="0">
                <a:latin typeface="Calibri" panose="020F0502020204030204" pitchFamily="34" charset="0"/>
              </a:rPr>
              <a:t> Vous faites de gros efforts pour prendre vos ARV parce que vous voulez être en forme et en bonne santé, mais vous avez d’autres problèmes dans votre vie si bien que c’est difficile de vous focaliser sur votre santé.</a:t>
            </a:r>
          </a:p>
          <a:p>
            <a:pPr>
              <a:lnSpc>
                <a:spcPct val="120000"/>
              </a:lnSpc>
              <a:spcAft>
                <a:spcPts val="0"/>
              </a:spcAft>
            </a:pPr>
            <a:r>
              <a:rPr lang="fr-FR" sz="1400" i="1" u="sng" dirty="0">
                <a:latin typeface="Calibri" panose="020F0502020204030204" pitchFamily="34" charset="0"/>
              </a:rPr>
              <a:t>Voici ce que j'ai compris. Corrigez-moi si je me trompe.</a:t>
            </a:r>
            <a:r>
              <a:rPr lang="fr-FR" sz="1400" dirty="0">
                <a:latin typeface="Calibri" panose="020F0502020204030204" pitchFamily="34" charset="0"/>
              </a:rPr>
              <a:t> Vous vous sentez bien quand vous avez oublié une dose et vous vous posez la question de savoir si les ARV empêcheront vraiment votre bébé de contracter le VIH. </a:t>
            </a:r>
            <a:endParaRPr lang="fr-FR" sz="1400" i="1" u="sng" dirty="0">
              <a:latin typeface="Calibri" panose="020F0502020204030204" pitchFamily="34" charset="0"/>
            </a:endParaRPr>
          </a:p>
          <a:p>
            <a:pPr>
              <a:lnSpc>
                <a:spcPct val="120000"/>
              </a:lnSpc>
              <a:spcAft>
                <a:spcPts val="0"/>
              </a:spcAft>
            </a:pPr>
            <a:endParaRPr lang="fr-FR" sz="1200" i="1" u="sng" dirty="0">
              <a:latin typeface="Calibri" panose="020F0502020204030204" pitchFamily="34" charset="0"/>
            </a:endParaRPr>
          </a:p>
        </p:txBody>
      </p:sp>
      <p:sp>
        <p:nvSpPr>
          <p:cNvPr id="2" name="TextBox 1"/>
          <p:cNvSpPr txBox="1"/>
          <p:nvPr/>
        </p:nvSpPr>
        <p:spPr>
          <a:xfrm>
            <a:off x="6553200" y="2205097"/>
            <a:ext cx="2133600" cy="2062103"/>
          </a:xfrm>
          <a:prstGeom prst="rect">
            <a:avLst/>
          </a:prstGeom>
          <a:solidFill>
            <a:schemeClr val="accent3">
              <a:lumMod val="60000"/>
              <a:lumOff val="40000"/>
            </a:schemeClr>
          </a:solidFill>
        </p:spPr>
        <p:txBody>
          <a:bodyPr wrap="square" rtlCol="0" anchor="ctr">
            <a:spAutoFit/>
          </a:bodyPr>
          <a:lstStyle/>
          <a:p>
            <a:r>
              <a:rPr lang="fr-FR" sz="3200" b="1" dirty="0">
                <a:latin typeface="Calibri" panose="020F0502020204030204" pitchFamily="34" charset="0"/>
              </a:rPr>
              <a:t>O</a:t>
            </a:r>
            <a:r>
              <a:rPr lang="fr-FR"/>
              <a:t> </a:t>
            </a:r>
            <a:r>
              <a:rPr lang="fr-FR" sz="1200" dirty="0">
                <a:latin typeface="Calibri" panose="020F0502020204030204" pitchFamily="34" charset="0"/>
              </a:rPr>
              <a:t> Questions ouvertes</a:t>
            </a:r>
            <a:endParaRPr lang="fr-FR" sz="2200" b="1" dirty="0">
              <a:latin typeface="Calibri" panose="020F0502020204030204" pitchFamily="34" charset="0"/>
            </a:endParaRPr>
          </a:p>
          <a:p>
            <a:r>
              <a:rPr lang="fr-FR" sz="3200" b="1" dirty="0">
                <a:latin typeface="Calibri" panose="020F0502020204030204" pitchFamily="34" charset="0"/>
              </a:rPr>
              <a:t>A</a:t>
            </a:r>
            <a:r>
              <a:rPr lang="fr-FR"/>
              <a:t>  </a:t>
            </a:r>
            <a:r>
              <a:rPr lang="fr-FR" sz="1200" dirty="0">
                <a:latin typeface="Calibri" panose="020F0502020204030204" pitchFamily="34" charset="0"/>
              </a:rPr>
              <a:t>Affirmation</a:t>
            </a:r>
            <a:endParaRPr lang="fr-FR" sz="2200" b="1" dirty="0">
              <a:latin typeface="Calibri" panose="020F0502020204030204" pitchFamily="34" charset="0"/>
            </a:endParaRPr>
          </a:p>
          <a:p>
            <a:r>
              <a:rPr lang="fr-FR" sz="3200" b="1" dirty="0">
                <a:latin typeface="Calibri" panose="020F0502020204030204" pitchFamily="34" charset="0"/>
              </a:rPr>
              <a:t>R</a:t>
            </a:r>
            <a:r>
              <a:rPr lang="fr-FR"/>
              <a:t>  </a:t>
            </a:r>
            <a:r>
              <a:rPr lang="fr-FR" sz="1200" dirty="0">
                <a:latin typeface="Calibri" panose="020F0502020204030204" pitchFamily="34" charset="0"/>
              </a:rPr>
              <a:t>Écoute active</a:t>
            </a:r>
            <a:endParaRPr lang="fr-FR" sz="2200" b="1" dirty="0">
              <a:latin typeface="Calibri" panose="020F0502020204030204" pitchFamily="34" charset="0"/>
            </a:endParaRPr>
          </a:p>
          <a:p>
            <a:r>
              <a:rPr lang="fr-FR" sz="3200" b="1" dirty="0">
                <a:latin typeface="Calibri" panose="020F0502020204030204" pitchFamily="34" charset="0"/>
              </a:rPr>
              <a:t>S</a:t>
            </a:r>
            <a:r>
              <a:rPr lang="fr-FR"/>
              <a:t>  </a:t>
            </a:r>
            <a:r>
              <a:rPr lang="fr-FR" sz="1200" dirty="0">
                <a:latin typeface="Calibri" panose="020F0502020204030204" pitchFamily="34" charset="0"/>
              </a:rPr>
              <a:t>Synthèse</a:t>
            </a:r>
            <a:endParaRPr lang="fr-FR" sz="2200" b="1" dirty="0">
              <a:latin typeface="Calibri" panose="020F0502020204030204" pitchFamily="34" charset="0"/>
            </a:endParaRPr>
          </a:p>
        </p:txBody>
      </p:sp>
    </p:spTree>
    <p:extLst>
      <p:ext uri="{BB962C8B-B14F-4D97-AF65-F5344CB8AC3E}">
        <p14:creationId xmlns:p14="http://schemas.microsoft.com/office/powerpoint/2010/main" val="110035071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14386</TotalTime>
  <Words>3053</Words>
  <Application>Microsoft Office PowerPoint</Application>
  <PresentationFormat>Presentación en pantalla (4:3)</PresentationFormat>
  <Paragraphs>945</Paragraphs>
  <Slides>54</Slides>
  <Notes>48</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54</vt:i4>
      </vt:variant>
    </vt:vector>
  </HeadingPairs>
  <TitlesOfParts>
    <vt:vector size="63" baseType="lpstr">
      <vt:lpstr>Arial</vt:lpstr>
      <vt:lpstr>Book Antiqua</vt:lpstr>
      <vt:lpstr>Calibri</vt:lpstr>
      <vt:lpstr>Symbol</vt:lpstr>
      <vt:lpstr>Times New Roman</vt:lpstr>
      <vt:lpstr>Wingdings</vt:lpstr>
      <vt:lpstr>Default Theme</vt:lpstr>
      <vt:lpstr>1_Default Theme</vt:lpstr>
      <vt:lpstr>2_Default Theme</vt:lpstr>
      <vt:lpstr>Presentación de PowerPoint</vt:lpstr>
      <vt:lpstr>Presentación de PowerPoint</vt:lpstr>
      <vt:lpstr>Comment utiliser la présentation sur la surveillance de la charge virale et les conseils pour une meilleure observance</vt:lpstr>
      <vt:lpstr>(Cette diapositive est laissée vierge intentionnellement pour des raisons de disposition en vue de l’impression)</vt:lpstr>
      <vt:lpstr> Thème de la carte      (également montré à la patiente)</vt:lpstr>
      <vt:lpstr>(Cette diapositive est laissée vierge intentionnellement pour des raisons de disposition en vue de l’impression)</vt:lpstr>
      <vt:lpstr>Bonnes compétences en matière de conseil et de communication</vt:lpstr>
      <vt:lpstr>(Cette diapositive est laissée vierge intentionnellement pour des raisons de disposition en vue de l’impression)</vt:lpstr>
      <vt:lpstr>Bonnes compétences en matière de conseil et de communication</vt:lpstr>
      <vt:lpstr>(Cette diapositive est laissée vierge intentionnellement pour des raisons de disposition en vue de l’impression)</vt:lpstr>
      <vt:lpstr>Presentación de PowerPoint</vt:lpstr>
      <vt:lpstr>(Cette diapositive est laissée vierge intentionnellement pour des raisons de disposition en vue de l’impression)</vt:lpstr>
      <vt:lpstr>THÈMES DES AIDE-MÉMOIRE CONSEILS</vt:lpstr>
      <vt:lpstr> 1. Vous commencez à prendre des ARV</vt:lpstr>
      <vt:lpstr> 1. Vous commencez à prendre des ARV</vt:lpstr>
      <vt:lpstr> 2. Qu’est-ce qu’une charge virale ?</vt:lpstr>
      <vt:lpstr>Presentación de PowerPoint</vt:lpstr>
      <vt:lpstr> 3. La charge virale est FAIBLE</vt:lpstr>
      <vt:lpstr>Presentación de PowerPoint</vt:lpstr>
      <vt:lpstr> 4. La charge virale est ÉLEVÉE</vt:lpstr>
      <vt:lpstr> 4. La charge virale est ÉLEVÉE</vt:lpstr>
      <vt:lpstr> 5. Comment prenez-vous vos ARV ? »</vt:lpstr>
      <vt:lpstr>Presentación de PowerPoint</vt:lpstr>
      <vt:lpstr> 6. Quelles difficultés rencontrez-vous lorsque vous prenez vos ARV ?</vt:lpstr>
      <vt:lpstr>Presentación de PowerPoint</vt:lpstr>
      <vt:lpstr> 7. Quelles difficultés rencontrez-vous lorsque vous prenez vos ARV ?</vt:lpstr>
      <vt:lpstr>Presentación de PowerPoint</vt:lpstr>
      <vt:lpstr> 8. Quelles difficultés rencontrez-vous lorsque vous prenez vos ARV ?</vt:lpstr>
      <vt:lpstr>Presentación de PowerPoint</vt:lpstr>
      <vt:lpstr> 9. Conseils pour améliorer la prise des ARV</vt:lpstr>
      <vt:lpstr> 9. Conseils pour améliorer la prise des ARV</vt:lpstr>
      <vt:lpstr> 10. Conseils pour améliorer la prise des ARV</vt:lpstr>
      <vt:lpstr> 10. Conseils pour améliorer la prise des ARV</vt:lpstr>
      <vt:lpstr> 11. Conseils pour améliorer la prise des ARV</vt:lpstr>
      <vt:lpstr> 11. Conseils pour améliorer la prise des ARV</vt:lpstr>
      <vt:lpstr> 12. Donner des ARV à votre bébé</vt:lpstr>
      <vt:lpstr> 12. Donner des ARV à votre bébé</vt:lpstr>
      <vt:lpstr> 13. Conseil pour donner des médicaments à votre bébé</vt:lpstr>
      <vt:lpstr>  13. Conseil pour donner des médicaments   à votre bébé</vt:lpstr>
      <vt:lpstr> 14. Aide supplémentaire pour prendre les ARV</vt:lpstr>
      <vt:lpstr> 14. Aide supplémentaire pour prendre les ARV</vt:lpstr>
      <vt:lpstr> 15. Penser à prendre ses ARV</vt:lpstr>
      <vt:lpstr> 15. Penser à prendre ses ARV</vt:lpstr>
      <vt:lpstr> 16. Comprendre ses ARV</vt:lpstr>
      <vt:lpstr> 16. Comprendre ses ARV</vt:lpstr>
      <vt:lpstr> 17. Conserver son intimité et obtenir de l'aide</vt:lpstr>
      <vt:lpstr> 17. Conserver son intimité et obtenir de l'aide</vt:lpstr>
      <vt:lpstr> 18. Suivre ses prises d’ARV</vt:lpstr>
      <vt:lpstr>Presentación de PowerPoint</vt:lpstr>
      <vt:lpstr> 19. Vous avez réussi à réduire votre charge virale</vt:lpstr>
      <vt:lpstr>Presentación de PowerPoint</vt:lpstr>
      <vt:lpstr> 20. Les ARV ne fonctionnent pas bien</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Usuario de Windows</cp:lastModifiedBy>
  <cp:revision>330</cp:revision>
  <dcterms:created xsi:type="dcterms:W3CDTF">2017-04-24T16:06:52Z</dcterms:created>
  <dcterms:modified xsi:type="dcterms:W3CDTF">2018-05-15T13:14:03Z</dcterms:modified>
</cp:coreProperties>
</file>